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activeX/activeX5.xml" ContentType="application/vnd.ms-office.activeX+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2" r:id="rId4"/>
    <p:sldMasterId id="2147483717" r:id="rId5"/>
    <p:sldMasterId id="2147483732" r:id="rId6"/>
    <p:sldMasterId id="2147483744" r:id="rId7"/>
  </p:sldMasterIdLst>
  <p:notesMasterIdLst>
    <p:notesMasterId r:id="rId42"/>
  </p:notesMasterIdLst>
  <p:sldIdLst>
    <p:sldId id="349" r:id="rId8"/>
    <p:sldId id="262" r:id="rId9"/>
    <p:sldId id="285" r:id="rId10"/>
    <p:sldId id="289" r:id="rId11"/>
    <p:sldId id="268" r:id="rId12"/>
    <p:sldId id="270" r:id="rId13"/>
    <p:sldId id="329" r:id="rId14"/>
    <p:sldId id="330" r:id="rId15"/>
    <p:sldId id="331" r:id="rId16"/>
    <p:sldId id="274" r:id="rId17"/>
    <p:sldId id="276" r:id="rId18"/>
    <p:sldId id="277" r:id="rId19"/>
    <p:sldId id="325" r:id="rId20"/>
    <p:sldId id="281" r:id="rId21"/>
    <p:sldId id="282" r:id="rId22"/>
    <p:sldId id="283" r:id="rId23"/>
    <p:sldId id="284" r:id="rId24"/>
    <p:sldId id="332" r:id="rId25"/>
    <p:sldId id="333" r:id="rId26"/>
    <p:sldId id="336" r:id="rId27"/>
    <p:sldId id="341" r:id="rId28"/>
    <p:sldId id="337" r:id="rId29"/>
    <p:sldId id="342" r:id="rId30"/>
    <p:sldId id="338" r:id="rId31"/>
    <p:sldId id="339" r:id="rId32"/>
    <p:sldId id="343" r:id="rId33"/>
    <p:sldId id="340" r:id="rId34"/>
    <p:sldId id="345" r:id="rId35"/>
    <p:sldId id="344" r:id="rId36"/>
    <p:sldId id="335" r:id="rId37"/>
    <p:sldId id="346" r:id="rId38"/>
    <p:sldId id="347" r:id="rId39"/>
    <p:sldId id="348" r:id="rId40"/>
    <p:sldId id="32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7" d="100"/>
          <a:sy n="97" d="100"/>
        </p:scale>
        <p:origin x="11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4099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4</a:t>
            </a:fld>
            <a:endParaRPr lang="en-US"/>
          </a:p>
        </p:txBody>
      </p:sp>
    </p:spTree>
    <p:extLst>
      <p:ext uri="{BB962C8B-B14F-4D97-AF65-F5344CB8AC3E}">
        <p14:creationId xmlns:p14="http://schemas.microsoft.com/office/powerpoint/2010/main" val="1843025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985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HS nêu từ khó xong GV gõ ngay từ đó trên BÀI GIẢNG ĐANG TRÌNH CHIẾU luôn mà không cần phải thoát ra. (CLICK CHUỘT VÀO KHUNG TỪ KHÓ ĐỌC VÀ GÕ)</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6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HS nêu từ khó xong GV gõ ngay từ đó trên BÀI GIẢNG ĐANG TRÌNH CHIẾU luôn mà không cần phải thoát ra. (CLICK CHUỘT VÀO KHUNG TỪ KHÓ ĐỌC VÀ GÕ)</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610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66107-053E-402F-B027-3BF806044D5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3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03/11/2025</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03/11/2025</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03/11/2025</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03/11/2025</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271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9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09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4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03/11/2025</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23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7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863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40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51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70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27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000972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4474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94326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03/11/2025</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21895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891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3788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814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812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472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729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9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74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55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03/11/2025</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04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088185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97995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5037570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0905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833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425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2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025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214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03/11/2025</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656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514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7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941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67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3967650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27796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8424755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701805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0629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03/11/2025</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916112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890208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688647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74810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4738018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448174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14017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3292833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076815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18215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03/11/2025</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28495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0862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807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9534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1997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626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77482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8969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6431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13052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03/11/2025</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3334555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4961232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03/11/2025</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3F6401B-0E86-F55D-6DAB-B0718AE33F2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94934" y="0"/>
            <a:ext cx="1576531" cy="1576531"/>
          </a:xfrm>
          <a:prstGeom prst="rect">
            <a:avLst/>
          </a:prstGeom>
        </p:spPr>
      </p:pic>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992F5855-993F-2AF4-9705-82232150563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672776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439E784-1214-D225-0A83-097D758D3B1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4667262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5466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8089865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29572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slideLayout" Target="../slideLayouts/slideLayout37.xml"/><Relationship Id="rId7" Type="http://schemas.openxmlformats.org/officeDocument/2006/relationships/image" Target="../media/image4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2.jpg"/><Relationship Id="rId5" Type="http://schemas.openxmlformats.org/officeDocument/2006/relationships/audio" Target="../media/audio3.wav"/><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44.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slideLayout" Target="../slideLayouts/slideLayout37.xml"/><Relationship Id="rId7" Type="http://schemas.openxmlformats.org/officeDocument/2006/relationships/image" Target="../media/image43.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2.jpg"/><Relationship Id="rId5" Type="http://schemas.openxmlformats.org/officeDocument/2006/relationships/audio" Target="../media/audio3.wav"/><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slideLayout" Target="../slideLayouts/slideLayout32.xml"/><Relationship Id="rId7" Type="http://schemas.openxmlformats.org/officeDocument/2006/relationships/image" Target="../media/image43.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2.jpg"/><Relationship Id="rId5" Type="http://schemas.openxmlformats.org/officeDocument/2006/relationships/audio" Target="../media/audio3.wav"/><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jpg"/><Relationship Id="rId7" Type="http://schemas.openxmlformats.org/officeDocument/2006/relationships/image" Target="../media/image54.svg"/><Relationship Id="rId2" Type="http://schemas.openxmlformats.org/officeDocument/2006/relationships/audio" Target="../media/audio3.wav"/><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image" Target="../media/image52.svg"/><Relationship Id="rId10" Type="http://schemas.openxmlformats.org/officeDocument/2006/relationships/image" Target="../media/image51.png"/><Relationship Id="rId4" Type="http://schemas.openxmlformats.org/officeDocument/2006/relationships/image" Target="../media/image48.png"/><Relationship Id="rId9" Type="http://schemas.microsoft.com/office/2007/relationships/hdphoto" Target="../media/hdphoto11.wdp"/></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microsoft.com/office/2007/relationships/hdphoto" Target="../media/hdphoto11.wdp"/><Relationship Id="rId2" Type="http://schemas.openxmlformats.org/officeDocument/2006/relationships/audio" Target="../media/audio3.wav"/><Relationship Id="rId1" Type="http://schemas.openxmlformats.org/officeDocument/2006/relationships/slideLayout" Target="../slideLayouts/slideLayout37.xml"/><Relationship Id="rId6" Type="http://schemas.openxmlformats.org/officeDocument/2006/relationships/image" Target="../media/image50.png"/><Relationship Id="rId5" Type="http://schemas.openxmlformats.org/officeDocument/2006/relationships/image" Target="../media/image52.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slideLayout" Target="../slideLayouts/slideLayout37.xml"/><Relationship Id="rId7" Type="http://schemas.openxmlformats.org/officeDocument/2006/relationships/image" Target="../media/image58.png"/><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2.png"/><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59.png"/><Relationship Id="rId2" Type="http://schemas.openxmlformats.org/officeDocument/2006/relationships/image" Target="../media/image22.jpg"/><Relationship Id="rId1" Type="http://schemas.openxmlformats.org/officeDocument/2006/relationships/slideLayout" Target="../slideLayouts/slideLayout51.xml"/><Relationship Id="rId6" Type="http://schemas.openxmlformats.org/officeDocument/2006/relationships/image" Target="../media/image25.png"/><Relationship Id="rId11" Type="http://schemas.microsoft.com/office/2007/relationships/hdphoto" Target="../media/hdphoto4.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5.svg"/><Relationship Id="rId9" Type="http://schemas.microsoft.com/office/2007/relationships/hdphoto" Target="../media/hdphoto3.wdp"/><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65.xml"/><Relationship Id="rId5" Type="http://schemas.microsoft.com/office/2007/relationships/hdphoto" Target="../media/hdphoto12.wdp"/><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23.xml"/><Relationship Id="rId5" Type="http://schemas.microsoft.com/office/2007/relationships/hdphoto" Target="../media/hdphoto12.wdp"/><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23.xml"/><Relationship Id="rId5" Type="http://schemas.microsoft.com/office/2007/relationships/hdphoto" Target="../media/hdphoto12.wdp"/><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6" Type="http://schemas.microsoft.com/office/2007/relationships/hdphoto" Target="../media/hdphoto14.wdp"/><Relationship Id="rId5" Type="http://schemas.openxmlformats.org/officeDocument/2006/relationships/image" Target="../media/image64.png"/><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23.xml"/><Relationship Id="rId5" Type="http://schemas.microsoft.com/office/2007/relationships/hdphoto" Target="../media/hdphoto12.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23.xml"/><Relationship Id="rId5" Type="http://schemas.microsoft.com/office/2007/relationships/hdphoto" Target="../media/hdphoto12.wdp"/><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23.xml"/><Relationship Id="rId5" Type="http://schemas.microsoft.com/office/2007/relationships/hdphoto" Target="../media/hdphoto12.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3.png"/><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52.png"/><Relationship Id="rId2" Type="http://schemas.openxmlformats.org/officeDocument/2006/relationships/image" Target="../media/image22.jpg"/><Relationship Id="rId1" Type="http://schemas.openxmlformats.org/officeDocument/2006/relationships/slideLayout" Target="../slideLayouts/slideLayout23.xml"/><Relationship Id="rId6" Type="http://schemas.openxmlformats.org/officeDocument/2006/relationships/image" Target="../media/image25.png"/><Relationship Id="rId11" Type="http://schemas.microsoft.com/office/2007/relationships/hdphoto" Target="../media/hdphoto4.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5.svg"/><Relationship Id="rId9" Type="http://schemas.microsoft.com/office/2007/relationships/hdphoto" Target="../media/hdphoto3.wdp"/><Relationship Id="rId1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3.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71.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0.emf"/><Relationship Id="rId5" Type="http://schemas.microsoft.com/office/2007/relationships/hdphoto" Target="../media/hdphoto15.wdp"/><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7.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28.png"/><Relationship Id="rId2" Type="http://schemas.openxmlformats.org/officeDocument/2006/relationships/image" Target="../media/image22.jpg"/><Relationship Id="rId1" Type="http://schemas.openxmlformats.org/officeDocument/2006/relationships/slideLayout" Target="../slideLayouts/slideLayout23.xml"/><Relationship Id="rId6" Type="http://schemas.openxmlformats.org/officeDocument/2006/relationships/image" Target="../media/image25.png"/><Relationship Id="rId11" Type="http://schemas.microsoft.com/office/2007/relationships/hdphoto" Target="../media/hdphoto4.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5.svg"/><Relationship Id="rId9" Type="http://schemas.microsoft.com/office/2007/relationships/hdphoto" Target="../media/hdphoto3.wdp"/><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2.jpg"/><Relationship Id="rId7" Type="http://schemas.openxmlformats.org/officeDocument/2006/relationships/image" Target="../media/image33.svg"/><Relationship Id="rId12" Type="http://schemas.microsoft.com/office/2007/relationships/hdphoto" Target="../media/hdphoto7.wdp"/><Relationship Id="rId17" Type="http://schemas.microsoft.com/office/2007/relationships/hdphoto" Target="../media/hdphoto9.wdp"/><Relationship Id="rId2" Type="http://schemas.openxmlformats.org/officeDocument/2006/relationships/audio" Target="../media/audio2.wav"/><Relationship Id="rId16" Type="http://schemas.openxmlformats.org/officeDocument/2006/relationships/image" Target="../media/image36.png"/><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5.svg"/><Relationship Id="rId15" Type="http://schemas.openxmlformats.org/officeDocument/2006/relationships/image" Target="../media/image35.png"/><Relationship Id="rId10" Type="http://schemas.microsoft.com/office/2007/relationships/hdphoto" Target="../media/hdphoto6.wdp"/><Relationship Id="rId4" Type="http://schemas.openxmlformats.org/officeDocument/2006/relationships/image" Target="../media/image23.png"/><Relationship Id="rId9" Type="http://schemas.openxmlformats.org/officeDocument/2006/relationships/image" Target="../media/image32.png"/><Relationship Id="rId1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076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solidFill>
                <a:effectLst/>
                <a:uLnTx/>
                <a:uFillTx/>
                <a:latin typeface="Calibri"/>
                <a:ea typeface="+mn-ea"/>
                <a:cs typeface="+mn-cs"/>
              </a:rPr>
              <a:t>Họ và tên: Bùi Thị Thu Hà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solidFill>
                <a:effectLst/>
                <a:uLnTx/>
                <a:uFillTx/>
                <a:latin typeface="Calibri"/>
                <a:ea typeface="+mn-ea"/>
                <a:cs typeface="+mn-cs"/>
              </a:rPr>
              <a:t>Lớp : 5A5</a:t>
            </a:r>
          </a:p>
        </p:txBody>
      </p:sp>
    </p:spTree>
    <p:extLst>
      <p:ext uri="{BB962C8B-B14F-4D97-AF65-F5344CB8AC3E}">
        <p14:creationId xmlns:p14="http://schemas.microsoft.com/office/powerpoint/2010/main" val="2810058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1</a:t>
            </a:r>
          </a:p>
        </p:txBody>
      </p:sp>
      <p:sp>
        <p:nvSpPr>
          <p:cNvPr id="19" name="TextBox 18">
            <a:extLst>
              <a:ext uri="{FF2B5EF4-FFF2-40B4-BE49-F238E27FC236}">
                <a16:creationId xmlns:a16="http://schemas.microsoft.com/office/drawing/2014/main" id="{40784A43-BDA8-A7DE-A535-DE160A562BC8}"/>
              </a:ext>
            </a:extLst>
          </p:cNvPr>
          <p:cNvSpPr txBox="1"/>
          <p:nvPr/>
        </p:nvSpPr>
        <p:spPr>
          <a:xfrm>
            <a:off x="597380" y="2535926"/>
            <a:ext cx="11056140" cy="2123658"/>
          </a:xfrm>
          <a:prstGeom prst="rect">
            <a:avLst/>
          </a:prstGeom>
          <a:noFill/>
        </p:spPr>
        <p:txBody>
          <a:bodyPr wrap="square" rtlCol="0">
            <a:spAutoFit/>
          </a:bodyPr>
          <a:lstStyle/>
          <a:p>
            <a:pPr lvl="0" algn="just"/>
            <a:r>
              <a:rPr lang="en-US" sz="4400" dirty="0">
                <a:solidFill>
                  <a:prstClr val="black"/>
                </a:solidFill>
              </a:rPr>
              <a:t>   </a:t>
            </a:r>
            <a:r>
              <a:rPr lang="en-US" sz="4400" dirty="0" err="1">
                <a:solidFill>
                  <a:prstClr val="black"/>
                </a:solidFill>
              </a:rPr>
              <a:t>Tạ</a:t>
            </a:r>
            <a:r>
              <a:rPr lang="en-US" sz="4400" dirty="0">
                <a:solidFill>
                  <a:prstClr val="black"/>
                </a:solidFill>
              </a:rPr>
              <a:t> Quang </a:t>
            </a:r>
            <a:r>
              <a:rPr lang="en-US" sz="4400" dirty="0" err="1">
                <a:solidFill>
                  <a:prstClr val="black"/>
                </a:solidFill>
              </a:rPr>
              <a:t>Bửu</a:t>
            </a:r>
            <a:r>
              <a:rPr lang="en-US" sz="4400" dirty="0">
                <a:solidFill>
                  <a:prstClr val="black"/>
                </a:solidFill>
              </a:rPr>
              <a:t> </a:t>
            </a:r>
            <a:r>
              <a:rPr lang="en-US" sz="4400" dirty="0" err="1">
                <a:solidFill>
                  <a:prstClr val="black"/>
                </a:solidFill>
              </a:rPr>
              <a:t>sinh</a:t>
            </a:r>
            <a:r>
              <a:rPr lang="en-US" sz="4400" dirty="0">
                <a:solidFill>
                  <a:prstClr val="black"/>
                </a:solidFill>
              </a:rPr>
              <a:t> </a:t>
            </a:r>
            <a:r>
              <a:rPr lang="en-US" sz="4400" dirty="0" err="1">
                <a:solidFill>
                  <a:prstClr val="black"/>
                </a:solidFill>
              </a:rPr>
              <a:t>ra</a:t>
            </a:r>
            <a:r>
              <a:rPr lang="en-US" sz="4400" dirty="0">
                <a:solidFill>
                  <a:prstClr val="black"/>
                </a:solidFill>
              </a:rPr>
              <a:t> </a:t>
            </a:r>
            <a:r>
              <a:rPr lang="en-US" sz="4400" dirty="0" err="1">
                <a:solidFill>
                  <a:prstClr val="black"/>
                </a:solidFill>
              </a:rPr>
              <a:t>trong</a:t>
            </a:r>
            <a:r>
              <a:rPr lang="en-US" sz="4400" dirty="0">
                <a:solidFill>
                  <a:prstClr val="black"/>
                </a:solidFill>
              </a:rPr>
              <a:t> </a:t>
            </a:r>
            <a:r>
              <a:rPr lang="en-US" sz="4400" dirty="0" err="1">
                <a:solidFill>
                  <a:prstClr val="black"/>
                </a:solidFill>
              </a:rPr>
              <a:t>một</a:t>
            </a:r>
            <a:r>
              <a:rPr lang="en-US" sz="4400" dirty="0">
                <a:solidFill>
                  <a:prstClr val="black"/>
                </a:solidFill>
              </a:rPr>
              <a:t> </a:t>
            </a:r>
            <a:r>
              <a:rPr lang="en-US" sz="4400" dirty="0" err="1">
                <a:solidFill>
                  <a:prstClr val="black"/>
                </a:solidFill>
              </a:rPr>
              <a:t>gia</a:t>
            </a:r>
            <a:r>
              <a:rPr lang="en-US" sz="4400" dirty="0">
                <a:solidFill>
                  <a:prstClr val="black"/>
                </a:solidFill>
              </a:rPr>
              <a:t> </a:t>
            </a:r>
            <a:r>
              <a:rPr lang="en-US" sz="4400" dirty="0" err="1">
                <a:solidFill>
                  <a:prstClr val="black"/>
                </a:solidFill>
              </a:rPr>
              <a:t>đình</a:t>
            </a:r>
            <a:r>
              <a:rPr lang="en-US" sz="4400" dirty="0">
                <a:solidFill>
                  <a:prstClr val="black"/>
                </a:solidFill>
              </a:rPr>
              <a:t> </a:t>
            </a:r>
            <a:r>
              <a:rPr lang="en-US" sz="4400" dirty="0" err="1">
                <a:solidFill>
                  <a:prstClr val="black"/>
                </a:solidFill>
              </a:rPr>
              <a:t>nhà</a:t>
            </a:r>
            <a:r>
              <a:rPr lang="en-US" sz="4400" dirty="0">
                <a:solidFill>
                  <a:prstClr val="black"/>
                </a:solidFill>
              </a:rPr>
              <a:t> </a:t>
            </a:r>
            <a:r>
              <a:rPr lang="en-US" sz="4400" dirty="0" err="1">
                <a:solidFill>
                  <a:prstClr val="black"/>
                </a:solidFill>
              </a:rPr>
              <a:t>nho</a:t>
            </a:r>
            <a:r>
              <a:rPr lang="en-US" sz="4400" dirty="0">
                <a:solidFill>
                  <a:prstClr val="black"/>
                </a:solidFill>
              </a:rPr>
              <a:t> ở </a:t>
            </a:r>
            <a:r>
              <a:rPr lang="en-US" sz="4400" dirty="0" err="1">
                <a:solidFill>
                  <a:prstClr val="black"/>
                </a:solidFill>
              </a:rPr>
              <a:t>Nghệ</a:t>
            </a:r>
            <a:r>
              <a:rPr lang="en-US" sz="4400" dirty="0">
                <a:solidFill>
                  <a:prstClr val="black"/>
                </a:solidFill>
              </a:rPr>
              <a:t> An. </a:t>
            </a:r>
            <a:r>
              <a:rPr lang="en-US" sz="4400" dirty="0" err="1">
                <a:solidFill>
                  <a:prstClr val="black"/>
                </a:solidFill>
              </a:rPr>
              <a:t>Ông</a:t>
            </a:r>
            <a:r>
              <a:rPr lang="en-US" sz="4400" dirty="0">
                <a:solidFill>
                  <a:prstClr val="black"/>
                </a:solidFill>
              </a:rPr>
              <a:t> </a:t>
            </a:r>
            <a:r>
              <a:rPr lang="en-US" sz="4400" dirty="0" err="1">
                <a:solidFill>
                  <a:prstClr val="black"/>
                </a:solidFill>
              </a:rPr>
              <a:t>là</a:t>
            </a:r>
            <a:r>
              <a:rPr lang="en-US" sz="4400" dirty="0">
                <a:solidFill>
                  <a:prstClr val="black"/>
                </a:solidFill>
              </a:rPr>
              <a:t> </a:t>
            </a:r>
            <a:r>
              <a:rPr lang="en-US" sz="4400" dirty="0" err="1">
                <a:solidFill>
                  <a:prstClr val="black"/>
                </a:solidFill>
              </a:rPr>
              <a:t>nhà</a:t>
            </a:r>
            <a:r>
              <a:rPr lang="en-US" sz="4400" dirty="0">
                <a:solidFill>
                  <a:prstClr val="black"/>
                </a:solidFill>
              </a:rPr>
              <a:t> khoa </a:t>
            </a:r>
            <a:r>
              <a:rPr lang="en-US" sz="4400" dirty="0" err="1">
                <a:solidFill>
                  <a:prstClr val="black"/>
                </a:solidFill>
              </a:rPr>
              <a:t>học</a:t>
            </a:r>
            <a:r>
              <a:rPr lang="en-US" sz="4400" dirty="0">
                <a:solidFill>
                  <a:prstClr val="black"/>
                </a:solidFill>
              </a:rPr>
              <a:t> </a:t>
            </a:r>
            <a:r>
              <a:rPr lang="en-US" sz="4400" dirty="0" err="1">
                <a:solidFill>
                  <a:prstClr val="black"/>
                </a:solidFill>
              </a:rPr>
              <a:t>và</a:t>
            </a:r>
            <a:r>
              <a:rPr lang="en-US" sz="4400" dirty="0">
                <a:solidFill>
                  <a:prstClr val="black"/>
                </a:solidFill>
              </a:rPr>
              <a:t> </a:t>
            </a:r>
            <a:r>
              <a:rPr lang="en-US" sz="4400" dirty="0" err="1">
                <a:solidFill>
                  <a:prstClr val="black"/>
                </a:solidFill>
              </a:rPr>
              <a:t>nhà</a:t>
            </a:r>
            <a:r>
              <a:rPr lang="en-US" sz="4400" dirty="0">
                <a:solidFill>
                  <a:prstClr val="black"/>
                </a:solidFill>
              </a:rPr>
              <a:t> </a:t>
            </a:r>
            <a:r>
              <a:rPr lang="en-US" sz="4400" dirty="0" err="1">
                <a:solidFill>
                  <a:prstClr val="black"/>
                </a:solidFill>
              </a:rPr>
              <a:t>giáo</a:t>
            </a:r>
            <a:r>
              <a:rPr lang="en-US" sz="4400" dirty="0">
                <a:solidFill>
                  <a:prstClr val="black"/>
                </a:solidFill>
              </a:rPr>
              <a:t> </a:t>
            </a:r>
            <a:r>
              <a:rPr lang="en-US" sz="4400" dirty="0" err="1">
                <a:solidFill>
                  <a:prstClr val="black"/>
                </a:solidFill>
              </a:rPr>
              <a:t>dục</a:t>
            </a:r>
            <a:r>
              <a:rPr lang="en-US" sz="4400" dirty="0">
                <a:solidFill>
                  <a:prstClr val="black"/>
                </a:solidFill>
              </a:rPr>
              <a:t> </a:t>
            </a:r>
            <a:r>
              <a:rPr lang="en-US" sz="4400" dirty="0" err="1">
                <a:solidFill>
                  <a:prstClr val="black"/>
                </a:solidFill>
              </a:rPr>
              <a:t>đa</a:t>
            </a:r>
            <a:r>
              <a:rPr lang="en-US" sz="4400" dirty="0">
                <a:solidFill>
                  <a:prstClr val="black"/>
                </a:solidFill>
              </a:rPr>
              <a:t> </a:t>
            </a:r>
            <a:r>
              <a:rPr lang="en-US" sz="4400" dirty="0" err="1">
                <a:solidFill>
                  <a:prstClr val="black"/>
                </a:solidFill>
              </a:rPr>
              <a:t>tài</a:t>
            </a:r>
            <a:r>
              <a:rPr lang="en-US" sz="4400" dirty="0">
                <a:solidFill>
                  <a:prstClr val="black"/>
                </a:solidFill>
              </a:rPr>
              <a:t>, </a:t>
            </a:r>
            <a:r>
              <a:rPr lang="en-US" sz="4400" dirty="0" err="1">
                <a:solidFill>
                  <a:prstClr val="black"/>
                </a:solidFill>
              </a:rPr>
              <a:t>uyên</a:t>
            </a:r>
            <a:r>
              <a:rPr lang="en-US" sz="4400" dirty="0">
                <a:solidFill>
                  <a:prstClr val="black"/>
                </a:solidFill>
              </a:rPr>
              <a:t> </a:t>
            </a:r>
            <a:r>
              <a:rPr lang="en-US" sz="4400" dirty="0" err="1">
                <a:solidFill>
                  <a:prstClr val="black"/>
                </a:solidFill>
              </a:rPr>
              <a:t>bác</a:t>
            </a:r>
            <a:r>
              <a:rPr lang="en-US" sz="4400" dirty="0">
                <a:solidFill>
                  <a:prstClr val="black"/>
                </a:solidFill>
              </a:rPr>
              <a:t> </a:t>
            </a:r>
            <a:r>
              <a:rPr lang="en-US" sz="4400" dirty="0" err="1">
                <a:solidFill>
                  <a:prstClr val="black"/>
                </a:solidFill>
              </a:rPr>
              <a:t>hiếm</a:t>
            </a:r>
            <a:r>
              <a:rPr lang="en-US" sz="4400" dirty="0">
                <a:solidFill>
                  <a:prstClr val="black"/>
                </a:solidFill>
              </a:rPr>
              <a:t> </a:t>
            </a:r>
            <a:r>
              <a:rPr lang="en-US" sz="4400" dirty="0" err="1">
                <a:solidFill>
                  <a:prstClr val="black"/>
                </a:solidFill>
              </a:rPr>
              <a:t>có</a:t>
            </a:r>
            <a:r>
              <a:rPr lang="en-US" sz="4400" dirty="0">
                <a:solidFill>
                  <a:prstClr val="black"/>
                </a:solidFill>
              </a:rPr>
              <a:t>.</a:t>
            </a:r>
          </a:p>
        </p:txBody>
      </p:sp>
      <p:pic>
        <p:nvPicPr>
          <p:cNvPr id="2" name="Picture 1">
            <a:extLst>
              <a:ext uri="{FF2B5EF4-FFF2-40B4-BE49-F238E27FC236}">
                <a16:creationId xmlns:a16="http://schemas.microsoft.com/office/drawing/2014/main" id="{A44335A1-6DC2-598F-647A-171B96C7F621}"/>
              </a:ext>
            </a:extLst>
          </p:cNvPr>
          <p:cNvPicPr>
            <a:picLocks noChangeAspect="1"/>
          </p:cNvPicPr>
          <p:nvPr/>
        </p:nvPicPr>
        <p:blipFill>
          <a:blip r:embed="rId7"/>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1026" name="TextBox1" r:id="rId2" imgW="4229280" imgH="1171440"/>
        </mc:Choice>
        <mc:Fallback>
          <p:control name="TextBox1" r:id="rId2" imgW="4229280" imgH="117144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8"/>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36945385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38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75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2</a:t>
            </a:r>
          </a:p>
        </p:txBody>
      </p:sp>
      <p:sp>
        <p:nvSpPr>
          <p:cNvPr id="2" name="TextBox 1">
            <a:extLst>
              <a:ext uri="{FF2B5EF4-FFF2-40B4-BE49-F238E27FC236}">
                <a16:creationId xmlns:a16="http://schemas.microsoft.com/office/drawing/2014/main" id="{864EBDAE-2730-6D8D-DB9B-8EC583D3AF77}"/>
              </a:ext>
            </a:extLst>
          </p:cNvPr>
          <p:cNvSpPr txBox="1"/>
          <p:nvPr/>
        </p:nvSpPr>
        <p:spPr>
          <a:xfrm>
            <a:off x="471789" y="2535926"/>
            <a:ext cx="11248419" cy="3970318"/>
          </a:xfrm>
          <a:prstGeom prst="rect">
            <a:avLst/>
          </a:prstGeom>
          <a:noFill/>
        </p:spPr>
        <p:txBody>
          <a:bodyPr wrap="square" rtlCol="0">
            <a:spAutoFit/>
          </a:bodyPr>
          <a:lstStyle/>
          <a:p>
            <a:pPr lvl="0" algn="just"/>
            <a:r>
              <a:rPr lang="en-US" sz="3600" dirty="0">
                <a:solidFill>
                  <a:prstClr val="black"/>
                </a:solidFill>
                <a:latin typeface="Calibri"/>
              </a:rPr>
              <a:t>   </a:t>
            </a:r>
            <a:r>
              <a:rPr lang="vi-VN" sz="3600" dirty="0">
                <a:solidFill>
                  <a:prstClr val="black"/>
                </a:solidFill>
                <a:latin typeface="Calibri"/>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p:txBody>
      </p:sp>
      <p:pic>
        <p:nvPicPr>
          <p:cNvPr id="3" name="Picture 2">
            <a:extLst>
              <a:ext uri="{FF2B5EF4-FFF2-40B4-BE49-F238E27FC236}">
                <a16:creationId xmlns:a16="http://schemas.microsoft.com/office/drawing/2014/main" id="{AA0354C5-F283-4FAC-27BC-D5B8095EE01B}"/>
              </a:ext>
            </a:extLst>
          </p:cNvPr>
          <p:cNvPicPr>
            <a:picLocks noChangeAspect="1"/>
          </p:cNvPicPr>
          <p:nvPr/>
        </p:nvPicPr>
        <p:blipFill>
          <a:blip r:embed="rId6"/>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2050" name="TextBox1" r:id="rId2" imgW="4229280" imgH="1171440"/>
        </mc:Choice>
        <mc:Fallback>
          <p:control name="TextBox1" r:id="rId2" imgW="4229280" imgH="117144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7"/>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41135844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3</a:t>
            </a:r>
          </a:p>
        </p:txBody>
      </p:sp>
      <p:sp>
        <p:nvSpPr>
          <p:cNvPr id="4" name="TextBox 3">
            <a:extLst>
              <a:ext uri="{FF2B5EF4-FFF2-40B4-BE49-F238E27FC236}">
                <a16:creationId xmlns:a16="http://schemas.microsoft.com/office/drawing/2014/main" id="{AF2A6356-E92C-ADA1-E3B1-D7A62C3E061E}"/>
              </a:ext>
            </a:extLst>
          </p:cNvPr>
          <p:cNvSpPr txBox="1"/>
          <p:nvPr/>
        </p:nvSpPr>
        <p:spPr>
          <a:xfrm>
            <a:off x="133349" y="2348617"/>
            <a:ext cx="12058651" cy="4401205"/>
          </a:xfrm>
          <a:prstGeom prst="rect">
            <a:avLst/>
          </a:prstGeom>
          <a:noFill/>
        </p:spPr>
        <p:txBody>
          <a:bodyPr wrap="square" rtlCol="0">
            <a:spAutoFit/>
          </a:bodyPr>
          <a:lstStyle/>
          <a:p>
            <a:pPr lvl="0" algn="just"/>
            <a:r>
              <a:rPr lang="en-US" sz="2800" dirty="0">
                <a:solidFill>
                  <a:prstClr val="black"/>
                </a:solidFill>
                <a:latin typeface="Calibri"/>
              </a:rPr>
              <a:t>   </a:t>
            </a:r>
            <a:r>
              <a:rPr lang="vi-VN" sz="2800" dirty="0">
                <a:solidFill>
                  <a:prstClr val="black"/>
                </a:solidFill>
                <a:latin typeface="Calibri"/>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p:txBody>
      </p:sp>
      <p:pic>
        <p:nvPicPr>
          <p:cNvPr id="2" name="Picture 1">
            <a:extLst>
              <a:ext uri="{FF2B5EF4-FFF2-40B4-BE49-F238E27FC236}">
                <a16:creationId xmlns:a16="http://schemas.microsoft.com/office/drawing/2014/main" id="{870BF50A-FF9A-D930-D59E-1A5CE20543B4}"/>
              </a:ext>
            </a:extLst>
          </p:cNvPr>
          <p:cNvPicPr>
            <a:picLocks noChangeAspect="1"/>
          </p:cNvPicPr>
          <p:nvPr/>
        </p:nvPicPr>
        <p:blipFill>
          <a:blip r:embed="rId7"/>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3074" name="TextBox1" r:id="rId2" imgW="4229280" imgH="1171440"/>
        </mc:Choice>
        <mc:Fallback>
          <p:control name="TextBox1" r:id="rId2" imgW="4229280" imgH="117144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8"/>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38336114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466497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4</a:t>
            </a:r>
          </a:p>
        </p:txBody>
      </p:sp>
      <p:sp>
        <p:nvSpPr>
          <p:cNvPr id="4" name="TextBox 3">
            <a:extLst>
              <a:ext uri="{FF2B5EF4-FFF2-40B4-BE49-F238E27FC236}">
                <a16:creationId xmlns:a16="http://schemas.microsoft.com/office/drawing/2014/main" id="{AF2A6356-E92C-ADA1-E3B1-D7A62C3E061E}"/>
              </a:ext>
            </a:extLst>
          </p:cNvPr>
          <p:cNvSpPr txBox="1"/>
          <p:nvPr/>
        </p:nvSpPr>
        <p:spPr>
          <a:xfrm>
            <a:off x="531778" y="2618406"/>
            <a:ext cx="11128441" cy="2308324"/>
          </a:xfrm>
          <a:prstGeom prst="rect">
            <a:avLst/>
          </a:prstGeom>
          <a:noFill/>
        </p:spPr>
        <p:txBody>
          <a:bodyPr wrap="square" rtlCol="0">
            <a:spAutoFit/>
          </a:bodyPr>
          <a:lstStyle/>
          <a:p>
            <a:pPr lvl="0" algn="just"/>
            <a:r>
              <a:rPr lang="en-US" sz="3600" dirty="0">
                <a:solidFill>
                  <a:prstClr val="black"/>
                </a:solidFill>
                <a:latin typeface="Calibri"/>
              </a:rPr>
              <a:t>   </a:t>
            </a:r>
            <a:r>
              <a:rPr lang="vi-VN" sz="3600" dirty="0">
                <a:solidFill>
                  <a:prstClr val="black"/>
                </a:solidFill>
                <a:latin typeface="Calibri"/>
              </a:rPr>
              <a:t>Tên của Tạ Quang Bửu được đặt cho các con phố ở Hà Nội, Thành phố Hồ Chí Minh, Huế, Đà Nẵng,... Ở Việt Nam, có một giải thưởng dành cho các nhà khoa học xuất sắc mang tên ông – Giải thưởng Tạ Quang Bửu.</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99DCEC5-948F-ACAF-19B8-E70248B63762}"/>
              </a:ext>
            </a:extLst>
          </p:cNvPr>
          <p:cNvPicPr>
            <a:picLocks noChangeAspect="1"/>
          </p:cNvPicPr>
          <p:nvPr/>
        </p:nvPicPr>
        <p:blipFill>
          <a:blip r:embed="rId7"/>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4098" name="TextBox1" r:id="rId2" imgW="4229280" imgH="1171440"/>
        </mc:Choice>
        <mc:Fallback>
          <p:control name="TextBox1" r:id="rId2" imgW="4229280" imgH="117144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8"/>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1408519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10736" y="276630"/>
            <a:ext cx="2855983" cy="1379620"/>
            <a:chOff x="110736" y="276630"/>
            <a:chExt cx="2855983"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42116" y="667335"/>
              <a:ext cx="26246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endParaRPr>
            </a:p>
          </p:txBody>
        </p:sp>
      </p:grpSp>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Yêu</a:t>
              </a:r>
              <a:r>
                <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rPr>
                <a:t> </a:t>
              </a: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cầu</a:t>
              </a:r>
              <a:endPar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Phân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công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theo</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đoạn</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Tất</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cả</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thành</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viên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đều</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Giải</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nghĩa</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từ</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cùng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nhau</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mj-lt"/>
                  <a:ea typeface="+mn-ea"/>
                  <a:cs typeface="+mn-cs"/>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8713558"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771854"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123824" y="514593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10"/>
          <a:stretch>
            <a:fillRect/>
          </a:stretch>
        </p:blipFill>
        <p:spPr>
          <a:xfrm>
            <a:off x="3140358" y="279909"/>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7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grpId="0" nodeType="withEffect">
                                  <p:stCondLst>
                                    <p:cond delay="2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425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4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425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425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25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25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25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74905" y="132251"/>
            <a:ext cx="2752119" cy="1379620"/>
            <a:chOff x="110736" y="276630"/>
            <a:chExt cx="2752119"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52277" y="504775"/>
              <a:ext cx="2269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ED7D31"/>
                  </a:solidFill>
                  <a:effectLst>
                    <a:outerShdw blurRad="38100" dist="38100" dir="2700000" algn="tl">
                      <a:srgbClr val="000000">
                        <a:alpha val="43137"/>
                      </a:srgbClr>
                    </a:outerShdw>
                  </a:effectLst>
                  <a:uLnTx/>
                  <a:uFillTx/>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95396" y="391719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448892" y="46829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71422" y="554601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8"/>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9"/>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10"/>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5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nodeType="withEffect">
                                  <p:stCondLst>
                                    <p:cond delay="250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nodeType="withEffect">
                                  <p:stCondLst>
                                    <p:cond delay="250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nodeType="withEffect">
                                  <p:stCondLst>
                                    <p:cond delay="250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6"/>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7"/>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spid="5122" name="TextBox1" r:id="rId2" imgW="3400560" imgH="1428840"/>
        </mc:Choice>
        <mc:Fallback>
          <p:control name="TextBox1" r:id="rId2" imgW="340056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60286" y="2981308"/>
            <a:ext cx="5519554" cy="2123658"/>
          </a:xfrm>
          <a:prstGeom prst="rect">
            <a:avLst/>
          </a:prstGeom>
          <a:noFill/>
        </p:spPr>
        <p:txBody>
          <a:bodyPr wrap="square" rtlCol="0">
            <a:spAutoFit/>
          </a:bodyPr>
          <a:lstStyle/>
          <a:p>
            <a:pPr marL="0" marR="0" algn="just">
              <a:spcBef>
                <a:spcPts val="0"/>
              </a:spcBef>
              <a:spcAft>
                <a:spcPts val="0"/>
              </a:spcAft>
            </a:pP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hàm</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383520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91440"/>
            <a:ext cx="7975600" cy="636170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279006" y="2341228"/>
            <a:ext cx="566179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6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142185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601C8D8-DE77-4CBD-1D01-236AD61CC46C}"/>
              </a:ext>
            </a:extLst>
          </p:cNvPr>
          <p:cNvPicPr>
            <a:picLocks noChangeAspect="1"/>
          </p:cNvPicPr>
          <p:nvPr/>
        </p:nvPicPr>
        <p:blipFill>
          <a:blip r:embed="rId3"/>
          <a:stretch>
            <a:fillRect/>
          </a:stretch>
        </p:blipFill>
        <p:spPr>
          <a:xfrm rot="21145490">
            <a:off x="5580769" y="-557320"/>
            <a:ext cx="2737341" cy="2603218"/>
          </a:xfrm>
          <a:prstGeom prst="rect">
            <a:avLst/>
          </a:prstGeom>
        </p:spPr>
      </p:pic>
      <p:pic>
        <p:nvPicPr>
          <p:cNvPr id="2" name="Picture 1">
            <a:extLst>
              <a:ext uri="{FF2B5EF4-FFF2-40B4-BE49-F238E27FC236}">
                <a16:creationId xmlns:a16="http://schemas.microsoft.com/office/drawing/2014/main" id="{A92023B2-EF17-BC81-86F6-E2159F1032FC}"/>
              </a:ext>
            </a:extLst>
          </p:cNvPr>
          <p:cNvPicPr>
            <a:picLocks noChangeAspect="1"/>
          </p:cNvPicPr>
          <p:nvPr/>
        </p:nvPicPr>
        <p:blipFill>
          <a:blip r:embed="rId4"/>
          <a:stretch>
            <a:fillRect/>
          </a:stretch>
        </p:blipFill>
        <p:spPr>
          <a:xfrm>
            <a:off x="2953666" y="1369147"/>
            <a:ext cx="5236918" cy="385300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2EC4C5C-CB1D-9EF0-F3C0-4915B8193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79807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Đoạn văn thứ nhất giới thiệu điều gì về Tạ Quang Bửu?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148725" y="91574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519680" y="3147689"/>
            <a:ext cx="7264400" cy="2553891"/>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Đoạn văn thứ nhất giới thiệu về quê quán và gia đình Tạ Quang Bửu, đồng thời giới thiệu khái quát về sự nghiệp của ông.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15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ý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thiệu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xuất</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thân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Quang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Bửu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95819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D71A6A2-C26E-EC96-BB9B-A44C3431EC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4" name="TextBox 3">
            <a:extLst>
              <a:ext uri="{FF2B5EF4-FFF2-40B4-BE49-F238E27FC236}">
                <a16:creationId xmlns:a16="http://schemas.microsoft.com/office/drawing/2014/main" id="{1270016F-997F-6FCE-52AD-F7B50A0A4DD5}"/>
              </a:ext>
            </a:extLst>
          </p:cNvPr>
          <p:cNvSpPr txBox="1"/>
          <p:nvPr/>
        </p:nvSpPr>
        <p:spPr>
          <a:xfrm>
            <a:off x="273132" y="3361049"/>
            <a:ext cx="5130141" cy="337113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24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pic>
        <p:nvPicPr>
          <p:cNvPr id="5" name="Picture 4">
            <a:extLst>
              <a:ext uri="{FF2B5EF4-FFF2-40B4-BE49-F238E27FC236}">
                <a16:creationId xmlns:a16="http://schemas.microsoft.com/office/drawing/2014/main" id="{DC81DEB5-0E13-98CA-B5A1-91D538C98F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6" name="TextBox 5">
            <a:extLst>
              <a:ext uri="{FF2B5EF4-FFF2-40B4-BE49-F238E27FC236}">
                <a16:creationId xmlns:a16="http://schemas.microsoft.com/office/drawing/2014/main" id="{14B9C200-D93F-E116-7200-6E9B52598EB0}"/>
              </a:ext>
            </a:extLst>
          </p:cNvPr>
          <p:cNvSpPr txBox="1"/>
          <p:nvPr/>
        </p:nvSpPr>
        <p:spPr>
          <a:xfrm>
            <a:off x="6360954" y="3361049"/>
            <a:ext cx="5285150" cy="3371136"/>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3200" b="1" dirty="0">
                <a:latin typeface="Cambria" panose="02040503050406030204" pitchFamily="18" charset="0"/>
                <a:ea typeface="Cambria" panose="02040503050406030204" pitchFamily="18" charset="0"/>
              </a:rPr>
              <a:t>Biểu hiện của việc học suốt đời và say mê thể hiện ở chi tiết: </a:t>
            </a:r>
            <a:r>
              <a:rPr lang="vi-VN" sz="32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2: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ham học.</a:t>
            </a:r>
          </a:p>
        </p:txBody>
      </p:sp>
    </p:spTree>
    <p:extLst>
      <p:ext uri="{BB962C8B-B14F-4D97-AF65-F5344CB8AC3E}">
        <p14:creationId xmlns:p14="http://schemas.microsoft.com/office/powerpoint/2010/main" val="412454850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3</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Theo em, vì sao Tạ Quang Bửu nhiều lần được cùng Bác Hồ tiếp các chính khách nước ngoài?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794000" y="3249289"/>
            <a:ext cx="7264400" cy="3098721"/>
          </a:xfrm>
          <a:prstGeom prst="roundRect">
            <a:avLst/>
          </a:prstGeom>
          <a:solidFill>
            <a:srgbClr val="FFFF00"/>
          </a:solidFill>
          <a:ln w="25400" cap="flat" cmpd="sng" algn="ctr">
            <a:solidFill>
              <a:srgbClr val="FFFFFF"/>
            </a:solidFill>
            <a:prstDash val="solid"/>
          </a:ln>
          <a:effectLst/>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Tạ Quang Bửu nhiều lần được cùng Bác Hồ tiếp các chính khách nước ngoài vì ông rất giỏi ngoại ngữ.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484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4</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Sự đa tài, uyên bác của Tạ Quang Bửu được thể hiện như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092960" y="3249289"/>
            <a:ext cx="8910320" cy="3507343"/>
          </a:xfrm>
          <a:prstGeom prst="roundRect">
            <a:avLst/>
          </a:prstGeom>
          <a:solidFill>
            <a:schemeClr val="accent2">
              <a:lumMod val="20000"/>
              <a:lumOff val="80000"/>
            </a:schemeClr>
          </a:solidFill>
          <a:ln w="25400" cap="flat" cmpd="sng" algn="ctr">
            <a:solidFill>
              <a:srgbClr val="FFFFFF"/>
            </a:solidFill>
            <a:prstDash val="solid"/>
          </a:ln>
          <a:effectLst/>
        </p:spPr>
        <p:txBody>
          <a:bodyPr wrap="square">
            <a:spAutoFit/>
          </a:bodyPr>
          <a:lstStyle/>
          <a:p>
            <a:pPr lvl="0" algn="just"/>
            <a:r>
              <a:rPr lang="vi-VN" sz="4000">
                <a:solidFill>
                  <a:prstClr val="black"/>
                </a:solidFill>
                <a:latin typeface="Cambria" panose="02040503050406030204" pitchFamily="18" charset="0"/>
                <a:ea typeface="Cambria" panose="02040503050406030204" pitchFamily="18" charset="0"/>
              </a:rPr>
              <a:t>Ông xuất sắc ở nhiều lĩnh vực: toán, lí, hoá, sinh, triết học, đặc biệt là ngoại ngữ. Ông còn có hiểu biết sâu rộng về âm nhạc, hội hoạ, kiến trúc, thể thao,... Ông được coi là “Lê Quý Đôn thời nay”</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7671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3: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tài hoa. </a:t>
            </a:r>
          </a:p>
        </p:txBody>
      </p:sp>
    </p:spTree>
    <p:extLst>
      <p:ext uri="{BB962C8B-B14F-4D97-AF65-F5344CB8AC3E}">
        <p14:creationId xmlns:p14="http://schemas.microsoft.com/office/powerpoint/2010/main" val="385580702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5</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Tài năng, công lao của Tạ Quang Bửu được ghi nhận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1727200" y="3249289"/>
            <a:ext cx="9276080" cy="3166824"/>
          </a:xfrm>
          <a:prstGeom prst="roundRect">
            <a:avLst/>
          </a:prstGeom>
          <a:solidFill>
            <a:schemeClr val="accent4">
              <a:lumMod val="20000"/>
              <a:lumOff val="80000"/>
            </a:schemeClr>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Tài năng, công lao của Tạ Quang Bửu được ghi nhận qua việc lấy tên ông để đặt tên cho các con phố ở nhiều thành phố trên cả nước; lấy tên ông đặt cho tên một giải thưởng trao cho những nhà khoa học xuất sắc,...</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13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pic>
        <p:nvPicPr>
          <p:cNvPr id="5" name="Picture 4">
            <a:extLst>
              <a:ext uri="{FF2B5EF4-FFF2-40B4-BE49-F238E27FC236}">
                <a16:creationId xmlns:a16="http://schemas.microsoft.com/office/drawing/2014/main" id="{47FD2EE8-A1E2-0464-2FCB-2E585BA18C78}"/>
              </a:ext>
            </a:extLst>
          </p:cNvPr>
          <p:cNvPicPr>
            <a:picLocks noChangeAspect="1"/>
          </p:cNvPicPr>
          <p:nvPr/>
        </p:nvPicPr>
        <p:blipFill>
          <a:blip r:embed="rId2"/>
          <a:stretch>
            <a:fillRect/>
          </a:stretch>
        </p:blipFill>
        <p:spPr>
          <a:xfrm>
            <a:off x="297180" y="1671637"/>
            <a:ext cx="3733800" cy="3514725"/>
          </a:xfrm>
          <a:prstGeom prst="rect">
            <a:avLst/>
          </a:prstGeom>
        </p:spPr>
      </p:pic>
      <p:pic>
        <p:nvPicPr>
          <p:cNvPr id="2052" name="Picture 4" descr="Giải thưởng Tạ Quang Bửu 2024 thuộc về hai nhà hóa học và vật lý học">
            <a:extLst>
              <a:ext uri="{FF2B5EF4-FFF2-40B4-BE49-F238E27FC236}">
                <a16:creationId xmlns:a16="http://schemas.microsoft.com/office/drawing/2014/main" id="{E118378C-8E26-0C3A-DF60-AB871DEB4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80029"/>
            <a:ext cx="5365750" cy="33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910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4:</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Sức ảnh hưởng của Tạ Quang Bửu.</a:t>
            </a:r>
          </a:p>
        </p:txBody>
      </p:sp>
    </p:spTree>
    <p:extLst>
      <p:ext uri="{BB962C8B-B14F-4D97-AF65-F5344CB8AC3E}">
        <p14:creationId xmlns:p14="http://schemas.microsoft.com/office/powerpoint/2010/main" val="4817709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5DA0B7B-7B12-ED27-49AC-7C417BC6A6E9}"/>
              </a:ext>
            </a:extLst>
          </p:cNvPr>
          <p:cNvPicPr>
            <a:picLocks noChangeAspect="1"/>
          </p:cNvPicPr>
          <p:nvPr/>
        </p:nvPicPr>
        <p:blipFill rotWithShape="1">
          <a:blip r:embed="rId3"/>
          <a:srcRect r="1601"/>
          <a:stretch/>
        </p:blipFill>
        <p:spPr>
          <a:xfrm>
            <a:off x="0" y="-1"/>
            <a:ext cx="12192000" cy="6858001"/>
          </a:xfrm>
          <a:prstGeom prst="rect">
            <a:avLst/>
          </a:prstGeom>
        </p:spPr>
      </p:pic>
      <p:grpSp>
        <p:nvGrpSpPr>
          <p:cNvPr id="20" name="Group 19">
            <a:extLst>
              <a:ext uri="{FF2B5EF4-FFF2-40B4-BE49-F238E27FC236}">
                <a16:creationId xmlns:a16="http://schemas.microsoft.com/office/drawing/2014/main" id="{5DC388D0-6E80-973D-558E-57011070A25C}"/>
              </a:ext>
            </a:extLst>
          </p:cNvPr>
          <p:cNvGrpSpPr/>
          <p:nvPr/>
        </p:nvGrpSpPr>
        <p:grpSpPr>
          <a:xfrm>
            <a:off x="825808" y="538555"/>
            <a:ext cx="10639592" cy="1175946"/>
            <a:chOff x="692458" y="195654"/>
            <a:chExt cx="10639592" cy="1952741"/>
          </a:xfrm>
        </p:grpSpPr>
        <p:sp>
          <p:nvSpPr>
            <p:cNvPr id="10" name="Google Shape;5718;p61">
              <a:extLst>
                <a:ext uri="{FF2B5EF4-FFF2-40B4-BE49-F238E27FC236}">
                  <a16:creationId xmlns:a16="http://schemas.microsoft.com/office/drawing/2014/main"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82D6C3-2FE9-D2F2-0E68-DF5ED5137F78}"/>
                </a:ext>
              </a:extLst>
            </p:cNvPr>
            <p:cNvSpPr txBox="1"/>
            <p:nvPr/>
          </p:nvSpPr>
          <p:spPr>
            <a:xfrm>
              <a:off x="2253490" y="385436"/>
              <a:ext cx="871767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có suy nghĩ gì về tinh thần tự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Graphic 1">
            <a:extLst>
              <a:ext uri="{FF2B5EF4-FFF2-40B4-BE49-F238E27FC236}">
                <a16:creationId xmlns:a16="http://schemas.microsoft.com/office/drawing/2014/main" id="{8CB6834A-8A41-1841-A4A5-C83BDE43266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93871" y="2096010"/>
            <a:ext cx="3837822" cy="4687259"/>
          </a:xfrm>
          <a:prstGeom prst="rect">
            <a:avLst/>
          </a:prstGeom>
        </p:spPr>
      </p:pic>
      <p:sp>
        <p:nvSpPr>
          <p:cNvPr id="3" name="Flowchart: Alternate Process 2">
            <a:extLst>
              <a:ext uri="{FF2B5EF4-FFF2-40B4-BE49-F238E27FC236}">
                <a16:creationId xmlns:a16="http://schemas.microsoft.com/office/drawing/2014/main" id="{931D14C5-3055-5165-B7E4-216516F212AC}"/>
              </a:ext>
            </a:extLst>
          </p:cNvPr>
          <p:cNvSpPr/>
          <p:nvPr/>
        </p:nvSpPr>
        <p:spPr>
          <a:xfrm>
            <a:off x="4418250" y="2581533"/>
            <a:ext cx="7049849" cy="3133468"/>
          </a:xfrm>
          <a:prstGeom prst="flowChartAlternateProcess">
            <a:avLst/>
          </a:prstGeom>
          <a:solidFill>
            <a:srgbClr val="FFFFCC"/>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Tinh thần tự học là một đức tính tốt đẹp của con người. Tinh thần tự học là ý thức tự rèn luyện tích cực để thu nhận kiến thức và hình thành kỹ năng cho bản thân.</a:t>
            </a:r>
          </a:p>
        </p:txBody>
      </p:sp>
    </p:spTree>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0" presetID="2" presetClass="entr" presetSubtype="4" fill="hold" nodeType="withEffect" p14:presetBounceEnd="4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Cambria" panose="02040503050406030204" pitchFamily="18" charset="0"/>
              <a:cs typeface="#9Slide05 Bodega Script" pitchFamily="2" charset="0"/>
              <a:sym typeface="Arial"/>
            </a:endParaRPr>
          </a:p>
        </p:txBody>
      </p:sp>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DUNG</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HỌC</a:t>
            </a:r>
            <a:endParaRPr kumimoji="0" lang="id-ID" sz="4000" b="1" i="0" u="none" strike="noStrike" kern="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lao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Quang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Bửu</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tấm</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gương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noi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2" descr="Tạ Quang Bửu">
            <a:extLst>
              <a:ext uri="{FF2B5EF4-FFF2-40B4-BE49-F238E27FC236}">
                <a16:creationId xmlns:a16="http://schemas.microsoft.com/office/drawing/2014/main" id="{80149B4C-F5EB-8EA7-E0EE-E5D2D8EFB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532" y="3931919"/>
            <a:ext cx="1972708" cy="2728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2"/>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3"/>
          <a:srcRect/>
          <a:stretch>
            <a:fillRect/>
          </a:stretch>
        </p:blipFill>
        <p:spPr>
          <a:xfrm>
            <a:off x="3347887" y="2481551"/>
            <a:ext cx="1815577" cy="3842491"/>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id="{83ACB39F-24C9-CEF3-B65A-3B29013965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9927" y="1293089"/>
            <a:ext cx="8315665" cy="6425741"/>
          </a:xfrm>
          <a:prstGeom prst="rect">
            <a:avLst/>
          </a:prstGeom>
        </p:spPr>
      </p:pic>
    </p:spTree>
    <p:extLst>
      <p:ext uri="{BB962C8B-B14F-4D97-AF65-F5344CB8AC3E}">
        <p14:creationId xmlns:p14="http://schemas.microsoft.com/office/powerpoint/2010/main" val="1498719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9601199"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Cambria" panose="02040503050406030204" pitchFamily="18" charset="0"/>
                <a:ea typeface="Cambria" panose="02040503050406030204" pitchFamily="18" charset="0"/>
              </a:rPr>
              <a:t>Dựa vào gợi ý, tìm nghĩa cho mỗi từ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lowchart: Punched Tape 1">
            <a:extLst>
              <a:ext uri="{FF2B5EF4-FFF2-40B4-BE49-F238E27FC236}">
                <a16:creationId xmlns:a16="http://schemas.microsoft.com/office/drawing/2014/main" id="{5F921911-F7A0-B094-BA23-B3DA633E7AEE}"/>
              </a:ext>
            </a:extLst>
          </p:cNvPr>
          <p:cNvSpPr/>
          <p:nvPr/>
        </p:nvSpPr>
        <p:spPr>
          <a:xfrm>
            <a:off x="721360" y="164592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khách</a:t>
            </a:r>
            <a:endParaRPr lang="en-US" sz="2800" dirty="0">
              <a:solidFill>
                <a:srgbClr val="002060"/>
              </a:solidFill>
            </a:endParaRPr>
          </a:p>
        </p:txBody>
      </p:sp>
      <p:sp>
        <p:nvSpPr>
          <p:cNvPr id="4" name="Flowchart: Punched Tape 3">
            <a:extLst>
              <a:ext uri="{FF2B5EF4-FFF2-40B4-BE49-F238E27FC236}">
                <a16:creationId xmlns:a16="http://schemas.microsoft.com/office/drawing/2014/main" id="{2902150F-BAFE-3CAB-B967-7EEA31AB9E92}"/>
              </a:ext>
            </a:extLst>
          </p:cNvPr>
          <p:cNvSpPr/>
          <p:nvPr/>
        </p:nvSpPr>
        <p:spPr>
          <a:xfrm>
            <a:off x="4693920" y="163576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phủ</a:t>
            </a:r>
            <a:endParaRPr lang="en-US" sz="2800" dirty="0">
              <a:solidFill>
                <a:srgbClr val="002060"/>
              </a:solidFill>
            </a:endParaRPr>
          </a:p>
        </p:txBody>
      </p:sp>
      <p:sp>
        <p:nvSpPr>
          <p:cNvPr id="5" name="Flowchart: Punched Tape 4">
            <a:extLst>
              <a:ext uri="{FF2B5EF4-FFF2-40B4-BE49-F238E27FC236}">
                <a16:creationId xmlns:a16="http://schemas.microsoft.com/office/drawing/2014/main" id="{74073157-8590-4590-34D0-CED938CA32E0}"/>
              </a:ext>
            </a:extLst>
          </p:cNvPr>
          <p:cNvSpPr/>
          <p:nvPr/>
        </p:nvSpPr>
        <p:spPr>
          <a:xfrm>
            <a:off x="8442960" y="160528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khoá</a:t>
            </a:r>
            <a:endParaRPr lang="en-US" sz="2800" dirty="0">
              <a:solidFill>
                <a:srgbClr val="002060"/>
              </a:solidFill>
            </a:endParaRPr>
          </a:p>
        </p:txBody>
      </p:sp>
      <p:sp>
        <p:nvSpPr>
          <p:cNvPr id="6" name="TextBox 5">
            <a:extLst>
              <a:ext uri="{FF2B5EF4-FFF2-40B4-BE49-F238E27FC236}">
                <a16:creationId xmlns:a16="http://schemas.microsoft.com/office/drawing/2014/main" id="{05846F78-F658-135D-B00C-736945B550EF}"/>
              </a:ext>
            </a:extLst>
          </p:cNvPr>
          <p:cNvSpPr txBox="1"/>
          <p:nvPr/>
        </p:nvSpPr>
        <p:spPr>
          <a:xfrm>
            <a:off x="731520" y="3048000"/>
            <a:ext cx="11460480" cy="2543838"/>
          </a:xfrm>
          <a:prstGeom prst="rect">
            <a:avLst/>
          </a:prstGeom>
          <a:noFill/>
        </p:spPr>
        <p:txBody>
          <a:bodyPr wrap="square" rtlCol="0">
            <a:spAutoFit/>
          </a:bodyPr>
          <a:lstStyle/>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a. Chương trình học tập chính thức, bắt buộc.</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b. Người chuyên hoạt động chính trị, khá nổi tiếng.</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c. Cơ quan hành chính nhà nước cao nhất.</a:t>
            </a:r>
          </a:p>
        </p:txBody>
      </p:sp>
    </p:spTree>
    <p:extLst>
      <p:ext uri="{BB962C8B-B14F-4D97-AF65-F5344CB8AC3E}">
        <p14:creationId xmlns:p14="http://schemas.microsoft.com/office/powerpoint/2010/main" val="2373019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6.25E-7 -4.07407E-6 L -0.05742 0.20463 " pathEditMode="relative" rAng="0" ptsTypes="AA">
                                      <p:cBhvr>
                                        <p:cTn id="26" dur="2000" fill="hold"/>
                                        <p:tgtEl>
                                          <p:spTgt spid="5"/>
                                        </p:tgtEl>
                                        <p:attrNameLst>
                                          <p:attrName>ppt_x</p:attrName>
                                          <p:attrName>ppt_y</p:attrName>
                                        </p:attrNameLst>
                                      </p:cBhvr>
                                      <p:rCtr x="-2878" y="1023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70833E-6 -2.59259E-6 L 0.64414 0.33334 " pathEditMode="relative" rAng="0" ptsTypes="AA">
                                      <p:cBhvr>
                                        <p:cTn id="30" dur="2000" fill="hold"/>
                                        <p:tgtEl>
                                          <p:spTgt spid="2"/>
                                        </p:tgtEl>
                                        <p:attrNameLst>
                                          <p:attrName>ppt_x</p:attrName>
                                          <p:attrName>ppt_y</p:attrName>
                                        </p:attrNameLst>
                                      </p:cBhvr>
                                      <p:rCtr x="32201" y="16667"/>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5833E-6 -3.7037E-6 L 0.21172 0.46667 " pathEditMode="relative" rAng="0" ptsTypes="AA">
                                      <p:cBhvr>
                                        <p:cTn id="34" dur="2000" fill="hold"/>
                                        <p:tgtEl>
                                          <p:spTgt spid="4"/>
                                        </p:tgtEl>
                                        <p:attrNameLst>
                                          <p:attrName>ppt_x</p:attrName>
                                          <p:attrName>ppt_y</p:attrName>
                                        </p:attrNameLst>
                                      </p:cBhvr>
                                      <p:rCtr x="10586" y="2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2" grpId="1" animBg="1"/>
      <p:bldP spid="4" grpId="0" animBg="1"/>
      <p:bldP spid="4" grpId="1" animBg="1"/>
      <p:bldP spid="5" grpId="0" animBg="1"/>
      <p:bldP spid="5" grpId="1"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092960" y="220366"/>
            <a:ext cx="1009904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prstClr val="black"/>
                </a:solidFill>
                <a:latin typeface="Cambria" panose="02040503050406030204" pitchFamily="18" charset="0"/>
                <a:ea typeface="Cambria" panose="02040503050406030204" pitchFamily="18" charset="0"/>
              </a:rPr>
              <a:t>Chọn các từ ở bài tập 1 để hoàn thiện các câu dưới đây:</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C5FF44B-86EA-BB99-5C96-ED4407AE04F7}"/>
              </a:ext>
            </a:extLst>
          </p:cNvPr>
          <p:cNvSpPr txBox="1"/>
          <p:nvPr/>
        </p:nvSpPr>
        <p:spPr>
          <a:xfrm>
            <a:off x="538480" y="2092960"/>
            <a:ext cx="11399520" cy="2955681"/>
          </a:xfrm>
          <a:prstGeom prst="rect">
            <a:avLst/>
          </a:prstGeom>
          <a:noFill/>
        </p:spPr>
        <p:txBody>
          <a:bodyPr wrap="square" rtlCol="0">
            <a:spAutoFit/>
          </a:bodyPr>
          <a:lstStyle/>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Nhiều </a:t>
            </a:r>
            <a:r>
              <a:rPr lang="vi-VN" sz="3200" b="1" i="0" dirty="0">
                <a:solidFill>
                  <a:srgbClr val="000000"/>
                </a:solidFill>
                <a:effectLst/>
                <a:latin typeface="Cambria" panose="02040503050406030204" pitchFamily="18" charset="0"/>
                <a:ea typeface="Cambria" panose="02040503050406030204" pitchFamily="18" charset="0"/>
              </a:rPr>
              <a:t>chính khách</a:t>
            </a:r>
            <a:r>
              <a:rPr lang="vi-VN" sz="3200" b="0" i="0" dirty="0">
                <a:solidFill>
                  <a:srgbClr val="000000"/>
                </a:solidFill>
                <a:effectLst/>
                <a:latin typeface="Cambria" panose="02040503050406030204" pitchFamily="18" charset="0"/>
                <a:ea typeface="Cambria" panose="02040503050406030204" pitchFamily="18" charset="0"/>
              </a:rPr>
              <a:t> quốc tế đã có mặt tại hội nghị này.</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a:t>
            </a:r>
            <a:r>
              <a:rPr lang="vi-VN" sz="3200" b="1" i="0" dirty="0">
                <a:solidFill>
                  <a:srgbClr val="000000"/>
                </a:solidFill>
                <a:effectLst/>
                <a:latin typeface="Cambria" panose="02040503050406030204" pitchFamily="18" charset="0"/>
                <a:ea typeface="Cambria" panose="02040503050406030204" pitchFamily="18" charset="0"/>
              </a:rPr>
              <a:t>Chính phủ</a:t>
            </a:r>
            <a:r>
              <a:rPr lang="vi-VN" sz="3200" b="0" i="0" dirty="0">
                <a:solidFill>
                  <a:srgbClr val="000000"/>
                </a:solidFill>
                <a:effectLst/>
                <a:latin typeface="Cambria" panose="02040503050406030204" pitchFamily="18" charset="0"/>
                <a:ea typeface="Cambria" panose="02040503050406030204" pitchFamily="18" charset="0"/>
              </a:rPr>
              <a:t> các nước phải đảm bảo mọi quyền lợi cho trẻ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Một số hoạt động trải nghiệm sẽ được tổ chức ngoài giờ học </a:t>
            </a:r>
            <a:r>
              <a:rPr lang="vi-VN" sz="3200" b="1" i="0" dirty="0">
                <a:solidFill>
                  <a:srgbClr val="000000"/>
                </a:solidFill>
                <a:effectLst/>
                <a:latin typeface="Cambria" panose="02040503050406030204" pitchFamily="18" charset="0"/>
                <a:ea typeface="Cambria" panose="02040503050406030204" pitchFamily="18" charset="0"/>
              </a:rPr>
              <a:t>chính khoá</a:t>
            </a:r>
            <a:r>
              <a:rPr lang="vi-VN" sz="3200" b="0"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F6F19A77-A240-4381-1A68-91052D4BED80}"/>
              </a:ext>
            </a:extLst>
          </p:cNvPr>
          <p:cNvPicPr>
            <a:picLocks noChangeAspect="1"/>
          </p:cNvPicPr>
          <p:nvPr/>
        </p:nvPicPr>
        <p:blipFill>
          <a:blip r:embed="rId4"/>
          <a:stretch>
            <a:fillRect/>
          </a:stretch>
        </p:blipFill>
        <p:spPr>
          <a:xfrm>
            <a:off x="2153920" y="2174239"/>
            <a:ext cx="2214880" cy="582295"/>
          </a:xfrm>
          <a:prstGeom prst="rect">
            <a:avLst/>
          </a:prstGeom>
        </p:spPr>
      </p:pic>
      <p:pic>
        <p:nvPicPr>
          <p:cNvPr id="13" name="Picture 12">
            <a:extLst>
              <a:ext uri="{FF2B5EF4-FFF2-40B4-BE49-F238E27FC236}">
                <a16:creationId xmlns:a16="http://schemas.microsoft.com/office/drawing/2014/main" id="{683A96A2-9E61-FB77-B2F6-D7BED2E5924D}"/>
              </a:ext>
            </a:extLst>
          </p:cNvPr>
          <p:cNvPicPr>
            <a:picLocks noChangeAspect="1"/>
          </p:cNvPicPr>
          <p:nvPr/>
        </p:nvPicPr>
        <p:blipFill>
          <a:blip r:embed="rId4"/>
          <a:stretch>
            <a:fillRect/>
          </a:stretch>
        </p:blipFill>
        <p:spPr>
          <a:xfrm>
            <a:off x="995680" y="2946399"/>
            <a:ext cx="1920240" cy="582295"/>
          </a:xfrm>
          <a:prstGeom prst="rect">
            <a:avLst/>
          </a:prstGeom>
        </p:spPr>
      </p:pic>
      <p:pic>
        <p:nvPicPr>
          <p:cNvPr id="14" name="Picture 13">
            <a:extLst>
              <a:ext uri="{FF2B5EF4-FFF2-40B4-BE49-F238E27FC236}">
                <a16:creationId xmlns:a16="http://schemas.microsoft.com/office/drawing/2014/main" id="{51EFB961-B546-A2BF-42E6-FDE4F52B57FB}"/>
              </a:ext>
            </a:extLst>
          </p:cNvPr>
          <p:cNvPicPr>
            <a:picLocks noChangeAspect="1"/>
          </p:cNvPicPr>
          <p:nvPr/>
        </p:nvPicPr>
        <p:blipFill>
          <a:blip r:embed="rId4"/>
          <a:stretch>
            <a:fillRect/>
          </a:stretch>
        </p:blipFill>
        <p:spPr>
          <a:xfrm>
            <a:off x="1341120" y="4419599"/>
            <a:ext cx="2062480" cy="582295"/>
          </a:xfrm>
          <a:prstGeom prst="rect">
            <a:avLst/>
          </a:prstGeom>
        </p:spPr>
      </p:pic>
    </p:spTree>
    <p:extLst>
      <p:ext uri="{BB962C8B-B14F-4D97-AF65-F5344CB8AC3E}">
        <p14:creationId xmlns:p14="http://schemas.microsoft.com/office/powerpoint/2010/main" val="1013036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6"/>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7"/>
          <a:stretch>
            <a:fillRect/>
          </a:stretch>
        </p:blipFill>
        <p:spPr>
          <a:xfrm rot="2837166">
            <a:off x="-276747" y="3471827"/>
            <a:ext cx="2274849" cy="3362978"/>
          </a:xfrm>
          <a:prstGeom prst="rect">
            <a:avLst/>
          </a:prstGeom>
        </p:spPr>
      </p:pic>
      <p:grpSp>
        <p:nvGrpSpPr>
          <p:cNvPr id="3" name="Group 2">
            <a:extLst>
              <a:ext uri="{FF2B5EF4-FFF2-40B4-BE49-F238E27FC236}">
                <a16:creationId xmlns:a16="http://schemas.microsoft.com/office/drawing/2014/main" id="{0DD7DD14-F254-A116-2AD5-F6D69179BA99}"/>
              </a:ext>
            </a:extLst>
          </p:cNvPr>
          <p:cNvGrpSpPr/>
          <p:nvPr/>
        </p:nvGrpSpPr>
        <p:grpSpPr>
          <a:xfrm>
            <a:off x="3090783" y="2296234"/>
            <a:ext cx="6012281" cy="2554546"/>
            <a:chOff x="3090783" y="2296234"/>
            <a:chExt cx="6012281" cy="2554546"/>
          </a:xfrm>
        </p:grpSpPr>
        <p:sp>
          <p:nvSpPr>
            <p:cNvPr id="2" name="TextBox 1">
              <a:extLst>
                <a:ext uri="{FF2B5EF4-FFF2-40B4-BE49-F238E27FC236}">
                  <a16:creationId xmlns:a16="http://schemas.microsoft.com/office/drawing/2014/main" id="{5ECF52D6-E178-157D-A074-504D8709796A}"/>
                </a:ext>
              </a:extLst>
            </p:cNvPr>
            <p:cNvSpPr txBox="1"/>
            <p:nvPr/>
          </p:nvSpPr>
          <p:spPr>
            <a:xfrm>
              <a:off x="3092630" y="2296235"/>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UVN Banh Mi" pitchFamily="2" charset="0"/>
                  <a:ea typeface="+mn-ea"/>
                  <a:cs typeface="+mn-cs"/>
                </a:rPr>
                <a:t>TẠM BIỆT VÀ HẸN GẶP LẠI</a:t>
              </a:r>
              <a:endParaRPr kumimoji="0" lang="vi-VN" sz="8000" b="0"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4483826-02E6-B493-6C36-2D3C2B2EA989}"/>
                </a:ext>
              </a:extLst>
            </p:cNvPr>
            <p:cNvSpPr txBox="1"/>
            <p:nvPr/>
          </p:nvSpPr>
          <p:spPr>
            <a:xfrm>
              <a:off x="3090783" y="2296234"/>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M</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B</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I</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Ệ</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V</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À</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H</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Ẹ</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N</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G</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Ặ</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P</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L</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I</a:t>
              </a:r>
              <a:endParaRPr kumimoji="0" lang="vi-VN" sz="8000" b="1" i="0" u="none" strike="noStrike" kern="1200" cap="none" spc="0" normalizeH="0" baseline="0" noProof="0" dirty="0">
                <a:ln w="19050">
                  <a:solidFill>
                    <a:srgbClr val="0070C0"/>
                  </a:solidFill>
                  <a:prstDash val="solid"/>
                </a:ln>
                <a:solidFill>
                  <a:srgbClr val="CC99FF"/>
                </a:solidFill>
                <a:effectLst/>
                <a:uLnTx/>
                <a:uFillTx/>
                <a:latin typeface="Arial" panose="020B0604020202020204" pitchFamily="34" charset="0"/>
                <a:ea typeface="+mn-ea"/>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3CFE59C3-2382-0D33-74CE-3894DA46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358177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500"/>
                            </p:stCondLst>
                            <p:childTnLst>
                              <p:par>
                                <p:cTn id="12" presetID="32" presetClass="emph" presetSubtype="0" repeatCount="indefinite" fill="hold" nodeType="afterEffect">
                                  <p:stCondLst>
                                    <p:cond delay="500"/>
                                  </p:stCondLst>
                                  <p:childTnLst>
                                    <p:animRot by="120000">
                                      <p:cBhvr>
                                        <p:cTn id="13" dur="200" fill="hold">
                                          <p:stCondLst>
                                            <p:cond delay="0"/>
                                          </p:stCondLst>
                                        </p:cTn>
                                        <p:tgtEl>
                                          <p:spTgt spid="3"/>
                                        </p:tgtEl>
                                        <p:attrNameLst>
                                          <p:attrName>r</p:attrName>
                                        </p:attrNameLst>
                                      </p:cBhvr>
                                    </p:animRot>
                                    <p:animRot by="-240000">
                                      <p:cBhvr>
                                        <p:cTn id="14" dur="400" fill="hold">
                                          <p:stCondLst>
                                            <p:cond delay="400"/>
                                          </p:stCondLst>
                                        </p:cTn>
                                        <p:tgtEl>
                                          <p:spTgt spid="3"/>
                                        </p:tgtEl>
                                        <p:attrNameLst>
                                          <p:attrName>r</p:attrName>
                                        </p:attrNameLst>
                                      </p:cBhvr>
                                    </p:animRot>
                                    <p:animRot by="240000">
                                      <p:cBhvr>
                                        <p:cTn id="15" dur="400" fill="hold">
                                          <p:stCondLst>
                                            <p:cond delay="800"/>
                                          </p:stCondLst>
                                        </p:cTn>
                                        <p:tgtEl>
                                          <p:spTgt spid="3"/>
                                        </p:tgtEl>
                                        <p:attrNameLst>
                                          <p:attrName>r</p:attrName>
                                        </p:attrNameLst>
                                      </p:cBhvr>
                                    </p:animRot>
                                    <p:animRot by="-240000">
                                      <p:cBhvr>
                                        <p:cTn id="16" dur="400" fill="hold">
                                          <p:stCondLst>
                                            <p:cond delay="1200"/>
                                          </p:stCondLst>
                                        </p:cTn>
                                        <p:tgtEl>
                                          <p:spTgt spid="3"/>
                                        </p:tgtEl>
                                        <p:attrNameLst>
                                          <p:attrName>r</p:attrName>
                                        </p:attrNameLst>
                                      </p:cBhvr>
                                    </p:animRot>
                                    <p:animRot by="120000">
                                      <p:cBhvr>
                                        <p:cTn id="17"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id="{434465A5-5C02-C2DE-4678-78C6DE8E3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10"/>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C502D677-32A7-3A9F-26BE-85EEC36A70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4"/>
          <a:stretch>
            <a:fillRect/>
          </a:stretch>
        </p:blipFill>
        <p:spPr>
          <a:xfrm>
            <a:off x="3338770"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Mắt dõi</a:t>
              </a: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pic>
        <p:nvPicPr>
          <p:cNvPr id="24" name="Picture 23">
            <a:extLst>
              <a:ext uri="{FF2B5EF4-FFF2-40B4-BE49-F238E27FC236}">
                <a16:creationId xmlns:a16="http://schemas.microsoft.com/office/drawing/2014/main" id="{B520B5ED-62D8-8E9C-823B-E4CC0ABADC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rien Agreste Ladybird bọ cánh cứng Plagg Áo thun côn trùng - png tải về -  Miễn phí trong suốt Trái Cam png Tải về.">
            <a:extLst>
              <a:ext uri="{FF2B5EF4-FFF2-40B4-BE49-F238E27FC236}">
                <a16:creationId xmlns:a16="http://schemas.microsoft.com/office/drawing/2014/main" id="{418F0B11-1B7B-F241-7186-E6A79D1D76D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1590" y="295983"/>
            <a:ext cx="1755595" cy="14044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id="{C1AD9FB9-5381-9DA1-89B3-5AC5C47D51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4"/>
          <a:stretch>
            <a:fillRect/>
          </a:stretch>
        </p:blipFill>
        <p:spPr>
          <a:xfrm>
            <a:off x="1583153" y="-99542"/>
            <a:ext cx="9813767" cy="1902106"/>
          </a:xfrm>
          <a:prstGeom prst="rect">
            <a:avLst/>
          </a:prstGeom>
        </p:spPr>
      </p:pic>
      <p:grpSp>
        <p:nvGrpSpPr>
          <p:cNvPr id="11" name="Group 10">
            <a:extLst>
              <a:ext uri="{FF2B5EF4-FFF2-40B4-BE49-F238E27FC236}">
                <a16:creationId xmlns:a16="http://schemas.microsoft.com/office/drawing/2014/main" id="{ED064577-377F-0678-5DF8-6921732072B5}"/>
              </a:ext>
            </a:extLst>
          </p:cNvPr>
          <p:cNvGrpSpPr/>
          <p:nvPr/>
        </p:nvGrpSpPr>
        <p:grpSpPr>
          <a:xfrm>
            <a:off x="1896277" y="2400505"/>
            <a:ext cx="3882349" cy="923330"/>
            <a:chOff x="1896277" y="2400505"/>
            <a:chExt cx="3882349" cy="923330"/>
          </a:xfrm>
        </p:grpSpPr>
        <p:sp>
          <p:nvSpPr>
            <p:cNvPr id="9" name="Rectangle: Rounded Corners 8">
              <a:extLst>
                <a:ext uri="{FF2B5EF4-FFF2-40B4-BE49-F238E27FC236}">
                  <a16:creationId xmlns:a16="http://schemas.microsoft.com/office/drawing/2014/main" id="{EA4F0168-3BE9-6DE4-0C61-572D31BA6487}"/>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7B08F5B-F076-A226-2894-083F74EFE71B}"/>
                </a:ext>
              </a:extLst>
            </p:cNvPr>
            <p:cNvSpPr txBox="1"/>
            <p:nvPr/>
          </p:nvSpPr>
          <p:spPr>
            <a:xfrm>
              <a:off x="2266169" y="2400505"/>
              <a:ext cx="3512457" cy="923330"/>
            </a:xfrm>
            <a:prstGeom prst="rect">
              <a:avLst/>
            </a:prstGeom>
            <a:noFill/>
          </p:spPr>
          <p:txBody>
            <a:bodyPr wrap="square" rtlCol="0">
              <a:spAutoFit/>
            </a:bodyPr>
            <a:lstStyle/>
            <a:p>
              <a:pPr lvl="0"/>
              <a:r>
                <a:rPr lang="en-US" sz="5400" b="1" dirty="0">
                  <a:solidFill>
                    <a:prstClr val="black"/>
                  </a:solidFill>
                </a:rPr>
                <a:t>c</a:t>
              </a:r>
              <a:r>
                <a:rPr lang="en-US" sz="5400" b="1" noProof="0" dirty="0" err="1">
                  <a:solidFill>
                    <a:prstClr val="black"/>
                  </a:solidFill>
                </a:rPr>
                <a:t>ông</a:t>
              </a:r>
              <a:r>
                <a:rPr lang="en-US" sz="5400" b="1" noProof="0" dirty="0">
                  <a:solidFill>
                    <a:prstClr val="black"/>
                  </a:solidFill>
                </a:rPr>
                <a:t> </a:t>
              </a:r>
              <a:r>
                <a:rPr lang="en-US" sz="5400" b="1" noProof="0" dirty="0" err="1">
                  <a:solidFill>
                    <a:prstClr val="black"/>
                  </a:solidFill>
                </a:rPr>
                <a:t>hàm</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3F9D2A32-7086-4674-AE41-2DB6446F4EDC}"/>
              </a:ext>
            </a:extLst>
          </p:cNvPr>
          <p:cNvGrpSpPr/>
          <p:nvPr/>
        </p:nvGrpSpPr>
        <p:grpSpPr>
          <a:xfrm>
            <a:off x="4986318" y="3420007"/>
            <a:ext cx="6764248" cy="952295"/>
            <a:chOff x="1896277" y="2400505"/>
            <a:chExt cx="3882349" cy="923330"/>
          </a:xfrm>
        </p:grpSpPr>
        <p:sp>
          <p:nvSpPr>
            <p:cNvPr id="13" name="Rectangle: Rounded Corners 12">
              <a:extLst>
                <a:ext uri="{FF2B5EF4-FFF2-40B4-BE49-F238E27FC236}">
                  <a16:creationId xmlns:a16="http://schemas.microsoft.com/office/drawing/2014/main" id="{2ABEE83A-57C3-2DC6-864D-F7963E775BC2}"/>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CAD47B3-0F36-66AF-6E07-85977D14F7BF}"/>
                </a:ext>
              </a:extLst>
            </p:cNvPr>
            <p:cNvSpPr txBox="1"/>
            <p:nvPr/>
          </p:nvSpPr>
          <p:spPr>
            <a:xfrm>
              <a:off x="2010300" y="2400505"/>
              <a:ext cx="3768326" cy="895246"/>
            </a:xfrm>
            <a:prstGeom prst="rect">
              <a:avLst/>
            </a:prstGeom>
            <a:noFill/>
          </p:spPr>
          <p:txBody>
            <a:bodyPr wrap="square" rtlCol="0">
              <a:spAutoFit/>
            </a:bodyPr>
            <a:lstStyle/>
            <a:p>
              <a:pPr lvl="0"/>
              <a:r>
                <a:rPr lang="en-US" sz="5400" b="1" dirty="0" err="1">
                  <a:solidFill>
                    <a:prstClr val="black"/>
                  </a:solidFill>
                </a:rPr>
                <a:t>ngã</a:t>
              </a:r>
              <a:r>
                <a:rPr lang="en-US" sz="5400" b="1" dirty="0">
                  <a:solidFill>
                    <a:prstClr val="black"/>
                  </a:solidFill>
                </a:rPr>
                <a:t> </a:t>
              </a:r>
              <a:r>
                <a:rPr lang="en-US" sz="5400" b="1" dirty="0" err="1">
                  <a:solidFill>
                    <a:prstClr val="black"/>
                  </a:solidFill>
                </a:rPr>
                <a:t>tòm</a:t>
              </a:r>
              <a:r>
                <a:rPr lang="en-US" sz="5400" b="1" dirty="0">
                  <a:solidFill>
                    <a:prstClr val="black"/>
                  </a:solidFill>
                </a:rPr>
                <a:t> </a:t>
              </a:r>
              <a:r>
                <a:rPr lang="en-US" sz="5400" b="1" dirty="0" err="1">
                  <a:solidFill>
                    <a:prstClr val="black"/>
                  </a:solidFill>
                </a:rPr>
                <a:t>xuống</a:t>
              </a:r>
              <a:r>
                <a:rPr lang="en-US" sz="5400" b="1" dirty="0">
                  <a:solidFill>
                    <a:prstClr val="black"/>
                  </a:solidFill>
                </a:rPr>
                <a:t> </a:t>
              </a:r>
              <a:r>
                <a:rPr lang="en-US" sz="5400" b="1" dirty="0" err="1">
                  <a:solidFill>
                    <a:prstClr val="black"/>
                  </a:solidFill>
                </a:rPr>
                <a:t>suối</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8FD8E5F2-102E-D7AE-1973-47CE73698947}"/>
              </a:ext>
            </a:extLst>
          </p:cNvPr>
          <p:cNvGrpSpPr/>
          <p:nvPr/>
        </p:nvGrpSpPr>
        <p:grpSpPr>
          <a:xfrm>
            <a:off x="2873739" y="4954519"/>
            <a:ext cx="4336358" cy="923330"/>
            <a:chOff x="1896277" y="2400505"/>
            <a:chExt cx="3882349" cy="923330"/>
          </a:xfrm>
        </p:grpSpPr>
        <p:sp>
          <p:nvSpPr>
            <p:cNvPr id="16" name="Rectangle: Rounded Corners 15">
              <a:extLst>
                <a:ext uri="{FF2B5EF4-FFF2-40B4-BE49-F238E27FC236}">
                  <a16:creationId xmlns:a16="http://schemas.microsoft.com/office/drawing/2014/main" id="{813FD57F-34F5-BBDD-6245-9B47DDBF5CA8}"/>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5152AE4-C552-3E38-AE9F-59D7CA035CBE}"/>
                </a:ext>
              </a:extLst>
            </p:cNvPr>
            <p:cNvSpPr txBox="1"/>
            <p:nvPr/>
          </p:nvSpPr>
          <p:spPr>
            <a:xfrm>
              <a:off x="2091559" y="2400505"/>
              <a:ext cx="3687067" cy="923330"/>
            </a:xfrm>
            <a:prstGeom prst="rect">
              <a:avLst/>
            </a:prstGeom>
            <a:noFill/>
          </p:spPr>
          <p:txBody>
            <a:bodyPr wrap="square" rtlCol="0">
              <a:spAutoFit/>
            </a:bodyPr>
            <a:lstStyle/>
            <a:p>
              <a:pPr lvl="0"/>
              <a:r>
                <a:rPr lang="en-US" sz="5400" b="1" dirty="0" err="1">
                  <a:solidFill>
                    <a:prstClr val="black"/>
                  </a:solidFill>
                </a:rPr>
                <a:t>chính</a:t>
              </a:r>
              <a:r>
                <a:rPr lang="en-US" sz="5400" b="1" dirty="0">
                  <a:solidFill>
                    <a:prstClr val="black"/>
                  </a:solidFill>
                </a:rPr>
                <a:t> </a:t>
              </a:r>
              <a:r>
                <a:rPr lang="en-US" sz="5400" b="1" dirty="0" err="1">
                  <a:solidFill>
                    <a:prstClr val="black"/>
                  </a:solidFill>
                </a:rPr>
                <a:t>khách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890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9505D6-44EB-BE3D-E399-B49325FA208D}"/>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B2337E-A5C7-38F1-D419-F6F4DA2325C7}"/>
              </a:ext>
            </a:extLst>
          </p:cNvPr>
          <p:cNvSpPr txBox="1"/>
          <p:nvPr/>
        </p:nvSpPr>
        <p:spPr>
          <a:xfrm>
            <a:off x="813405" y="2758190"/>
            <a:ext cx="10399238" cy="2308324"/>
          </a:xfrm>
          <a:prstGeom prst="rect">
            <a:avLst/>
          </a:prstGeom>
          <a:noFill/>
        </p:spPr>
        <p:txBody>
          <a:bodyPr wrap="square" rtlCol="0">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Chỉ tự học tiếng Nga trong ba tháng/ mà ông</a:t>
            </a:r>
            <a:r>
              <a:rPr lang="en-US" sz="3600" b="1" i="1" dirty="0">
                <a:solidFill>
                  <a:srgbClr val="7030A0"/>
                </a:solidFill>
                <a:latin typeface="Cambria" panose="02040503050406030204" pitchFamily="18" charset="0"/>
                <a:ea typeface="Cambria" panose="02040503050406030204" pitchFamily="18" charset="0"/>
              </a:rPr>
              <a:t> </a:t>
            </a:r>
            <a:r>
              <a:rPr lang="vi-VN" sz="3600" b="1" i="1" dirty="0">
                <a:solidFill>
                  <a:srgbClr val="7030A0"/>
                </a:solidFill>
                <a:latin typeface="Cambria" panose="02040503050406030204" pitchFamily="18" charset="0"/>
                <a:ea typeface="Cambria" panose="02040503050406030204" pitchFamily="18" charset="0"/>
              </a:rPr>
              <a:t>thể dịch trôi chảy/ các tài liệu quân sự tiếng Nga//Ông giúp Bác Hồ/ soạn thảo những bức công hàm bằng tiếng Anh//….</a:t>
            </a:r>
          </a:p>
        </p:txBody>
      </p:sp>
      <p:pic>
        <p:nvPicPr>
          <p:cNvPr id="4" name="Picture 3">
            <a:extLst>
              <a:ext uri="{FF2B5EF4-FFF2-40B4-BE49-F238E27FC236}">
                <a16:creationId xmlns:a16="http://schemas.microsoft.com/office/drawing/2014/main" id="{35A259BE-2D26-3A94-E784-7DC2A01F37BB}"/>
              </a:ext>
            </a:extLst>
          </p:cNvPr>
          <p:cNvPicPr>
            <a:picLocks noChangeAspect="1"/>
          </p:cNvPicPr>
          <p:nvPr/>
        </p:nvPicPr>
        <p:blipFill>
          <a:blip r:embed="rId2"/>
          <a:stretch>
            <a:fillRect/>
          </a:stretch>
        </p:blipFill>
        <p:spPr>
          <a:xfrm>
            <a:off x="1773654" y="-318937"/>
            <a:ext cx="10727082" cy="2079125"/>
          </a:xfrm>
          <a:prstGeom prst="rect">
            <a:avLst/>
          </a:prstGeom>
        </p:spPr>
      </p:pic>
    </p:spTree>
    <p:extLst>
      <p:ext uri="{BB962C8B-B14F-4D97-AF65-F5344CB8AC3E}">
        <p14:creationId xmlns:p14="http://schemas.microsoft.com/office/powerpoint/2010/main" val="23467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1450</Words>
  <Application>Microsoft Office PowerPoint</Application>
  <PresentationFormat>Widescreen</PresentationFormat>
  <Paragraphs>104</Paragraphs>
  <Slides>34</Slides>
  <Notes>7</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34</vt:i4>
      </vt:variant>
    </vt:vector>
  </HeadingPairs>
  <TitlesOfParts>
    <vt:vector size="56" baseType="lpstr">
      <vt:lpstr>微软雅黑</vt:lpstr>
      <vt:lpstr>#9Slide05 Bodega Script</vt:lpstr>
      <vt:lpstr>Arial</vt:lpstr>
      <vt:lpstr>Calibri</vt:lpstr>
      <vt:lpstr>Calibri Light</vt:lpstr>
      <vt:lpstr>Cambria</vt:lpstr>
      <vt:lpstr>iCiel Pequena</vt:lpstr>
      <vt:lpstr>Lato Hairline</vt:lpstr>
      <vt:lpstr>Lato Light</vt:lpstr>
      <vt:lpstr>Lato Regular</vt:lpstr>
      <vt:lpstr>LNTH-LuoLuoNotangYuanTi 1</vt:lpstr>
      <vt:lpstr>Nunito Black</vt:lpstr>
      <vt:lpstr>Times New Roman</vt:lpstr>
      <vt:lpstr>UTM Duepuntozero</vt:lpstr>
      <vt:lpstr>UVN Banh Mi</vt:lpstr>
      <vt:lpstr>1_Office Theme</vt:lpstr>
      <vt:lpstr>Office 主题</vt:lpstr>
      <vt:lpstr>1_Office 主题</vt:lpstr>
      <vt:lpstr>2_Office 主题</vt:lpstr>
      <vt:lpstr>3_Office 主题</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30</cp:revision>
  <dcterms:created xsi:type="dcterms:W3CDTF">2024-09-05T01:52:44Z</dcterms:created>
  <dcterms:modified xsi:type="dcterms:W3CDTF">2025-11-03T03:37:17Z</dcterms:modified>
</cp:coreProperties>
</file>