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7"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88050E3-D2B9-49D0-85F2-4F27051EC7FF}" type="datetimeFigureOut">
              <a:rPr lang="en-US" smtClean="0"/>
              <a:t>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99B31E-D576-49C3-B8AC-9352138C0430}" type="slidenum">
              <a:rPr lang="en-US" smtClean="0"/>
              <a:t>‹#›</a:t>
            </a:fld>
            <a:endParaRPr lang="en-US"/>
          </a:p>
        </p:txBody>
      </p:sp>
    </p:spTree>
    <p:extLst>
      <p:ext uri="{BB962C8B-B14F-4D97-AF65-F5344CB8AC3E}">
        <p14:creationId xmlns:p14="http://schemas.microsoft.com/office/powerpoint/2010/main" val="57014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8050E3-D2B9-49D0-85F2-4F27051EC7FF}" type="datetimeFigureOut">
              <a:rPr lang="en-US" smtClean="0"/>
              <a:t>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99B31E-D576-49C3-B8AC-9352138C0430}" type="slidenum">
              <a:rPr lang="en-US" smtClean="0"/>
              <a:t>‹#›</a:t>
            </a:fld>
            <a:endParaRPr lang="en-US"/>
          </a:p>
        </p:txBody>
      </p:sp>
    </p:spTree>
    <p:extLst>
      <p:ext uri="{BB962C8B-B14F-4D97-AF65-F5344CB8AC3E}">
        <p14:creationId xmlns:p14="http://schemas.microsoft.com/office/powerpoint/2010/main" val="2034657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8050E3-D2B9-49D0-85F2-4F27051EC7FF}" type="datetimeFigureOut">
              <a:rPr lang="en-US" smtClean="0"/>
              <a:t>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99B31E-D576-49C3-B8AC-9352138C0430}" type="slidenum">
              <a:rPr lang="en-US" smtClean="0"/>
              <a:t>‹#›</a:t>
            </a:fld>
            <a:endParaRPr lang="en-US"/>
          </a:p>
        </p:txBody>
      </p:sp>
    </p:spTree>
    <p:extLst>
      <p:ext uri="{BB962C8B-B14F-4D97-AF65-F5344CB8AC3E}">
        <p14:creationId xmlns:p14="http://schemas.microsoft.com/office/powerpoint/2010/main" val="4180141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8050E3-D2B9-49D0-85F2-4F27051EC7FF}" type="datetimeFigureOut">
              <a:rPr lang="en-US" smtClean="0"/>
              <a:t>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99B31E-D576-49C3-B8AC-9352138C0430}" type="slidenum">
              <a:rPr lang="en-US" smtClean="0"/>
              <a:t>‹#›</a:t>
            </a:fld>
            <a:endParaRPr lang="en-US"/>
          </a:p>
        </p:txBody>
      </p:sp>
    </p:spTree>
    <p:extLst>
      <p:ext uri="{BB962C8B-B14F-4D97-AF65-F5344CB8AC3E}">
        <p14:creationId xmlns:p14="http://schemas.microsoft.com/office/powerpoint/2010/main" val="1453404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88050E3-D2B9-49D0-85F2-4F27051EC7FF}" type="datetimeFigureOut">
              <a:rPr lang="en-US" smtClean="0"/>
              <a:t>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99B31E-D576-49C3-B8AC-9352138C0430}" type="slidenum">
              <a:rPr lang="en-US" smtClean="0"/>
              <a:t>‹#›</a:t>
            </a:fld>
            <a:endParaRPr lang="en-US"/>
          </a:p>
        </p:txBody>
      </p:sp>
    </p:spTree>
    <p:extLst>
      <p:ext uri="{BB962C8B-B14F-4D97-AF65-F5344CB8AC3E}">
        <p14:creationId xmlns:p14="http://schemas.microsoft.com/office/powerpoint/2010/main" val="1297108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88050E3-D2B9-49D0-85F2-4F27051EC7FF}" type="datetimeFigureOut">
              <a:rPr lang="en-US" smtClean="0"/>
              <a:t>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99B31E-D576-49C3-B8AC-9352138C0430}" type="slidenum">
              <a:rPr lang="en-US" smtClean="0"/>
              <a:t>‹#›</a:t>
            </a:fld>
            <a:endParaRPr lang="en-US"/>
          </a:p>
        </p:txBody>
      </p:sp>
    </p:spTree>
    <p:extLst>
      <p:ext uri="{BB962C8B-B14F-4D97-AF65-F5344CB8AC3E}">
        <p14:creationId xmlns:p14="http://schemas.microsoft.com/office/powerpoint/2010/main" val="32560427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88050E3-D2B9-49D0-85F2-4F27051EC7FF}" type="datetimeFigureOut">
              <a:rPr lang="en-US" smtClean="0"/>
              <a:t>11/8/2025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99B31E-D576-49C3-B8AC-9352138C0430}" type="slidenum">
              <a:rPr lang="en-US" smtClean="0"/>
              <a:t>‹#›</a:t>
            </a:fld>
            <a:endParaRPr lang="en-US"/>
          </a:p>
        </p:txBody>
      </p:sp>
    </p:spTree>
    <p:extLst>
      <p:ext uri="{BB962C8B-B14F-4D97-AF65-F5344CB8AC3E}">
        <p14:creationId xmlns:p14="http://schemas.microsoft.com/office/powerpoint/2010/main" val="19113422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88050E3-D2B9-49D0-85F2-4F27051EC7FF}" type="datetimeFigureOut">
              <a:rPr lang="en-US" smtClean="0"/>
              <a:t>11/8/2025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99B31E-D576-49C3-B8AC-9352138C0430}" type="slidenum">
              <a:rPr lang="en-US" smtClean="0"/>
              <a:t>‹#›</a:t>
            </a:fld>
            <a:endParaRPr lang="en-US"/>
          </a:p>
        </p:txBody>
      </p:sp>
    </p:spTree>
    <p:extLst>
      <p:ext uri="{BB962C8B-B14F-4D97-AF65-F5344CB8AC3E}">
        <p14:creationId xmlns:p14="http://schemas.microsoft.com/office/powerpoint/2010/main" val="528917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8050E3-D2B9-49D0-85F2-4F27051EC7FF}" type="datetimeFigureOut">
              <a:rPr lang="en-US" smtClean="0"/>
              <a:t>11/8/2025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899B31E-D576-49C3-B8AC-9352138C0430}" type="slidenum">
              <a:rPr lang="en-US" smtClean="0"/>
              <a:t>‹#›</a:t>
            </a:fld>
            <a:endParaRPr lang="en-US"/>
          </a:p>
        </p:txBody>
      </p:sp>
    </p:spTree>
    <p:extLst>
      <p:ext uri="{BB962C8B-B14F-4D97-AF65-F5344CB8AC3E}">
        <p14:creationId xmlns:p14="http://schemas.microsoft.com/office/powerpoint/2010/main" val="1081335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8050E3-D2B9-49D0-85F2-4F27051EC7FF}" type="datetimeFigureOut">
              <a:rPr lang="en-US" smtClean="0"/>
              <a:t>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99B31E-D576-49C3-B8AC-9352138C0430}" type="slidenum">
              <a:rPr lang="en-US" smtClean="0"/>
              <a:t>‹#›</a:t>
            </a:fld>
            <a:endParaRPr lang="en-US"/>
          </a:p>
        </p:txBody>
      </p:sp>
    </p:spTree>
    <p:extLst>
      <p:ext uri="{BB962C8B-B14F-4D97-AF65-F5344CB8AC3E}">
        <p14:creationId xmlns:p14="http://schemas.microsoft.com/office/powerpoint/2010/main" val="117272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8050E3-D2B9-49D0-85F2-4F27051EC7FF}" type="datetimeFigureOut">
              <a:rPr lang="en-US" smtClean="0"/>
              <a:t>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99B31E-D576-49C3-B8AC-9352138C0430}" type="slidenum">
              <a:rPr lang="en-US" smtClean="0"/>
              <a:t>‹#›</a:t>
            </a:fld>
            <a:endParaRPr lang="en-US"/>
          </a:p>
        </p:txBody>
      </p:sp>
    </p:spTree>
    <p:extLst>
      <p:ext uri="{BB962C8B-B14F-4D97-AF65-F5344CB8AC3E}">
        <p14:creationId xmlns:p14="http://schemas.microsoft.com/office/powerpoint/2010/main" val="2398394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8050E3-D2B9-49D0-85F2-4F27051EC7FF}" type="datetimeFigureOut">
              <a:rPr lang="en-US" smtClean="0"/>
              <a:t>11/8/2025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99B31E-D576-49C3-B8AC-9352138C0430}" type="slidenum">
              <a:rPr lang="en-US" smtClean="0"/>
              <a:t>‹#›</a:t>
            </a:fld>
            <a:endParaRPr lang="en-US"/>
          </a:p>
        </p:txBody>
      </p:sp>
    </p:spTree>
    <p:extLst>
      <p:ext uri="{BB962C8B-B14F-4D97-AF65-F5344CB8AC3E}">
        <p14:creationId xmlns:p14="http://schemas.microsoft.com/office/powerpoint/2010/main" val="1914406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33.svg"/></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6.sv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xmlns="" id="{2C9952F1-48D5-7363-D1CC-4E653C7DEE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xmlns="" id="{965C799F-1BD7-A440-35C3-97994EDC3A88}"/>
              </a:ext>
            </a:extLst>
          </p:cNvPr>
          <p:cNvPicPr>
            <a:picLocks noChangeAspect="1"/>
          </p:cNvPicPr>
          <p:nvPr/>
        </p:nvPicPr>
        <p:blipFill>
          <a:blip r:embed="rId3"/>
          <a:stretch>
            <a:fillRect/>
          </a:stretch>
        </p:blipFill>
        <p:spPr>
          <a:xfrm>
            <a:off x="3051800" y="0"/>
            <a:ext cx="6088400" cy="1239627"/>
          </a:xfrm>
          <a:prstGeom prst="rect">
            <a:avLst/>
          </a:prstGeom>
        </p:spPr>
      </p:pic>
      <p:pic>
        <p:nvPicPr>
          <p:cNvPr id="4" name="Picture 3">
            <a:extLst>
              <a:ext uri="{FF2B5EF4-FFF2-40B4-BE49-F238E27FC236}">
                <a16:creationId xmlns:a16="http://schemas.microsoft.com/office/drawing/2014/main" xmlns="" id="{8731326D-F487-B935-7433-53E039FCEABD}"/>
              </a:ext>
            </a:extLst>
          </p:cNvPr>
          <p:cNvPicPr>
            <a:picLocks noChangeAspect="1"/>
          </p:cNvPicPr>
          <p:nvPr/>
        </p:nvPicPr>
        <p:blipFill>
          <a:blip r:embed="rId4"/>
          <a:stretch>
            <a:fillRect/>
          </a:stretch>
        </p:blipFill>
        <p:spPr>
          <a:xfrm>
            <a:off x="739438" y="1239627"/>
            <a:ext cx="3718882" cy="1300593"/>
          </a:xfrm>
          <a:prstGeom prst="rect">
            <a:avLst/>
          </a:prstGeom>
        </p:spPr>
      </p:pic>
      <p:pic>
        <p:nvPicPr>
          <p:cNvPr id="8" name="Picture 7">
            <a:extLst>
              <a:ext uri="{FF2B5EF4-FFF2-40B4-BE49-F238E27FC236}">
                <a16:creationId xmlns:a16="http://schemas.microsoft.com/office/drawing/2014/main" xmlns="" id="{D041DEC6-D789-2AB3-2C79-3FC269B23EAF}"/>
              </a:ext>
            </a:extLst>
          </p:cNvPr>
          <p:cNvPicPr>
            <a:picLocks noChangeAspect="1"/>
          </p:cNvPicPr>
          <p:nvPr/>
        </p:nvPicPr>
        <p:blipFill>
          <a:blip r:embed="rId5"/>
          <a:stretch>
            <a:fillRect/>
          </a:stretch>
        </p:blipFill>
        <p:spPr>
          <a:xfrm>
            <a:off x="2784192" y="1005114"/>
            <a:ext cx="8237136" cy="2491448"/>
          </a:xfrm>
          <a:prstGeom prst="rect">
            <a:avLst/>
          </a:prstGeom>
        </p:spPr>
      </p:pic>
      <p:sp>
        <p:nvSpPr>
          <p:cNvPr id="9" name="Freeform 3">
            <a:extLst>
              <a:ext uri="{FF2B5EF4-FFF2-40B4-BE49-F238E27FC236}">
                <a16:creationId xmlns:a16="http://schemas.microsoft.com/office/drawing/2014/main" xmlns="" id="{1A800F12-4A4C-7586-95D7-F98894DFC549}"/>
              </a:ext>
            </a:extLst>
          </p:cNvPr>
          <p:cNvSpPr/>
          <p:nvPr/>
        </p:nvSpPr>
        <p:spPr>
          <a:xfrm>
            <a:off x="9347200" y="3937000"/>
            <a:ext cx="2558034" cy="2743200"/>
          </a:xfrm>
          <a:custGeom>
            <a:avLst/>
            <a:gdLst/>
            <a:ahLst/>
            <a:cxnLst/>
            <a:rect l="l" t="t" r="r" b="b"/>
            <a:pathLst>
              <a:path w="3837051" h="4114800">
                <a:moveTo>
                  <a:pt x="0" y="0"/>
                </a:moveTo>
                <a:lnTo>
                  <a:pt x="3837051" y="0"/>
                </a:lnTo>
                <a:lnTo>
                  <a:pt x="3837051"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sz="1200"/>
          </a:p>
        </p:txBody>
      </p:sp>
      <p:sp>
        <p:nvSpPr>
          <p:cNvPr id="10" name="Freeform 2">
            <a:extLst>
              <a:ext uri="{FF2B5EF4-FFF2-40B4-BE49-F238E27FC236}">
                <a16:creationId xmlns:a16="http://schemas.microsoft.com/office/drawing/2014/main" xmlns="" id="{0A08261A-D700-D30B-9639-4F60327AA292}"/>
              </a:ext>
            </a:extLst>
          </p:cNvPr>
          <p:cNvSpPr/>
          <p:nvPr/>
        </p:nvSpPr>
        <p:spPr>
          <a:xfrm>
            <a:off x="101600" y="3421097"/>
            <a:ext cx="3073400" cy="3411503"/>
          </a:xfrm>
          <a:custGeom>
            <a:avLst/>
            <a:gdLst/>
            <a:ahLst/>
            <a:cxnLst/>
            <a:rect l="l" t="t" r="r" b="b"/>
            <a:pathLst>
              <a:path w="7211187" h="8229600">
                <a:moveTo>
                  <a:pt x="0" y="0"/>
                </a:moveTo>
                <a:lnTo>
                  <a:pt x="7211187" y="0"/>
                </a:lnTo>
                <a:lnTo>
                  <a:pt x="7211187" y="8229600"/>
                </a:lnTo>
                <a:lnTo>
                  <a:pt x="0" y="8229600"/>
                </a:lnTo>
                <a:lnTo>
                  <a:pt x="0" y="0"/>
                </a:lnTo>
                <a:close/>
              </a:path>
            </a:pathLst>
          </a:custGeom>
          <a:blipFill>
            <a:blip r:embed="rId8"/>
            <a:stretch>
              <a:fillRect/>
            </a:stretch>
          </a:blipFill>
        </p:spPr>
        <p:txBody>
          <a:bodyPr/>
          <a:lstStyle/>
          <a:p>
            <a:endParaRPr lang="en-US" sz="1200"/>
          </a:p>
        </p:txBody>
      </p:sp>
      <p:sp>
        <p:nvSpPr>
          <p:cNvPr id="11" name="tex02">
            <a:extLst>
              <a:ext uri="{FF2B5EF4-FFF2-40B4-BE49-F238E27FC236}">
                <a16:creationId xmlns="" xmlns:a16="http://schemas.microsoft.com/office/drawing/2014/main" id="{42976E72-D805-4783-B14C-CCD6189DC1FB}"/>
              </a:ext>
            </a:extLst>
          </p:cNvPr>
          <p:cNvSpPr txBox="1"/>
          <p:nvPr/>
        </p:nvSpPr>
        <p:spPr>
          <a:xfrm>
            <a:off x="1992292" y="3716846"/>
            <a:ext cx="7925413" cy="1569660"/>
          </a:xfrm>
          <a:prstGeom prst="rect">
            <a:avLst/>
          </a:prstGeom>
          <a:noFill/>
        </p:spPr>
        <p:txBody>
          <a:bodyPr wrap="square" rtlCol="0">
            <a:spAutoFit/>
          </a:bodyPr>
          <a:lstStyle/>
          <a:p>
            <a:pPr algn="ctr" defTabSz="457189"/>
            <a:r>
              <a:rPr lang="en-US" altLang="zh-CN" sz="3200" b="1" i="1" dirty="0" err="1">
                <a:latin typeface="Times New Roman" panose="02020603050405020304" pitchFamily="18" charset="0"/>
                <a:ea typeface="Arial-Rounded" panose="020B0500000000000000" pitchFamily="34" charset="-93"/>
                <a:cs typeface="Times New Roman" panose="02020603050405020304" pitchFamily="18" charset="0"/>
                <a:sym typeface="+mn-lt"/>
              </a:rPr>
              <a:t>Giáo</a:t>
            </a:r>
            <a:r>
              <a:rPr lang="en-US" altLang="zh-CN" sz="3200" b="1" i="1" dirty="0">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3200" b="1" i="1" dirty="0" err="1">
                <a:latin typeface="Times New Roman" panose="02020603050405020304" pitchFamily="18" charset="0"/>
                <a:ea typeface="Arial-Rounded" panose="020B0500000000000000" pitchFamily="34" charset="-93"/>
                <a:cs typeface="Times New Roman" panose="02020603050405020304" pitchFamily="18" charset="0"/>
                <a:sym typeface="+mn-lt"/>
              </a:rPr>
              <a:t>viên</a:t>
            </a:r>
            <a:r>
              <a:rPr lang="en-US" altLang="zh-CN" sz="3200" b="1" i="1">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3200" b="1" i="1" smtClean="0">
                <a:latin typeface="Times New Roman" panose="02020603050405020304" pitchFamily="18" charset="0"/>
                <a:ea typeface="Arial-Rounded" panose="020B0500000000000000" pitchFamily="34" charset="-93"/>
                <a:cs typeface="Times New Roman" panose="02020603050405020304" pitchFamily="18" charset="0"/>
                <a:sym typeface="+mn-lt"/>
              </a:rPr>
              <a:t>Vũ Thị Vân</a:t>
            </a:r>
          </a:p>
          <a:p>
            <a:pPr algn="ctr" defTabSz="457189"/>
            <a:r>
              <a:rPr lang="en-US" altLang="zh-CN" sz="3200" b="1" i="1" smtClean="0">
                <a:latin typeface="Times New Roman" panose="02020603050405020304" pitchFamily="18" charset="0"/>
                <a:ea typeface="Arial-Rounded" panose="020B0500000000000000" pitchFamily="34" charset="-93"/>
                <a:cs typeface="Times New Roman" panose="02020603050405020304" pitchFamily="18" charset="0"/>
                <a:sym typeface="+mn-lt"/>
              </a:rPr>
              <a:t>Lớp: 5A7</a:t>
            </a:r>
          </a:p>
          <a:p>
            <a:pPr algn="ctr" defTabSz="457189"/>
            <a:r>
              <a:rPr lang="en-US" altLang="zh-CN" sz="3200" b="1" i="1" smtClean="0">
                <a:latin typeface="Times New Roman" panose="02020603050405020304" pitchFamily="18" charset="0"/>
                <a:ea typeface="Arial-Rounded" panose="020B0500000000000000" pitchFamily="34" charset="-93"/>
                <a:cs typeface="Times New Roman" panose="02020603050405020304" pitchFamily="18" charset="0"/>
                <a:sym typeface="+mn-lt"/>
              </a:rPr>
              <a:t>Trường: </a:t>
            </a:r>
            <a:r>
              <a:rPr lang="en-US" altLang="zh-CN" sz="3200" b="1" i="1" smtClean="0">
                <a:latin typeface="Times New Roman" panose="02020603050405020304" pitchFamily="18" charset="0"/>
                <a:ea typeface="Arial-Rounded" panose="020B0500000000000000" pitchFamily="34" charset="-93"/>
                <a:cs typeface="Times New Roman" panose="02020603050405020304" pitchFamily="18" charset="0"/>
                <a:sym typeface="+mn-lt"/>
              </a:rPr>
              <a:t>Tiểu học Hưng Đạo </a:t>
            </a:r>
            <a:endParaRPr lang="vi-VN" altLang="zh-CN" sz="3200" b="1" i="1" dirty="0">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spTree>
    <p:extLst>
      <p:ext uri="{BB962C8B-B14F-4D97-AF65-F5344CB8AC3E}">
        <p14:creationId xmlns:p14="http://schemas.microsoft.com/office/powerpoint/2010/main" val="3680447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xmlns="" id="{2C9952F1-48D5-7363-D1CC-4E653C7DEE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xmlns="" id="{C4F78832-ED94-B88A-8ECA-92F90C402509}"/>
              </a:ext>
            </a:extLst>
          </p:cNvPr>
          <p:cNvSpPr/>
          <p:nvPr/>
        </p:nvSpPr>
        <p:spPr>
          <a:xfrm>
            <a:off x="181864" y="228600"/>
            <a:ext cx="11828272" cy="6502400"/>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endParaRPr lang="vi-VN" sz="1200">
              <a:solidFill>
                <a:prstClr val="white"/>
              </a:solidFill>
              <a:latin typeface="Arial" panose="020B0604020202020204" pitchFamily="34" charset="0"/>
            </a:endParaRPr>
          </a:p>
        </p:txBody>
      </p:sp>
      <p:pic>
        <p:nvPicPr>
          <p:cNvPr id="7" name="Picture 6">
            <a:extLst>
              <a:ext uri="{FF2B5EF4-FFF2-40B4-BE49-F238E27FC236}">
                <a16:creationId xmlns:a16="http://schemas.microsoft.com/office/drawing/2014/main" xmlns="" id="{263A6BE1-2CD6-0C2C-DBCE-D0072016DE76}"/>
              </a:ext>
            </a:extLst>
          </p:cNvPr>
          <p:cNvPicPr>
            <a:picLocks noChangeAspect="1"/>
          </p:cNvPicPr>
          <p:nvPr/>
        </p:nvPicPr>
        <p:blipFill>
          <a:blip r:embed="rId3"/>
          <a:stretch>
            <a:fillRect/>
          </a:stretch>
        </p:blipFill>
        <p:spPr>
          <a:xfrm>
            <a:off x="1808452" y="386029"/>
            <a:ext cx="6842296" cy="1163371"/>
          </a:xfrm>
          <a:prstGeom prst="rect">
            <a:avLst/>
          </a:prstGeom>
        </p:spPr>
      </p:pic>
      <p:sp>
        <p:nvSpPr>
          <p:cNvPr id="13" name="Rectangle 12">
            <a:extLst>
              <a:ext uri="{FF2B5EF4-FFF2-40B4-BE49-F238E27FC236}">
                <a16:creationId xmlns:a16="http://schemas.microsoft.com/office/drawing/2014/main" xmlns="" id="{5AFA4908-EEAE-B242-EA59-CEBAF32C5D8E}"/>
              </a:ext>
            </a:extLst>
          </p:cNvPr>
          <p:cNvSpPr/>
          <p:nvPr/>
        </p:nvSpPr>
        <p:spPr>
          <a:xfrm>
            <a:off x="4165600" y="3683000"/>
            <a:ext cx="7366000" cy="2258823"/>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just">
              <a:lnSpc>
                <a:spcPct val="120000"/>
              </a:lnSpc>
            </a:pPr>
            <a:r>
              <a:rPr lang="vi-VN" sz="2933" dirty="0">
                <a:solidFill>
                  <a:prstClr val="black"/>
                </a:solidFill>
                <a:latin typeface="Cambria" panose="02040503050406030204" pitchFamily="18" charset="0"/>
                <a:ea typeface="Cambria" panose="02040503050406030204" pitchFamily="18" charset="0"/>
              </a:rPr>
              <a:t>Phương là một học sinh chưa có tinh thần vượt khó trong cuộc sống. Bên cạnh đó, Phương cũng là người chưa yêu lao động và chưa có trách nhiệm trong công việc chung.</a:t>
            </a:r>
            <a:endParaRPr lang="en-US" sz="2667" dirty="0">
              <a:solidFill>
                <a:prstClr val="black"/>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xmlns="" id="{2D5480B2-DD90-F218-E590-4A5A4E320EC9}"/>
              </a:ext>
            </a:extLst>
          </p:cNvPr>
          <p:cNvPicPr>
            <a:picLocks noChangeAspect="1"/>
          </p:cNvPicPr>
          <p:nvPr/>
        </p:nvPicPr>
        <p:blipFill>
          <a:blip r:embed="rId4"/>
          <a:stretch>
            <a:fillRect/>
          </a:stretch>
        </p:blipFill>
        <p:spPr>
          <a:xfrm>
            <a:off x="609600" y="1397000"/>
            <a:ext cx="5143500" cy="1873250"/>
          </a:xfrm>
          <a:prstGeom prst="rect">
            <a:avLst/>
          </a:prstGeom>
        </p:spPr>
      </p:pic>
    </p:spTree>
    <p:extLst>
      <p:ext uri="{BB962C8B-B14F-4D97-AF65-F5344CB8AC3E}">
        <p14:creationId xmlns:p14="http://schemas.microsoft.com/office/powerpoint/2010/main" val="42782483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xmlns="" id="{2C9952F1-48D5-7363-D1CC-4E653C7DEE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xmlns="" id="{C4F78832-ED94-B88A-8ECA-92F90C402509}"/>
              </a:ext>
            </a:extLst>
          </p:cNvPr>
          <p:cNvSpPr/>
          <p:nvPr/>
        </p:nvSpPr>
        <p:spPr>
          <a:xfrm>
            <a:off x="181864" y="228600"/>
            <a:ext cx="11828272" cy="6502400"/>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endParaRPr lang="vi-VN" sz="1200">
              <a:solidFill>
                <a:prstClr val="white"/>
              </a:solidFill>
              <a:latin typeface="Arial" panose="020B0604020202020204" pitchFamily="34" charset="0"/>
            </a:endParaRPr>
          </a:p>
        </p:txBody>
      </p:sp>
      <p:pic>
        <p:nvPicPr>
          <p:cNvPr id="7" name="Picture 6">
            <a:extLst>
              <a:ext uri="{FF2B5EF4-FFF2-40B4-BE49-F238E27FC236}">
                <a16:creationId xmlns:a16="http://schemas.microsoft.com/office/drawing/2014/main" xmlns="" id="{263A6BE1-2CD6-0C2C-DBCE-D0072016DE76}"/>
              </a:ext>
            </a:extLst>
          </p:cNvPr>
          <p:cNvPicPr>
            <a:picLocks noChangeAspect="1"/>
          </p:cNvPicPr>
          <p:nvPr/>
        </p:nvPicPr>
        <p:blipFill>
          <a:blip r:embed="rId3"/>
          <a:stretch>
            <a:fillRect/>
          </a:stretch>
        </p:blipFill>
        <p:spPr>
          <a:xfrm>
            <a:off x="1808452" y="386029"/>
            <a:ext cx="6842296" cy="1163371"/>
          </a:xfrm>
          <a:prstGeom prst="rect">
            <a:avLst/>
          </a:prstGeom>
        </p:spPr>
      </p:pic>
      <p:sp>
        <p:nvSpPr>
          <p:cNvPr id="13" name="Rectangle 12">
            <a:extLst>
              <a:ext uri="{FF2B5EF4-FFF2-40B4-BE49-F238E27FC236}">
                <a16:creationId xmlns:a16="http://schemas.microsoft.com/office/drawing/2014/main" xmlns="" id="{5AFA4908-EEAE-B242-EA59-CEBAF32C5D8E}"/>
              </a:ext>
            </a:extLst>
          </p:cNvPr>
          <p:cNvSpPr/>
          <p:nvPr/>
        </p:nvSpPr>
        <p:spPr>
          <a:xfrm>
            <a:off x="4165600" y="3683000"/>
            <a:ext cx="7366000" cy="2258823"/>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just">
              <a:lnSpc>
                <a:spcPct val="120000"/>
              </a:lnSpc>
            </a:pPr>
            <a:r>
              <a:rPr lang="vi-VN" sz="2933" dirty="0">
                <a:solidFill>
                  <a:prstClr val="black"/>
                </a:solidFill>
                <a:latin typeface="Cambria" panose="02040503050406030204" pitchFamily="18" charset="0"/>
                <a:ea typeface="Cambria" panose="02040503050406030204" pitchFamily="18" charset="0"/>
              </a:rPr>
              <a:t>Hằng không biết nắm bắt cơ hội để khám phá khả năng của bản thân. Ngoài ra, việc từ chối học cách tỉa, tạo dáng cho cây cũng cho thấy rằng Hằng chưa có tinh thần ham học hỏi.</a:t>
            </a:r>
            <a:endParaRPr lang="en-US" sz="2667" dirty="0">
              <a:solidFill>
                <a:prstClr val="black"/>
              </a:solidFill>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xmlns="" id="{9430B304-1160-515E-2A40-F04FCFC6EF3B}"/>
              </a:ext>
            </a:extLst>
          </p:cNvPr>
          <p:cNvPicPr>
            <a:picLocks noChangeAspect="1"/>
          </p:cNvPicPr>
          <p:nvPr/>
        </p:nvPicPr>
        <p:blipFill>
          <a:blip r:embed="rId4"/>
          <a:stretch>
            <a:fillRect/>
          </a:stretch>
        </p:blipFill>
        <p:spPr>
          <a:xfrm>
            <a:off x="812800" y="1447800"/>
            <a:ext cx="5111750" cy="1974850"/>
          </a:xfrm>
          <a:prstGeom prst="rect">
            <a:avLst/>
          </a:prstGeom>
        </p:spPr>
      </p:pic>
    </p:spTree>
    <p:extLst>
      <p:ext uri="{BB962C8B-B14F-4D97-AF65-F5344CB8AC3E}">
        <p14:creationId xmlns:p14="http://schemas.microsoft.com/office/powerpoint/2010/main" val="31230151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xmlns="" id="{2C9952F1-48D5-7363-D1CC-4E653C7DEE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xmlns="" id="{C4F78832-ED94-B88A-8ECA-92F90C402509}"/>
              </a:ext>
            </a:extLst>
          </p:cNvPr>
          <p:cNvSpPr/>
          <p:nvPr/>
        </p:nvSpPr>
        <p:spPr>
          <a:xfrm>
            <a:off x="181864" y="228600"/>
            <a:ext cx="11828272" cy="6186424"/>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endParaRPr lang="vi-VN" sz="1200">
              <a:solidFill>
                <a:prstClr val="white"/>
              </a:solidFill>
              <a:latin typeface="Arial" panose="020B0604020202020204" pitchFamily="34" charset="0"/>
            </a:endParaRPr>
          </a:p>
        </p:txBody>
      </p:sp>
      <p:sp>
        <p:nvSpPr>
          <p:cNvPr id="5" name="Rectangle: Rounded Corners 4">
            <a:extLst>
              <a:ext uri="{FF2B5EF4-FFF2-40B4-BE49-F238E27FC236}">
                <a16:creationId xmlns:a16="http://schemas.microsoft.com/office/drawing/2014/main" xmlns="" id="{1F366540-FE71-6D58-E750-92E4FDB3115F}"/>
              </a:ext>
            </a:extLst>
          </p:cNvPr>
          <p:cNvSpPr/>
          <p:nvPr/>
        </p:nvSpPr>
        <p:spPr>
          <a:xfrm>
            <a:off x="863600" y="127000"/>
            <a:ext cx="10312400" cy="1016000"/>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2933" dirty="0">
                <a:solidFill>
                  <a:prstClr val="black"/>
                </a:solidFill>
                <a:latin typeface="Calibri" panose="020F0502020204030204" pitchFamily="34" charset="0"/>
                <a:ea typeface="Calibri" panose="020F0502020204030204" pitchFamily="34" charset="0"/>
                <a:cs typeface="Calibri" panose="020F0502020204030204" pitchFamily="34" charset="0"/>
              </a:rPr>
              <a:t>4. </a:t>
            </a:r>
            <a:r>
              <a:rPr lang="vi-VN" sz="2933" dirty="0">
                <a:solidFill>
                  <a:prstClr val="black"/>
                </a:solidFill>
                <a:latin typeface="Calibri" panose="020F0502020204030204" pitchFamily="34" charset="0"/>
                <a:ea typeface="Calibri" panose="020F0502020204030204" pitchFamily="34" charset="0"/>
                <a:cs typeface="Calibri" panose="020F0502020204030204" pitchFamily="34" charset="0"/>
              </a:rPr>
              <a:t>Em hãy tư vấn cho các bạn dưới đây những việc cần làm để vượt qua khó khăn</a:t>
            </a:r>
          </a:p>
        </p:txBody>
      </p:sp>
      <p:pic>
        <p:nvPicPr>
          <p:cNvPr id="6" name="Picture 5">
            <a:extLst>
              <a:ext uri="{FF2B5EF4-FFF2-40B4-BE49-F238E27FC236}">
                <a16:creationId xmlns:a16="http://schemas.microsoft.com/office/drawing/2014/main" xmlns="" id="{C50C8861-7D47-B8A2-B8BA-A66FF02F2D0C}"/>
              </a:ext>
            </a:extLst>
          </p:cNvPr>
          <p:cNvPicPr>
            <a:picLocks noChangeAspect="1"/>
          </p:cNvPicPr>
          <p:nvPr/>
        </p:nvPicPr>
        <p:blipFill>
          <a:blip r:embed="rId3"/>
          <a:stretch>
            <a:fillRect/>
          </a:stretch>
        </p:blipFill>
        <p:spPr>
          <a:xfrm>
            <a:off x="1117600" y="1701800"/>
            <a:ext cx="10238509" cy="3765177"/>
          </a:xfrm>
          <a:prstGeom prst="rect">
            <a:avLst/>
          </a:prstGeom>
        </p:spPr>
      </p:pic>
    </p:spTree>
    <p:extLst>
      <p:ext uri="{BB962C8B-B14F-4D97-AF65-F5344CB8AC3E}">
        <p14:creationId xmlns:p14="http://schemas.microsoft.com/office/powerpoint/2010/main" val="32509579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xmlns="" id="{2C9952F1-48D5-7363-D1CC-4E653C7DEE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xmlns="" id="{C4F78832-ED94-B88A-8ECA-92F90C402509}"/>
              </a:ext>
            </a:extLst>
          </p:cNvPr>
          <p:cNvSpPr/>
          <p:nvPr/>
        </p:nvSpPr>
        <p:spPr>
          <a:xfrm>
            <a:off x="181864" y="228600"/>
            <a:ext cx="11828272" cy="6502400"/>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endParaRPr lang="vi-VN" sz="1200">
              <a:solidFill>
                <a:prstClr val="white"/>
              </a:solidFill>
              <a:latin typeface="Arial" panose="020B0604020202020204" pitchFamily="34" charset="0"/>
            </a:endParaRPr>
          </a:p>
        </p:txBody>
      </p:sp>
      <p:pic>
        <p:nvPicPr>
          <p:cNvPr id="4" name="Picture 3">
            <a:extLst>
              <a:ext uri="{FF2B5EF4-FFF2-40B4-BE49-F238E27FC236}">
                <a16:creationId xmlns:a16="http://schemas.microsoft.com/office/drawing/2014/main" xmlns="" id="{C380B5DC-6B53-DCFA-0E71-9B527F13D8D5}"/>
              </a:ext>
            </a:extLst>
          </p:cNvPr>
          <p:cNvPicPr>
            <a:picLocks noChangeAspect="1"/>
          </p:cNvPicPr>
          <p:nvPr/>
        </p:nvPicPr>
        <p:blipFill>
          <a:blip r:embed="rId3"/>
          <a:stretch>
            <a:fillRect/>
          </a:stretch>
        </p:blipFill>
        <p:spPr>
          <a:xfrm>
            <a:off x="2692400" y="431800"/>
            <a:ext cx="6842296" cy="1163371"/>
          </a:xfrm>
          <a:prstGeom prst="rect">
            <a:avLst/>
          </a:prstGeom>
        </p:spPr>
      </p:pic>
      <p:sp>
        <p:nvSpPr>
          <p:cNvPr id="6" name="Rectangle: Rounded Corners 5">
            <a:extLst>
              <a:ext uri="{FF2B5EF4-FFF2-40B4-BE49-F238E27FC236}">
                <a16:creationId xmlns:a16="http://schemas.microsoft.com/office/drawing/2014/main" xmlns="" id="{AF8C6BD6-0CC2-1CFC-8E51-1B805E391ACD}"/>
              </a:ext>
            </a:extLst>
          </p:cNvPr>
          <p:cNvSpPr/>
          <p:nvPr/>
        </p:nvSpPr>
        <p:spPr>
          <a:xfrm>
            <a:off x="6045200" y="2413000"/>
            <a:ext cx="4978400" cy="3335866"/>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933" dirty="0">
                <a:solidFill>
                  <a:srgbClr val="002060"/>
                </a:solidFill>
                <a:latin typeface="Cambria" panose="02040503050406030204" pitchFamily="18" charset="0"/>
                <a:ea typeface="Cambria" panose="02040503050406030204" pitchFamily="18" charset="0"/>
                <a:cs typeface="Calibri" panose="020F0502020204030204" pitchFamily="34" charset="0"/>
              </a:rPr>
              <a:t>Đầu tiên, lập kế hoạch luyện chữ hằng ngày, chuẩn bị đầy đủ các phương tiện hỗ trợ cho việc luyện chữ (vở luyện chữ, bút,...). Sau đó, thực hiện theo kế hoạch đã đề ra.</a:t>
            </a:r>
          </a:p>
        </p:txBody>
      </p:sp>
      <p:pic>
        <p:nvPicPr>
          <p:cNvPr id="10" name="Picture 9">
            <a:extLst>
              <a:ext uri="{FF2B5EF4-FFF2-40B4-BE49-F238E27FC236}">
                <a16:creationId xmlns:a16="http://schemas.microsoft.com/office/drawing/2014/main" xmlns="" id="{27987CC6-980D-5ABC-ACA3-C8595AF01FDB}"/>
              </a:ext>
            </a:extLst>
          </p:cNvPr>
          <p:cNvPicPr>
            <a:picLocks noChangeAspect="1"/>
          </p:cNvPicPr>
          <p:nvPr/>
        </p:nvPicPr>
        <p:blipFill>
          <a:blip r:embed="rId4"/>
          <a:stretch>
            <a:fillRect/>
          </a:stretch>
        </p:blipFill>
        <p:spPr>
          <a:xfrm>
            <a:off x="660400" y="2717800"/>
            <a:ext cx="4917168" cy="1879600"/>
          </a:xfrm>
          <a:prstGeom prst="rect">
            <a:avLst/>
          </a:prstGeom>
        </p:spPr>
      </p:pic>
    </p:spTree>
    <p:extLst>
      <p:ext uri="{BB962C8B-B14F-4D97-AF65-F5344CB8AC3E}">
        <p14:creationId xmlns:p14="http://schemas.microsoft.com/office/powerpoint/2010/main" val="36092778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xmlns="" id="{2C9952F1-48D5-7363-D1CC-4E653C7DEE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xmlns="" id="{C4F78832-ED94-B88A-8ECA-92F90C402509}"/>
              </a:ext>
            </a:extLst>
          </p:cNvPr>
          <p:cNvSpPr/>
          <p:nvPr/>
        </p:nvSpPr>
        <p:spPr>
          <a:xfrm>
            <a:off x="181864" y="228600"/>
            <a:ext cx="11828272" cy="6502400"/>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endParaRPr lang="vi-VN" sz="1200">
              <a:solidFill>
                <a:prstClr val="white"/>
              </a:solidFill>
              <a:latin typeface="Arial" panose="020B0604020202020204" pitchFamily="34" charset="0"/>
            </a:endParaRPr>
          </a:p>
        </p:txBody>
      </p:sp>
      <p:pic>
        <p:nvPicPr>
          <p:cNvPr id="4" name="Picture 3">
            <a:extLst>
              <a:ext uri="{FF2B5EF4-FFF2-40B4-BE49-F238E27FC236}">
                <a16:creationId xmlns:a16="http://schemas.microsoft.com/office/drawing/2014/main" xmlns="" id="{C380B5DC-6B53-DCFA-0E71-9B527F13D8D5}"/>
              </a:ext>
            </a:extLst>
          </p:cNvPr>
          <p:cNvPicPr>
            <a:picLocks noChangeAspect="1"/>
          </p:cNvPicPr>
          <p:nvPr/>
        </p:nvPicPr>
        <p:blipFill>
          <a:blip r:embed="rId3"/>
          <a:stretch>
            <a:fillRect/>
          </a:stretch>
        </p:blipFill>
        <p:spPr>
          <a:xfrm>
            <a:off x="2692400" y="431800"/>
            <a:ext cx="6842296" cy="1163371"/>
          </a:xfrm>
          <a:prstGeom prst="rect">
            <a:avLst/>
          </a:prstGeom>
        </p:spPr>
      </p:pic>
      <p:sp>
        <p:nvSpPr>
          <p:cNvPr id="6" name="Rectangle: Rounded Corners 5">
            <a:extLst>
              <a:ext uri="{FF2B5EF4-FFF2-40B4-BE49-F238E27FC236}">
                <a16:creationId xmlns:a16="http://schemas.microsoft.com/office/drawing/2014/main" xmlns="" id="{AF8C6BD6-0CC2-1CFC-8E51-1B805E391ACD}"/>
              </a:ext>
            </a:extLst>
          </p:cNvPr>
          <p:cNvSpPr/>
          <p:nvPr/>
        </p:nvSpPr>
        <p:spPr>
          <a:xfrm>
            <a:off x="6045200" y="2108200"/>
            <a:ext cx="5435600" cy="375920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933">
                <a:solidFill>
                  <a:srgbClr val="002060"/>
                </a:solidFill>
                <a:latin typeface="Cambria" panose="02040503050406030204" pitchFamily="18" charset="0"/>
                <a:ea typeface="Cambria" panose="02040503050406030204" pitchFamily="18" charset="0"/>
                <a:cs typeface="Calibri" panose="020F0502020204030204" pitchFamily="34" charset="0"/>
              </a:rPr>
              <a:t>Xác định nguyên nhân bản thân chưa học tốt môn Toán để tìm ra phương án giải quyết. Tiếp theo, lập ra kế hoạch học Toán hằng ngày với sự hỗ trợ của thầy cô, bạn bè, người thân. Cuối cùng, thực hiện theo kế hoạch đã đề ra.</a:t>
            </a:r>
            <a:endParaRPr lang="vi-VN" sz="2933"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pic>
        <p:nvPicPr>
          <p:cNvPr id="7" name="Picture 6">
            <a:extLst>
              <a:ext uri="{FF2B5EF4-FFF2-40B4-BE49-F238E27FC236}">
                <a16:creationId xmlns:a16="http://schemas.microsoft.com/office/drawing/2014/main" xmlns="" id="{A8FDC0F9-B82C-9DF9-35F3-AE260E6DD916}"/>
              </a:ext>
            </a:extLst>
          </p:cNvPr>
          <p:cNvPicPr>
            <a:picLocks noChangeAspect="1"/>
          </p:cNvPicPr>
          <p:nvPr/>
        </p:nvPicPr>
        <p:blipFill>
          <a:blip r:embed="rId4"/>
          <a:stretch>
            <a:fillRect/>
          </a:stretch>
        </p:blipFill>
        <p:spPr>
          <a:xfrm>
            <a:off x="812800" y="2768600"/>
            <a:ext cx="4615793" cy="1574800"/>
          </a:xfrm>
          <a:prstGeom prst="rect">
            <a:avLst/>
          </a:prstGeom>
        </p:spPr>
      </p:pic>
    </p:spTree>
    <p:extLst>
      <p:ext uri="{BB962C8B-B14F-4D97-AF65-F5344CB8AC3E}">
        <p14:creationId xmlns:p14="http://schemas.microsoft.com/office/powerpoint/2010/main" val="31258701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xmlns="" id="{2C9952F1-48D5-7363-D1CC-4E653C7DEE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xmlns="" id="{C4F78832-ED94-B88A-8ECA-92F90C402509}"/>
              </a:ext>
            </a:extLst>
          </p:cNvPr>
          <p:cNvSpPr/>
          <p:nvPr/>
        </p:nvSpPr>
        <p:spPr>
          <a:xfrm>
            <a:off x="181864" y="228600"/>
            <a:ext cx="11828272" cy="6502400"/>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endParaRPr lang="vi-VN" sz="1200">
              <a:solidFill>
                <a:prstClr val="white"/>
              </a:solidFill>
              <a:latin typeface="Arial" panose="020B0604020202020204" pitchFamily="34" charset="0"/>
            </a:endParaRPr>
          </a:p>
        </p:txBody>
      </p:sp>
      <p:pic>
        <p:nvPicPr>
          <p:cNvPr id="4" name="Picture 3">
            <a:extLst>
              <a:ext uri="{FF2B5EF4-FFF2-40B4-BE49-F238E27FC236}">
                <a16:creationId xmlns:a16="http://schemas.microsoft.com/office/drawing/2014/main" xmlns="" id="{C380B5DC-6B53-DCFA-0E71-9B527F13D8D5}"/>
              </a:ext>
            </a:extLst>
          </p:cNvPr>
          <p:cNvPicPr>
            <a:picLocks noChangeAspect="1"/>
          </p:cNvPicPr>
          <p:nvPr/>
        </p:nvPicPr>
        <p:blipFill>
          <a:blip r:embed="rId3"/>
          <a:stretch>
            <a:fillRect/>
          </a:stretch>
        </p:blipFill>
        <p:spPr>
          <a:xfrm>
            <a:off x="2692400" y="431800"/>
            <a:ext cx="6842296" cy="1163371"/>
          </a:xfrm>
          <a:prstGeom prst="rect">
            <a:avLst/>
          </a:prstGeom>
        </p:spPr>
      </p:pic>
      <p:sp>
        <p:nvSpPr>
          <p:cNvPr id="6" name="Rectangle: Rounded Corners 5">
            <a:extLst>
              <a:ext uri="{FF2B5EF4-FFF2-40B4-BE49-F238E27FC236}">
                <a16:creationId xmlns:a16="http://schemas.microsoft.com/office/drawing/2014/main" xmlns="" id="{AF8C6BD6-0CC2-1CFC-8E51-1B805E391ACD}"/>
              </a:ext>
            </a:extLst>
          </p:cNvPr>
          <p:cNvSpPr/>
          <p:nvPr/>
        </p:nvSpPr>
        <p:spPr>
          <a:xfrm>
            <a:off x="6045200" y="2108200"/>
            <a:ext cx="5435600" cy="375920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000" dirty="0">
                <a:solidFill>
                  <a:srgbClr val="002060"/>
                </a:solidFill>
                <a:latin typeface="Cambria" panose="02040503050406030204" pitchFamily="18" charset="0"/>
                <a:ea typeface="Cambria" panose="02040503050406030204" pitchFamily="18" charset="0"/>
                <a:cs typeface="Calibri" panose="020F0502020204030204" pitchFamily="34" charset="0"/>
              </a:rPr>
              <a:t>Điều chỉnh thời gian sinh hoạt hằng ngày, đặt ra kế hoạch đi ngủ và thức dậy đúng giờ. Kiên trì thực hiện theo kế hoạch đó (có thể nhờ sự đồng hành của bố mẹ, những người trong gia đình).</a:t>
            </a:r>
          </a:p>
        </p:txBody>
      </p:sp>
      <p:pic>
        <p:nvPicPr>
          <p:cNvPr id="8" name="Picture 7">
            <a:extLst>
              <a:ext uri="{FF2B5EF4-FFF2-40B4-BE49-F238E27FC236}">
                <a16:creationId xmlns:a16="http://schemas.microsoft.com/office/drawing/2014/main" xmlns="" id="{C241F773-C65E-2257-1FC9-7D29CE31ADB4}"/>
              </a:ext>
            </a:extLst>
          </p:cNvPr>
          <p:cNvPicPr>
            <a:picLocks noChangeAspect="1"/>
          </p:cNvPicPr>
          <p:nvPr/>
        </p:nvPicPr>
        <p:blipFill>
          <a:blip r:embed="rId4"/>
          <a:stretch>
            <a:fillRect/>
          </a:stretch>
        </p:blipFill>
        <p:spPr>
          <a:xfrm>
            <a:off x="965200" y="2667000"/>
            <a:ext cx="4423795" cy="1422400"/>
          </a:xfrm>
          <a:prstGeom prst="rect">
            <a:avLst/>
          </a:prstGeom>
        </p:spPr>
      </p:pic>
    </p:spTree>
    <p:extLst>
      <p:ext uri="{BB962C8B-B14F-4D97-AF65-F5344CB8AC3E}">
        <p14:creationId xmlns:p14="http://schemas.microsoft.com/office/powerpoint/2010/main" val="16506133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xmlns="" id="{2C9952F1-48D5-7363-D1CC-4E653C7DEE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xmlns="" id="{C4F78832-ED94-B88A-8ECA-92F90C402509}"/>
              </a:ext>
            </a:extLst>
          </p:cNvPr>
          <p:cNvSpPr/>
          <p:nvPr/>
        </p:nvSpPr>
        <p:spPr>
          <a:xfrm>
            <a:off x="181864" y="228600"/>
            <a:ext cx="11828272" cy="6502400"/>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endParaRPr lang="vi-VN" sz="1200">
              <a:solidFill>
                <a:prstClr val="white"/>
              </a:solidFill>
              <a:latin typeface="Arial" panose="020B0604020202020204" pitchFamily="34" charset="0"/>
            </a:endParaRPr>
          </a:p>
        </p:txBody>
      </p:sp>
      <p:pic>
        <p:nvPicPr>
          <p:cNvPr id="4" name="Picture 3">
            <a:extLst>
              <a:ext uri="{FF2B5EF4-FFF2-40B4-BE49-F238E27FC236}">
                <a16:creationId xmlns:a16="http://schemas.microsoft.com/office/drawing/2014/main" xmlns="" id="{C380B5DC-6B53-DCFA-0E71-9B527F13D8D5}"/>
              </a:ext>
            </a:extLst>
          </p:cNvPr>
          <p:cNvPicPr>
            <a:picLocks noChangeAspect="1"/>
          </p:cNvPicPr>
          <p:nvPr/>
        </p:nvPicPr>
        <p:blipFill>
          <a:blip r:embed="rId3"/>
          <a:stretch>
            <a:fillRect/>
          </a:stretch>
        </p:blipFill>
        <p:spPr>
          <a:xfrm>
            <a:off x="2692400" y="431800"/>
            <a:ext cx="6842296" cy="1163371"/>
          </a:xfrm>
          <a:prstGeom prst="rect">
            <a:avLst/>
          </a:prstGeom>
        </p:spPr>
      </p:pic>
      <p:sp>
        <p:nvSpPr>
          <p:cNvPr id="6" name="Rectangle: Rounded Corners 5">
            <a:extLst>
              <a:ext uri="{FF2B5EF4-FFF2-40B4-BE49-F238E27FC236}">
                <a16:creationId xmlns:a16="http://schemas.microsoft.com/office/drawing/2014/main" xmlns="" id="{AF8C6BD6-0CC2-1CFC-8E51-1B805E391ACD}"/>
              </a:ext>
            </a:extLst>
          </p:cNvPr>
          <p:cNvSpPr/>
          <p:nvPr/>
        </p:nvSpPr>
        <p:spPr>
          <a:xfrm>
            <a:off x="6045200" y="2108200"/>
            <a:ext cx="5435600" cy="259080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rPr>
              <a:t>Thông báo sự việc với những người đáng tin cậy để tìm cách giải quyết.</a:t>
            </a:r>
          </a:p>
        </p:txBody>
      </p:sp>
      <p:pic>
        <p:nvPicPr>
          <p:cNvPr id="7" name="Picture 6">
            <a:extLst>
              <a:ext uri="{FF2B5EF4-FFF2-40B4-BE49-F238E27FC236}">
                <a16:creationId xmlns:a16="http://schemas.microsoft.com/office/drawing/2014/main" xmlns="" id="{3B6960AB-5E98-A221-2D7F-3DD475009F12}"/>
              </a:ext>
            </a:extLst>
          </p:cNvPr>
          <p:cNvPicPr>
            <a:picLocks noChangeAspect="1"/>
          </p:cNvPicPr>
          <p:nvPr/>
        </p:nvPicPr>
        <p:blipFill>
          <a:blip r:embed="rId4"/>
          <a:stretch>
            <a:fillRect/>
          </a:stretch>
        </p:blipFill>
        <p:spPr>
          <a:xfrm>
            <a:off x="660400" y="2463800"/>
            <a:ext cx="4990877" cy="1778000"/>
          </a:xfrm>
          <a:prstGeom prst="rect">
            <a:avLst/>
          </a:prstGeom>
        </p:spPr>
      </p:pic>
    </p:spTree>
    <p:extLst>
      <p:ext uri="{BB962C8B-B14F-4D97-AF65-F5344CB8AC3E}">
        <p14:creationId xmlns:p14="http://schemas.microsoft.com/office/powerpoint/2010/main" val="26621730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09630">
              <a:defRPr/>
            </a:pPr>
            <a:endParaRPr lang="en-US" sz="1200">
              <a:solidFill>
                <a:prstClr val="white"/>
              </a:solidFill>
              <a:latin typeface="Calibri"/>
            </a:endParaRPr>
          </a:p>
        </p:txBody>
      </p:sp>
      <p:pic>
        <p:nvPicPr>
          <p:cNvPr id="13" name="Picture 12" descr="A group of kids in a classroom&#10;&#10;Description automatically generated">
            <a:extLst>
              <a:ext uri="{FF2B5EF4-FFF2-40B4-BE49-F238E27FC236}">
                <a16:creationId xmlns:a16="http://schemas.microsoft.com/office/drawing/2014/main" xmlns="" id="{E7615C20-E6BE-D22E-3A02-8EC8E980E2F4}"/>
              </a:ext>
            </a:extLst>
          </p:cNvPr>
          <p:cNvPicPr>
            <a:picLocks noChangeAspect="1"/>
          </p:cNvPicPr>
          <p:nvPr/>
        </p:nvPicPr>
        <p:blipFill>
          <a:blip r:embed="rId2" cstate="print">
            <a:extLst>
              <a:ext uri="{28A0092B-C50C-407E-A947-70E740481C1C}">
                <a14:useLocalDpi xmlns:a14="http://schemas.microsoft.com/office/drawing/2010/main" val="0"/>
              </a:ext>
            </a:extLst>
          </a:blip>
          <a:srcRect t="13434" b="7075"/>
          <a:stretch/>
        </p:blipFill>
        <p:spPr>
          <a:xfrm>
            <a:off x="13" y="1282"/>
            <a:ext cx="12191987" cy="6856718"/>
          </a:xfrm>
          <a:prstGeom prst="rect">
            <a:avLst/>
          </a:prstGeom>
        </p:spPr>
      </p:pic>
      <p:pic>
        <p:nvPicPr>
          <p:cNvPr id="2" name="Picture 1">
            <a:extLst>
              <a:ext uri="{FF2B5EF4-FFF2-40B4-BE49-F238E27FC236}">
                <a16:creationId xmlns:a16="http://schemas.microsoft.com/office/drawing/2014/main" xmlns="" id="{C5D58068-F627-EC04-545E-20DCA5F0C144}"/>
              </a:ext>
            </a:extLst>
          </p:cNvPr>
          <p:cNvPicPr>
            <a:picLocks noChangeAspect="1"/>
          </p:cNvPicPr>
          <p:nvPr/>
        </p:nvPicPr>
        <p:blipFill>
          <a:blip r:embed="rId3"/>
          <a:stretch>
            <a:fillRect/>
          </a:stretch>
        </p:blipFill>
        <p:spPr>
          <a:xfrm>
            <a:off x="2082800" y="482600"/>
            <a:ext cx="7819814" cy="2780017"/>
          </a:xfrm>
          <a:prstGeom prst="rect">
            <a:avLst/>
          </a:prstGeom>
        </p:spPr>
      </p:pic>
    </p:spTree>
    <p:extLst>
      <p:ext uri="{BB962C8B-B14F-4D97-AF65-F5344CB8AC3E}">
        <p14:creationId xmlns:p14="http://schemas.microsoft.com/office/powerpoint/2010/main" val="9537065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descr="A room with a chalkboard and a desk&#10;&#10;Description automatically generated">
            <a:extLst>
              <a:ext uri="{FF2B5EF4-FFF2-40B4-BE49-F238E27FC236}">
                <a16:creationId xmlns:a16="http://schemas.microsoft.com/office/drawing/2014/main" xmlns="" id="{7E081E02-D548-8A16-74E7-B5C9CDE23B3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88951" cy="6858001"/>
          </a:xfrm>
        </p:spPr>
      </p:pic>
      <p:sp>
        <p:nvSpPr>
          <p:cNvPr id="10" name="Rectangle 9">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446"/>
            <a:endParaRPr lang="en-US">
              <a:solidFill>
                <a:prstClr val="white"/>
              </a:solidFill>
              <a:latin typeface="Aptos" panose="02110004020202020204"/>
            </a:endParaRPr>
          </a:p>
        </p:txBody>
      </p:sp>
      <p:sp>
        <p:nvSpPr>
          <p:cNvPr id="16" name="Freeform 18">
            <a:extLst>
              <a:ext uri="{FF2B5EF4-FFF2-40B4-BE49-F238E27FC236}">
                <a16:creationId xmlns:a16="http://schemas.microsoft.com/office/drawing/2014/main" xmlns="" id="{0A4D8F2D-703C-845A-C6B7-EF8025CF67AF}"/>
              </a:ext>
            </a:extLst>
          </p:cNvPr>
          <p:cNvSpPr/>
          <p:nvPr/>
        </p:nvSpPr>
        <p:spPr>
          <a:xfrm>
            <a:off x="1481376" y="2352018"/>
            <a:ext cx="3049174" cy="4505982"/>
          </a:xfrm>
          <a:custGeom>
            <a:avLst/>
            <a:gdLst/>
            <a:ahLst/>
            <a:cxnLst/>
            <a:rect l="l" t="t" r="r" b="b"/>
            <a:pathLst>
              <a:path w="1841792" h="2828087">
                <a:moveTo>
                  <a:pt x="0" y="0"/>
                </a:moveTo>
                <a:lnTo>
                  <a:pt x="1841792" y="0"/>
                </a:lnTo>
                <a:lnTo>
                  <a:pt x="1841792" y="2828087"/>
                </a:lnTo>
                <a:lnTo>
                  <a:pt x="0" y="2828087"/>
                </a:lnTo>
                <a:lnTo>
                  <a:pt x="0" y="0"/>
                </a:lnTo>
                <a:close/>
              </a:path>
            </a:pathLst>
          </a:custGeom>
          <a:blipFill>
            <a:blip r:embed="rId3"/>
            <a:stretch>
              <a:fillRect/>
            </a:stretch>
          </a:blipFill>
        </p:spPr>
        <p:txBody>
          <a:bodyPr/>
          <a:lstStyle/>
          <a:p>
            <a:pPr defTabSz="914446">
              <a:defRPr/>
            </a:pPr>
            <a:endParaRPr lang="vi-VN" kern="0">
              <a:solidFill>
                <a:prstClr val="black"/>
              </a:solidFill>
              <a:latin typeface="Arial" panose="020B0604020202020204" pitchFamily="34" charset="0"/>
            </a:endParaRPr>
          </a:p>
        </p:txBody>
      </p:sp>
      <p:sp>
        <p:nvSpPr>
          <p:cNvPr id="17" name="Freeform 23">
            <a:extLst>
              <a:ext uri="{FF2B5EF4-FFF2-40B4-BE49-F238E27FC236}">
                <a16:creationId xmlns:a16="http://schemas.microsoft.com/office/drawing/2014/main" xmlns="" id="{5623434E-0964-2DC9-83B7-5F67AECF9D24}"/>
              </a:ext>
            </a:extLst>
          </p:cNvPr>
          <p:cNvSpPr/>
          <p:nvPr/>
        </p:nvSpPr>
        <p:spPr>
          <a:xfrm>
            <a:off x="8998472" y="2311242"/>
            <a:ext cx="2587705" cy="4587535"/>
          </a:xfrm>
          <a:custGeom>
            <a:avLst/>
            <a:gdLst/>
            <a:ahLst/>
            <a:cxnLst/>
            <a:rect l="l" t="t" r="r" b="b"/>
            <a:pathLst>
              <a:path w="1132288" h="1935536">
                <a:moveTo>
                  <a:pt x="0" y="0"/>
                </a:moveTo>
                <a:lnTo>
                  <a:pt x="1132288" y="0"/>
                </a:lnTo>
                <a:lnTo>
                  <a:pt x="1132288" y="1935536"/>
                </a:lnTo>
                <a:lnTo>
                  <a:pt x="0" y="1935536"/>
                </a:lnTo>
                <a:lnTo>
                  <a:pt x="0" y="0"/>
                </a:lnTo>
                <a:close/>
              </a:path>
            </a:pathLst>
          </a:custGeom>
          <a:blipFill>
            <a:blip r:embed="rId4"/>
            <a:stretch>
              <a:fillRect/>
            </a:stretch>
          </a:blipFill>
        </p:spPr>
        <p:txBody>
          <a:bodyPr/>
          <a:lstStyle/>
          <a:p>
            <a:pPr defTabSz="914446">
              <a:defRPr/>
            </a:pPr>
            <a:endParaRPr lang="vi-VN" kern="0">
              <a:solidFill>
                <a:prstClr val="black"/>
              </a:solidFill>
              <a:latin typeface="Arial" panose="020B0604020202020204" pitchFamily="34" charset="0"/>
            </a:endParaRPr>
          </a:p>
        </p:txBody>
      </p:sp>
      <p:pic>
        <p:nvPicPr>
          <p:cNvPr id="2" name="Picture 1">
            <a:extLst>
              <a:ext uri="{FF2B5EF4-FFF2-40B4-BE49-F238E27FC236}">
                <a16:creationId xmlns:a16="http://schemas.microsoft.com/office/drawing/2014/main" xmlns="" id="{61641BB9-3BEC-281B-BD40-8BB06A3427D8}"/>
              </a:ext>
            </a:extLst>
          </p:cNvPr>
          <p:cNvPicPr>
            <a:picLocks noChangeAspect="1"/>
          </p:cNvPicPr>
          <p:nvPr/>
        </p:nvPicPr>
        <p:blipFill>
          <a:blip r:embed="rId5"/>
          <a:stretch>
            <a:fillRect/>
          </a:stretch>
        </p:blipFill>
        <p:spPr>
          <a:xfrm>
            <a:off x="3911600" y="1752600"/>
            <a:ext cx="5442168" cy="2015919"/>
          </a:xfrm>
          <a:prstGeom prst="rect">
            <a:avLst/>
          </a:prstGeom>
        </p:spPr>
      </p:pic>
    </p:spTree>
    <p:extLst>
      <p:ext uri="{BB962C8B-B14F-4D97-AF65-F5344CB8AC3E}">
        <p14:creationId xmlns:p14="http://schemas.microsoft.com/office/powerpoint/2010/main" val="34161831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16"/>
                                        </p:tgtEl>
                                        <p:attrNameLst>
                                          <p:attrName>r</p:attrName>
                                        </p:attrNameLst>
                                      </p:cBhvr>
                                    </p:animRot>
                                    <p:animRot by="-240000">
                                      <p:cBhvr>
                                        <p:cTn id="13" dur="200" fill="hold">
                                          <p:stCondLst>
                                            <p:cond delay="200"/>
                                          </p:stCondLst>
                                        </p:cTn>
                                        <p:tgtEl>
                                          <p:spTgt spid="16"/>
                                        </p:tgtEl>
                                        <p:attrNameLst>
                                          <p:attrName>r</p:attrName>
                                        </p:attrNameLst>
                                      </p:cBhvr>
                                    </p:animRot>
                                    <p:animRot by="240000">
                                      <p:cBhvr>
                                        <p:cTn id="14" dur="200" fill="hold">
                                          <p:stCondLst>
                                            <p:cond delay="400"/>
                                          </p:stCondLst>
                                        </p:cTn>
                                        <p:tgtEl>
                                          <p:spTgt spid="16"/>
                                        </p:tgtEl>
                                        <p:attrNameLst>
                                          <p:attrName>r</p:attrName>
                                        </p:attrNameLst>
                                      </p:cBhvr>
                                    </p:animRot>
                                    <p:animRot by="-240000">
                                      <p:cBhvr>
                                        <p:cTn id="15" dur="200" fill="hold">
                                          <p:stCondLst>
                                            <p:cond delay="600"/>
                                          </p:stCondLst>
                                        </p:cTn>
                                        <p:tgtEl>
                                          <p:spTgt spid="16"/>
                                        </p:tgtEl>
                                        <p:attrNameLst>
                                          <p:attrName>r</p:attrName>
                                        </p:attrNameLst>
                                      </p:cBhvr>
                                    </p:animRot>
                                    <p:animRot by="120000">
                                      <p:cBhvr>
                                        <p:cTn id="16" dur="200" fill="hold">
                                          <p:stCondLst>
                                            <p:cond delay="800"/>
                                          </p:stCondLst>
                                        </p:cTn>
                                        <p:tgtEl>
                                          <p:spTgt spid="1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xmlns="" id="{2C9952F1-48D5-7363-D1CC-4E653C7DEE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5" name="Group 14">
            <a:extLst>
              <a:ext uri="{FF2B5EF4-FFF2-40B4-BE49-F238E27FC236}">
                <a16:creationId xmlns:a16="http://schemas.microsoft.com/office/drawing/2014/main" xmlns="" id="{19E9CDDB-0EB8-5FBE-30FB-3C7EA05F7850}"/>
              </a:ext>
            </a:extLst>
          </p:cNvPr>
          <p:cNvGrpSpPr/>
          <p:nvPr/>
        </p:nvGrpSpPr>
        <p:grpSpPr>
          <a:xfrm>
            <a:off x="152400" y="787401"/>
            <a:ext cx="11791676" cy="7227247"/>
            <a:chOff x="228600" y="1181100"/>
            <a:chExt cx="17687514" cy="10840871"/>
          </a:xfrm>
        </p:grpSpPr>
        <p:sp>
          <p:nvSpPr>
            <p:cNvPr id="5" name="Freeform 23">
              <a:extLst>
                <a:ext uri="{FF2B5EF4-FFF2-40B4-BE49-F238E27FC236}">
                  <a16:creationId xmlns:a16="http://schemas.microsoft.com/office/drawing/2014/main" xmlns="" id="{FE3A01F9-DE08-0356-EBFC-771666E1D5B1}"/>
                </a:ext>
              </a:extLst>
            </p:cNvPr>
            <p:cNvSpPr/>
            <p:nvPr/>
          </p:nvSpPr>
          <p:spPr>
            <a:xfrm>
              <a:off x="228600" y="1181100"/>
              <a:ext cx="14706600" cy="7162800"/>
            </a:xfrm>
            <a:custGeom>
              <a:avLst/>
              <a:gdLst/>
              <a:ahLst/>
              <a:cxnLst/>
              <a:rect l="l" t="t" r="r" b="b"/>
              <a:pathLst>
                <a:path w="2788501" h="1286196">
                  <a:moveTo>
                    <a:pt x="0" y="0"/>
                  </a:moveTo>
                  <a:lnTo>
                    <a:pt x="2788501" y="0"/>
                  </a:lnTo>
                  <a:lnTo>
                    <a:pt x="2788501" y="1286196"/>
                  </a:lnTo>
                  <a:lnTo>
                    <a:pt x="0" y="128619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1" name="Freeform 21">
              <a:extLst>
                <a:ext uri="{FF2B5EF4-FFF2-40B4-BE49-F238E27FC236}">
                  <a16:creationId xmlns:a16="http://schemas.microsoft.com/office/drawing/2014/main" xmlns="" id="{C70E95F6-15B1-BDF8-C28A-6874DDC71402}"/>
                </a:ext>
              </a:extLst>
            </p:cNvPr>
            <p:cNvSpPr/>
            <p:nvPr/>
          </p:nvSpPr>
          <p:spPr>
            <a:xfrm>
              <a:off x="11506200" y="4665828"/>
              <a:ext cx="6409914" cy="7356143"/>
            </a:xfrm>
            <a:custGeom>
              <a:avLst/>
              <a:gdLst/>
              <a:ahLst/>
              <a:cxnLst/>
              <a:rect l="l" t="t" r="r" b="b"/>
              <a:pathLst>
                <a:path w="1415097" h="1638318">
                  <a:moveTo>
                    <a:pt x="0" y="0"/>
                  </a:moveTo>
                  <a:lnTo>
                    <a:pt x="1415097" y="0"/>
                  </a:lnTo>
                  <a:lnTo>
                    <a:pt x="1415097" y="1638318"/>
                  </a:lnTo>
                  <a:lnTo>
                    <a:pt x="0" y="1638318"/>
                  </a:lnTo>
                  <a:lnTo>
                    <a:pt x="0" y="0"/>
                  </a:lnTo>
                  <a:close/>
                </a:path>
              </a:pathLst>
            </a:custGeom>
            <a:blipFill>
              <a:blip r:embed="rId5"/>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4" name="TextBox 13">
              <a:extLst>
                <a:ext uri="{FF2B5EF4-FFF2-40B4-BE49-F238E27FC236}">
                  <a16:creationId xmlns:a16="http://schemas.microsoft.com/office/drawing/2014/main" xmlns="" id="{7252488F-475D-6A9C-9DAF-6E8CEFEE065C}"/>
                </a:ext>
              </a:extLst>
            </p:cNvPr>
            <p:cNvSpPr txBox="1"/>
            <p:nvPr/>
          </p:nvSpPr>
          <p:spPr>
            <a:xfrm>
              <a:off x="1371600" y="3086100"/>
              <a:ext cx="10744200" cy="4201440"/>
            </a:xfrm>
            <a:prstGeom prst="rect">
              <a:avLst/>
            </a:prstGeom>
            <a:noFill/>
          </p:spPr>
          <p:txBody>
            <a:bodyPr wrap="square">
              <a:spAutoFit/>
            </a:bodyPr>
            <a:lstStyle/>
            <a:p>
              <a:pPr algn="ctr"/>
              <a:r>
                <a:rPr lang="en-US" sz="5867" dirty="0">
                  <a:latin typeface="Calibri" panose="020F0502020204030204" pitchFamily="34" charset="0"/>
                  <a:ea typeface="Calibri" panose="020F0502020204030204" pitchFamily="34" charset="0"/>
                  <a:cs typeface="Calibri" panose="020F0502020204030204" pitchFamily="34" charset="0"/>
                </a:rPr>
                <a:t>K</a:t>
              </a:r>
              <a:r>
                <a:rPr lang="vi-VN" sz="5867" dirty="0">
                  <a:latin typeface="Calibri" panose="020F0502020204030204" pitchFamily="34" charset="0"/>
                  <a:ea typeface="Calibri" panose="020F0502020204030204" pitchFamily="34" charset="0"/>
                  <a:cs typeface="Calibri" panose="020F0502020204030204" pitchFamily="34" charset="0"/>
                </a:rPr>
                <a:t>ể thêm những khó khăn và cách vượt qua khó khăn.</a:t>
              </a:r>
            </a:p>
          </p:txBody>
        </p:sp>
      </p:grpSp>
    </p:spTree>
    <p:extLst>
      <p:ext uri="{BB962C8B-B14F-4D97-AF65-F5344CB8AC3E}">
        <p14:creationId xmlns:p14="http://schemas.microsoft.com/office/powerpoint/2010/main" val="16687831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p>
        </p:txBody>
      </p:sp>
      <p:pic>
        <p:nvPicPr>
          <p:cNvPr id="3" name="Picture 2" descr="A group of kids standing in a field with balloons and confetti&#10;&#10;Description automatically generated">
            <a:extLst>
              <a:ext uri="{FF2B5EF4-FFF2-40B4-BE49-F238E27FC236}">
                <a16:creationId xmlns:a16="http://schemas.microsoft.com/office/drawing/2014/main" xmlns="" id="{CA6556B3-FF50-EE9D-95D9-86616731CC41}"/>
              </a:ext>
            </a:extLst>
          </p:cNvPr>
          <p:cNvPicPr>
            <a:picLocks noChangeAspect="1"/>
          </p:cNvPicPr>
          <p:nvPr/>
        </p:nvPicPr>
        <p:blipFill>
          <a:blip r:embed="rId2" cstate="print">
            <a:extLst>
              <a:ext uri="{28A0092B-C50C-407E-A947-70E740481C1C}">
                <a14:useLocalDpi xmlns:a14="http://schemas.microsoft.com/office/drawing/2010/main" val="0"/>
              </a:ext>
            </a:extLst>
          </a:blip>
          <a:srcRect t="15746"/>
          <a:stretch/>
        </p:blipFill>
        <p:spPr>
          <a:xfrm>
            <a:off x="13" y="1282"/>
            <a:ext cx="12191987" cy="6856718"/>
          </a:xfrm>
          <a:prstGeom prst="rect">
            <a:avLst/>
          </a:prstGeom>
        </p:spPr>
      </p:pic>
      <p:grpSp>
        <p:nvGrpSpPr>
          <p:cNvPr id="4" name="Group 3">
            <a:extLst>
              <a:ext uri="{FF2B5EF4-FFF2-40B4-BE49-F238E27FC236}">
                <a16:creationId xmlns:a16="http://schemas.microsoft.com/office/drawing/2014/main" xmlns="" id="{158FF0D6-D090-40CC-505C-8132C451688A}"/>
              </a:ext>
            </a:extLst>
          </p:cNvPr>
          <p:cNvGrpSpPr/>
          <p:nvPr/>
        </p:nvGrpSpPr>
        <p:grpSpPr>
          <a:xfrm>
            <a:off x="1486987" y="1854200"/>
            <a:ext cx="9012623" cy="2103140"/>
            <a:chOff x="1888900" y="495300"/>
            <a:chExt cx="13518935" cy="3154710"/>
          </a:xfrm>
        </p:grpSpPr>
        <p:sp>
          <p:nvSpPr>
            <p:cNvPr id="5" name="TextBox 4">
              <a:extLst>
                <a:ext uri="{FF2B5EF4-FFF2-40B4-BE49-F238E27FC236}">
                  <a16:creationId xmlns:a16="http://schemas.microsoft.com/office/drawing/2014/main" xmlns="" id="{2DBCA7BA-96E9-248D-65AB-DA89AB17BAF0}"/>
                </a:ext>
              </a:extLst>
            </p:cNvPr>
            <p:cNvSpPr txBox="1"/>
            <p:nvPr/>
          </p:nvSpPr>
          <p:spPr>
            <a:xfrm>
              <a:off x="1891186" y="495300"/>
              <a:ext cx="13516649" cy="3154710"/>
            </a:xfrm>
            <a:prstGeom prst="rect">
              <a:avLst/>
            </a:prstGeom>
            <a:noFill/>
          </p:spPr>
          <p:txBody>
            <a:bodyPr wrap="none" rtlCol="0">
              <a:prstTxWarp prst="textArchUp">
                <a:avLst/>
              </a:prstTxWarp>
              <a:spAutoFit/>
            </a:bodyPr>
            <a:lstStyle/>
            <a:p>
              <a:pPr algn="ctr"/>
              <a:r>
                <a:rPr lang="en-US" sz="13267" dirty="0">
                  <a:ln w="660400">
                    <a:solidFill>
                      <a:schemeClr val="bg1"/>
                    </a:solidFill>
                  </a:ln>
                  <a:effectLst>
                    <a:outerShdw blurRad="50800" dist="38100" dir="2700000" algn="tl" rotWithShape="0">
                      <a:prstClr val="black">
                        <a:alpha val="40000"/>
                      </a:prstClr>
                    </a:outerShdw>
                  </a:effectLst>
                  <a:latin typeface="SVN-Poky's" panose="020B0606040200020203" pitchFamily="34" charset="0"/>
                </a:rPr>
                <a:t>KHỞI ĐỘNG</a:t>
              </a:r>
              <a:endParaRPr lang="vi-VN" sz="13267" dirty="0">
                <a:ln w="660400">
                  <a:solidFill>
                    <a:schemeClr val="bg1"/>
                  </a:solidFill>
                </a:ln>
                <a:effectLst>
                  <a:outerShdw blurRad="50800" dist="38100" dir="2700000" algn="tl" rotWithShape="0">
                    <a:prstClr val="black">
                      <a:alpha val="40000"/>
                    </a:prstClr>
                  </a:outerShdw>
                </a:effectLst>
              </a:endParaRPr>
            </a:p>
          </p:txBody>
        </p:sp>
        <p:sp>
          <p:nvSpPr>
            <p:cNvPr id="6" name="TextBox 5">
              <a:extLst>
                <a:ext uri="{FF2B5EF4-FFF2-40B4-BE49-F238E27FC236}">
                  <a16:creationId xmlns:a16="http://schemas.microsoft.com/office/drawing/2014/main" xmlns="" id="{B71F6D21-2DCA-05D4-1296-C65BC6369351}"/>
                </a:ext>
              </a:extLst>
            </p:cNvPr>
            <p:cNvSpPr txBox="1"/>
            <p:nvPr/>
          </p:nvSpPr>
          <p:spPr>
            <a:xfrm>
              <a:off x="1888900" y="495300"/>
              <a:ext cx="13516649" cy="3154710"/>
            </a:xfrm>
            <a:prstGeom prst="rect">
              <a:avLst/>
            </a:prstGeom>
            <a:noFill/>
          </p:spPr>
          <p:txBody>
            <a:bodyPr wrap="none" rtlCol="0">
              <a:prstTxWarp prst="textArchUp">
                <a:avLst/>
              </a:prstTxWarp>
              <a:spAutoFit/>
            </a:bodyPr>
            <a:lstStyle/>
            <a:p>
              <a:pPr algn="ctr"/>
              <a:r>
                <a:rPr lang="en-US" sz="13267" dirty="0">
                  <a:ln w="31750">
                    <a:solidFill>
                      <a:schemeClr val="tx1"/>
                    </a:solidFill>
                  </a:ln>
                  <a:solidFill>
                    <a:srgbClr val="EF476F"/>
                  </a:solidFill>
                  <a:latin typeface="SVN-Poky's" panose="020B0606040200020203" pitchFamily="34" charset="0"/>
                </a:rPr>
                <a:t>K</a:t>
              </a:r>
              <a:r>
                <a:rPr lang="en-US" sz="13267" dirty="0">
                  <a:ln w="31750">
                    <a:solidFill>
                      <a:schemeClr val="tx1"/>
                    </a:solidFill>
                  </a:ln>
                  <a:solidFill>
                    <a:srgbClr val="FFD166"/>
                  </a:solidFill>
                  <a:latin typeface="SVN-Poky's" panose="020B0606040200020203" pitchFamily="34" charset="0"/>
                </a:rPr>
                <a:t>H</a:t>
              </a:r>
              <a:r>
                <a:rPr lang="en-US" sz="13267" dirty="0">
                  <a:ln w="31750">
                    <a:solidFill>
                      <a:schemeClr val="tx1"/>
                    </a:solidFill>
                  </a:ln>
                  <a:solidFill>
                    <a:srgbClr val="06D6A0"/>
                  </a:solidFill>
                  <a:latin typeface="SVN-Poky's" panose="020B0606040200020203" pitchFamily="34" charset="0"/>
                </a:rPr>
                <a:t>Ở</a:t>
              </a:r>
              <a:r>
                <a:rPr lang="en-US" sz="13267" dirty="0">
                  <a:ln w="31750">
                    <a:solidFill>
                      <a:schemeClr val="tx1"/>
                    </a:solidFill>
                  </a:ln>
                  <a:solidFill>
                    <a:srgbClr val="118AB2"/>
                  </a:solidFill>
                  <a:latin typeface="SVN-Poky's" panose="020B0606040200020203" pitchFamily="34" charset="0"/>
                </a:rPr>
                <a:t>I</a:t>
              </a:r>
              <a:r>
                <a:rPr lang="en-US" sz="13267" dirty="0">
                  <a:ln w="31750">
                    <a:solidFill>
                      <a:schemeClr val="tx1"/>
                    </a:solidFill>
                  </a:ln>
                  <a:solidFill>
                    <a:schemeClr val="bg1"/>
                  </a:solidFill>
                  <a:latin typeface="SVN-Poky's" panose="020B0606040200020203" pitchFamily="34" charset="0"/>
                </a:rPr>
                <a:t> </a:t>
              </a:r>
              <a:r>
                <a:rPr lang="en-US" sz="13267" dirty="0">
                  <a:ln w="31750">
                    <a:solidFill>
                      <a:schemeClr val="tx1"/>
                    </a:solidFill>
                  </a:ln>
                  <a:solidFill>
                    <a:srgbClr val="F72585"/>
                  </a:solidFill>
                  <a:latin typeface="SVN-Poky's" panose="020B0606040200020203" pitchFamily="34" charset="0"/>
                </a:rPr>
                <a:t>Đ</a:t>
              </a:r>
              <a:r>
                <a:rPr lang="en-US" sz="13267" dirty="0">
                  <a:ln w="31750">
                    <a:solidFill>
                      <a:schemeClr val="tx1"/>
                    </a:solidFill>
                  </a:ln>
                  <a:solidFill>
                    <a:srgbClr val="7209B7"/>
                  </a:solidFill>
                  <a:latin typeface="SVN-Poky's" panose="020B0606040200020203" pitchFamily="34" charset="0"/>
                </a:rPr>
                <a:t>Ộ</a:t>
              </a:r>
              <a:r>
                <a:rPr lang="en-US" sz="13267" dirty="0">
                  <a:ln w="31750">
                    <a:solidFill>
                      <a:schemeClr val="tx1"/>
                    </a:solidFill>
                  </a:ln>
                  <a:solidFill>
                    <a:srgbClr val="4361EE"/>
                  </a:solidFill>
                  <a:latin typeface="SVN-Poky's" panose="020B0606040200020203" pitchFamily="34" charset="0"/>
                </a:rPr>
                <a:t>N</a:t>
              </a:r>
              <a:r>
                <a:rPr lang="en-US" sz="13267" dirty="0">
                  <a:ln w="31750">
                    <a:solidFill>
                      <a:schemeClr val="tx1"/>
                    </a:solidFill>
                  </a:ln>
                  <a:solidFill>
                    <a:srgbClr val="34A0A4"/>
                  </a:solidFill>
                  <a:latin typeface="SVN-Poky's" panose="020B0606040200020203" pitchFamily="34" charset="0"/>
                </a:rPr>
                <a:t>G</a:t>
              </a:r>
              <a:endParaRPr lang="vi-VN" sz="13267" dirty="0">
                <a:ln w="31750">
                  <a:solidFill>
                    <a:schemeClr val="tx1"/>
                  </a:solidFill>
                </a:ln>
                <a:solidFill>
                  <a:srgbClr val="34A0A4"/>
                </a:solidFill>
              </a:endParaRPr>
            </a:p>
          </p:txBody>
        </p:sp>
      </p:grpSp>
    </p:spTree>
    <p:extLst>
      <p:ext uri="{BB962C8B-B14F-4D97-AF65-F5344CB8AC3E}">
        <p14:creationId xmlns:p14="http://schemas.microsoft.com/office/powerpoint/2010/main" val="3550279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1E32996-C447-D79E-A4B2-DB5860895484}"/>
            </a:ext>
          </a:extLst>
        </p:cNvPr>
        <p:cNvGrpSpPr/>
        <p:nvPr/>
      </p:nvGrpSpPr>
      <p:grpSpPr>
        <a:xfrm>
          <a:off x="0" y="0"/>
          <a:ext cx="0" cy="0"/>
          <a:chOff x="0" y="0"/>
          <a:chExt cx="0" cy="0"/>
        </a:xfrm>
      </p:grpSpPr>
      <p:pic>
        <p:nvPicPr>
          <p:cNvPr id="15" name="Content Placeholder 14" descr="A room with a chalkboard and a desk&#10;&#10;Description automatically generated">
            <a:extLst>
              <a:ext uri="{FF2B5EF4-FFF2-40B4-BE49-F238E27FC236}">
                <a16:creationId xmlns:a16="http://schemas.microsoft.com/office/drawing/2014/main" xmlns="" id="{62E675CE-5B38-6B07-3FCA-6064EDFE98A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88951" cy="6858001"/>
          </a:xfrm>
        </p:spPr>
      </p:pic>
      <p:sp>
        <p:nvSpPr>
          <p:cNvPr id="10" name="Rectangle 9">
            <a:extLst>
              <a:ext uri="{FF2B5EF4-FFF2-40B4-BE49-F238E27FC236}">
                <a16:creationId xmlns:a16="http://schemas.microsoft.com/office/drawing/2014/main" xmlns="" id="{5A57CA9D-76B6-E0D5-4171-62C4AB67DD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446"/>
            <a:endParaRPr lang="en-US">
              <a:solidFill>
                <a:prstClr val="white"/>
              </a:solidFill>
              <a:latin typeface="Aptos" panose="02110004020202020204"/>
            </a:endParaRPr>
          </a:p>
        </p:txBody>
      </p:sp>
      <p:sp>
        <p:nvSpPr>
          <p:cNvPr id="9" name="TextBox 8">
            <a:extLst>
              <a:ext uri="{FF2B5EF4-FFF2-40B4-BE49-F238E27FC236}">
                <a16:creationId xmlns:a16="http://schemas.microsoft.com/office/drawing/2014/main" xmlns="" id="{4B9E4F61-CE46-3661-97FF-A79006EB681D}"/>
              </a:ext>
            </a:extLst>
          </p:cNvPr>
          <p:cNvSpPr txBox="1"/>
          <p:nvPr/>
        </p:nvSpPr>
        <p:spPr>
          <a:xfrm>
            <a:off x="4069081" y="1631712"/>
            <a:ext cx="4773943" cy="1938992"/>
          </a:xfrm>
          <a:prstGeom prst="rect">
            <a:avLst/>
          </a:prstGeom>
          <a:noFill/>
        </p:spPr>
        <p:txBody>
          <a:bodyPr wrap="square" rtlCol="0">
            <a:spAutoFit/>
          </a:bodyPr>
          <a:lstStyle/>
          <a:p>
            <a:pPr algn="ctr" defTabSz="914446"/>
            <a:r>
              <a:rPr lang="en-US" sz="6000" dirty="0">
                <a:solidFill>
                  <a:prstClr val="white"/>
                </a:solidFill>
                <a:latin typeface="#9Slide03 BoosterNextFYBlack" panose="02000A03000000020004" pitchFamily="2" charset="-93"/>
              </a:rPr>
              <a:t>Chia </a:t>
            </a:r>
            <a:r>
              <a:rPr lang="en-US" sz="6000" dirty="0" err="1">
                <a:solidFill>
                  <a:prstClr val="white"/>
                </a:solidFill>
                <a:latin typeface="#9Slide03 BoosterNextFYBlack" panose="02000A03000000020004" pitchFamily="2" charset="-93"/>
              </a:rPr>
              <a:t>sẻ</a:t>
            </a:r>
            <a:r>
              <a:rPr lang="en-US" sz="6000" dirty="0">
                <a:solidFill>
                  <a:prstClr val="white"/>
                </a:solidFill>
                <a:latin typeface="#9Slide03 BoosterNextFYBlack" panose="02000A03000000020004" pitchFamily="2" charset="-93"/>
              </a:rPr>
              <a:t> </a:t>
            </a:r>
            <a:r>
              <a:rPr lang="en-US" sz="6000" dirty="0" err="1">
                <a:solidFill>
                  <a:prstClr val="white"/>
                </a:solidFill>
                <a:latin typeface="#9Slide03 BoosterNextFYBlack" panose="02000A03000000020004" pitchFamily="2" charset="-93"/>
              </a:rPr>
              <a:t>trước</a:t>
            </a:r>
            <a:r>
              <a:rPr lang="en-US" sz="6000" dirty="0">
                <a:solidFill>
                  <a:prstClr val="white"/>
                </a:solidFill>
                <a:latin typeface="#9Slide03 BoosterNextFYBlack" panose="02000A03000000020004" pitchFamily="2" charset="-93"/>
              </a:rPr>
              <a:t> </a:t>
            </a:r>
            <a:r>
              <a:rPr lang="en-US" sz="6000" dirty="0" err="1">
                <a:solidFill>
                  <a:prstClr val="white"/>
                </a:solidFill>
                <a:latin typeface="#9Slide03 BoosterNextFYBlack" panose="02000A03000000020004" pitchFamily="2" charset="-93"/>
              </a:rPr>
              <a:t>lớp</a:t>
            </a:r>
            <a:endParaRPr lang="vi-VN" sz="6000" dirty="0">
              <a:solidFill>
                <a:prstClr val="white"/>
              </a:solidFill>
              <a:latin typeface="#9Slide03 BoosterNextFYBlack" panose="02000A03000000020004" pitchFamily="2" charset="-93"/>
            </a:endParaRPr>
          </a:p>
        </p:txBody>
      </p:sp>
      <p:sp>
        <p:nvSpPr>
          <p:cNvPr id="16" name="Freeform 18">
            <a:extLst>
              <a:ext uri="{FF2B5EF4-FFF2-40B4-BE49-F238E27FC236}">
                <a16:creationId xmlns:a16="http://schemas.microsoft.com/office/drawing/2014/main" xmlns="" id="{AE59A996-FB13-244B-0FB8-C798E6D4B027}"/>
              </a:ext>
            </a:extLst>
          </p:cNvPr>
          <p:cNvSpPr/>
          <p:nvPr/>
        </p:nvSpPr>
        <p:spPr>
          <a:xfrm>
            <a:off x="1481376" y="2352018"/>
            <a:ext cx="3049174" cy="4505982"/>
          </a:xfrm>
          <a:custGeom>
            <a:avLst/>
            <a:gdLst/>
            <a:ahLst/>
            <a:cxnLst/>
            <a:rect l="l" t="t" r="r" b="b"/>
            <a:pathLst>
              <a:path w="1841792" h="2828087">
                <a:moveTo>
                  <a:pt x="0" y="0"/>
                </a:moveTo>
                <a:lnTo>
                  <a:pt x="1841792" y="0"/>
                </a:lnTo>
                <a:lnTo>
                  <a:pt x="1841792" y="2828087"/>
                </a:lnTo>
                <a:lnTo>
                  <a:pt x="0" y="2828087"/>
                </a:lnTo>
                <a:lnTo>
                  <a:pt x="0" y="0"/>
                </a:lnTo>
                <a:close/>
              </a:path>
            </a:pathLst>
          </a:custGeom>
          <a:blipFill>
            <a:blip r:embed="rId3"/>
            <a:stretch>
              <a:fillRect/>
            </a:stretch>
          </a:blipFill>
        </p:spPr>
        <p:txBody>
          <a:bodyPr/>
          <a:lstStyle/>
          <a:p>
            <a:pPr defTabSz="914446">
              <a:defRPr/>
            </a:pPr>
            <a:endParaRPr lang="vi-VN" kern="0">
              <a:solidFill>
                <a:prstClr val="black"/>
              </a:solidFill>
              <a:latin typeface="Arial" panose="020B0604020202020204" pitchFamily="34" charset="0"/>
            </a:endParaRPr>
          </a:p>
        </p:txBody>
      </p:sp>
    </p:spTree>
    <p:extLst>
      <p:ext uri="{BB962C8B-B14F-4D97-AF65-F5344CB8AC3E}">
        <p14:creationId xmlns:p14="http://schemas.microsoft.com/office/powerpoint/2010/main" val="3584023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xmlns="" id="{2C9952F1-48D5-7363-D1CC-4E653C7DEE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xmlns="" id="{8C3B8D9D-897D-CD46-7B0E-38CAAA0C6B27}"/>
              </a:ext>
            </a:extLst>
          </p:cNvPr>
          <p:cNvSpPr txBox="1"/>
          <p:nvPr/>
        </p:nvSpPr>
        <p:spPr>
          <a:xfrm>
            <a:off x="907892" y="2452807"/>
            <a:ext cx="9492722" cy="913199"/>
          </a:xfrm>
          <a:prstGeom prst="rect">
            <a:avLst/>
          </a:prstGeom>
          <a:noFill/>
        </p:spPr>
        <p:txBody>
          <a:bodyPr wrap="square">
            <a:spAutoFit/>
          </a:bodyPr>
          <a:lstStyle/>
          <a:p>
            <a:pPr algn="ctr" defTabSz="609630">
              <a:defRPr/>
            </a:pPr>
            <a:endParaRPr lang="vi-VN" sz="5334" dirty="0">
              <a:solidFill>
                <a:srgbClr val="50A793"/>
              </a:solidFill>
              <a:latin typeface="#9Slide07 SFU Jamaica" panose="00000400000000000000" pitchFamily="2" charset="-93"/>
            </a:endParaRPr>
          </a:p>
        </p:txBody>
      </p:sp>
      <p:sp>
        <p:nvSpPr>
          <p:cNvPr id="7" name="Freeform 19">
            <a:extLst>
              <a:ext uri="{FF2B5EF4-FFF2-40B4-BE49-F238E27FC236}">
                <a16:creationId xmlns:a16="http://schemas.microsoft.com/office/drawing/2014/main" xmlns="" id="{96ED07DB-DFE8-F55A-53E8-3E68B05936DB}"/>
              </a:ext>
            </a:extLst>
          </p:cNvPr>
          <p:cNvSpPr/>
          <p:nvPr/>
        </p:nvSpPr>
        <p:spPr>
          <a:xfrm>
            <a:off x="3962400" y="4155836"/>
            <a:ext cx="3907756" cy="4174353"/>
          </a:xfrm>
          <a:custGeom>
            <a:avLst/>
            <a:gdLst/>
            <a:ahLst/>
            <a:cxnLst/>
            <a:rect l="l" t="t" r="r" b="b"/>
            <a:pathLst>
              <a:path w="2612615" h="2599551">
                <a:moveTo>
                  <a:pt x="0" y="0"/>
                </a:moveTo>
                <a:lnTo>
                  <a:pt x="2612615" y="0"/>
                </a:lnTo>
                <a:lnTo>
                  <a:pt x="2612615" y="2599552"/>
                </a:lnTo>
                <a:lnTo>
                  <a:pt x="0" y="2599552"/>
                </a:lnTo>
                <a:lnTo>
                  <a:pt x="0" y="0"/>
                </a:lnTo>
                <a:close/>
              </a:path>
            </a:pathLst>
          </a:custGeom>
          <a:blipFill>
            <a:blip r:embed="rId3"/>
            <a:stretch>
              <a:fillRect/>
            </a:stretch>
          </a:blipFill>
        </p:spPr>
        <p:txBody>
          <a:bodyPr/>
          <a:lstStyle/>
          <a:p>
            <a:pPr defTabSz="609630">
              <a:defRPr/>
            </a:pPr>
            <a:endParaRPr lang="vi-VN" sz="1200">
              <a:solidFill>
                <a:prstClr val="black"/>
              </a:solidFill>
              <a:latin typeface="Arial" panose="020B0604020202020204" pitchFamily="34" charset="0"/>
            </a:endParaRPr>
          </a:p>
        </p:txBody>
      </p:sp>
      <p:pic>
        <p:nvPicPr>
          <p:cNvPr id="2" name="Picture 1">
            <a:extLst>
              <a:ext uri="{FF2B5EF4-FFF2-40B4-BE49-F238E27FC236}">
                <a16:creationId xmlns:a16="http://schemas.microsoft.com/office/drawing/2014/main" xmlns="" id="{CEB69022-1853-5DAE-A644-0DD7F2292D27}"/>
              </a:ext>
            </a:extLst>
          </p:cNvPr>
          <p:cNvPicPr>
            <a:picLocks noChangeAspect="1"/>
          </p:cNvPicPr>
          <p:nvPr/>
        </p:nvPicPr>
        <p:blipFill>
          <a:blip r:embed="rId4"/>
          <a:stretch>
            <a:fillRect/>
          </a:stretch>
        </p:blipFill>
        <p:spPr>
          <a:xfrm>
            <a:off x="2184400" y="1905000"/>
            <a:ext cx="7799492" cy="2097206"/>
          </a:xfrm>
          <a:prstGeom prst="rect">
            <a:avLst/>
          </a:prstGeom>
        </p:spPr>
      </p:pic>
    </p:spTree>
    <p:extLst>
      <p:ext uri="{BB962C8B-B14F-4D97-AF65-F5344CB8AC3E}">
        <p14:creationId xmlns:p14="http://schemas.microsoft.com/office/powerpoint/2010/main" val="17781951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Mạc Đĩnh Chi  Thần đồng đom đóm  PHIM HOẠT HÌNH LỊCH SỬ HAY NHẤT VIỆT NAM_v720P">
            <a:hlinkClick r:id="" action="ppaction://media"/>
            <a:extLst>
              <a:ext uri="{FF2B5EF4-FFF2-40B4-BE49-F238E27FC236}">
                <a16:creationId xmlns:a16="http://schemas.microsoft.com/office/drawing/2014/main" xmlns="" id="{814A45BA-009B-FE59-B2C2-A9AB506EA31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6890729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45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xmlns="" id="{2C9952F1-48D5-7363-D1CC-4E653C7DEE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xmlns="" id="{C4F78832-ED94-B88A-8ECA-92F90C402509}"/>
              </a:ext>
            </a:extLst>
          </p:cNvPr>
          <p:cNvSpPr/>
          <p:nvPr/>
        </p:nvSpPr>
        <p:spPr>
          <a:xfrm>
            <a:off x="181864" y="228600"/>
            <a:ext cx="11828272" cy="6186424"/>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nvGrpSpPr>
          <p:cNvPr id="9" name="Group 8">
            <a:extLst>
              <a:ext uri="{FF2B5EF4-FFF2-40B4-BE49-F238E27FC236}">
                <a16:creationId xmlns:a16="http://schemas.microsoft.com/office/drawing/2014/main" xmlns="" id="{9D4B5EE6-D1AA-C1AC-B899-3BB588C99675}"/>
              </a:ext>
            </a:extLst>
          </p:cNvPr>
          <p:cNvGrpSpPr/>
          <p:nvPr/>
        </p:nvGrpSpPr>
        <p:grpSpPr>
          <a:xfrm>
            <a:off x="35836" y="113127"/>
            <a:ext cx="2680542" cy="1981200"/>
            <a:chOff x="53755" y="169690"/>
            <a:chExt cx="4020813" cy="2971800"/>
          </a:xfrm>
        </p:grpSpPr>
        <p:sp>
          <p:nvSpPr>
            <p:cNvPr id="4" name="Freeform 10">
              <a:extLst>
                <a:ext uri="{FF2B5EF4-FFF2-40B4-BE49-F238E27FC236}">
                  <a16:creationId xmlns:a16="http://schemas.microsoft.com/office/drawing/2014/main" xmlns="" id="{1CB20352-7EA8-641C-0182-E44DDF34AD6F}"/>
                </a:ext>
              </a:extLst>
            </p:cNvPr>
            <p:cNvSpPr/>
            <p:nvPr/>
          </p:nvSpPr>
          <p:spPr>
            <a:xfrm rot="20994778">
              <a:off x="196763" y="169690"/>
              <a:ext cx="3505200" cy="2971800"/>
            </a:xfrm>
            <a:custGeom>
              <a:avLst/>
              <a:gdLst/>
              <a:ahLst/>
              <a:cxnLst/>
              <a:rect l="l" t="t" r="r" b="b"/>
              <a:pathLst>
                <a:path w="2185817" h="2057400">
                  <a:moveTo>
                    <a:pt x="0" y="0"/>
                  </a:moveTo>
                  <a:lnTo>
                    <a:pt x="2185817" y="0"/>
                  </a:lnTo>
                  <a:lnTo>
                    <a:pt x="2185817" y="2057400"/>
                  </a:lnTo>
                  <a:lnTo>
                    <a:pt x="0" y="20574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8" name="TextBox 7">
              <a:extLst>
                <a:ext uri="{FF2B5EF4-FFF2-40B4-BE49-F238E27FC236}">
                  <a16:creationId xmlns:a16="http://schemas.microsoft.com/office/drawing/2014/main" xmlns="" id="{D1555B92-03FF-9679-DA5D-8B376A93C5FB}"/>
                </a:ext>
              </a:extLst>
            </p:cNvPr>
            <p:cNvSpPr txBox="1"/>
            <p:nvPr/>
          </p:nvSpPr>
          <p:spPr>
            <a:xfrm rot="20989747">
              <a:off x="53755" y="1848564"/>
              <a:ext cx="4020813" cy="969497"/>
            </a:xfrm>
            <a:prstGeom prst="rect">
              <a:avLst/>
            </a:prstGeom>
            <a:noFill/>
          </p:spPr>
          <p:txBody>
            <a:bodyPr wrap="none" rtlCol="0">
              <a:spAutoFit/>
            </a:bodyPr>
            <a:lstStyle/>
            <a:p>
              <a:r>
                <a:rPr lang="en-US" sz="3600" dirty="0" err="1">
                  <a:solidFill>
                    <a:srgbClr val="C00000"/>
                  </a:solidFill>
                  <a:latin typeface="#9Slide03 IcielUni Sans Heavy" panose="00000500000000000000" pitchFamily="2" charset="-93"/>
                </a:rPr>
                <a:t>Thảo</a:t>
              </a:r>
              <a:r>
                <a:rPr lang="en-US" sz="3600" dirty="0">
                  <a:solidFill>
                    <a:srgbClr val="C00000"/>
                  </a:solidFill>
                  <a:latin typeface="#9Slide03 IcielUni Sans Heavy" panose="00000500000000000000" pitchFamily="2" charset="-93"/>
                </a:rPr>
                <a:t> </a:t>
              </a:r>
              <a:r>
                <a:rPr lang="en-US" sz="3600" dirty="0" err="1">
                  <a:solidFill>
                    <a:srgbClr val="C00000"/>
                  </a:solidFill>
                  <a:latin typeface="#9Slide03 IcielUni Sans Heavy" panose="00000500000000000000" pitchFamily="2" charset="-93"/>
                </a:rPr>
                <a:t>luận</a:t>
              </a:r>
              <a:endParaRPr lang="vi-VN" sz="3600" dirty="0">
                <a:solidFill>
                  <a:srgbClr val="C00000"/>
                </a:solidFill>
                <a:latin typeface="#9Slide03 IcielUni Sans Heavy" panose="00000500000000000000" pitchFamily="2" charset="-93"/>
              </a:endParaRPr>
            </a:p>
          </p:txBody>
        </p:sp>
      </p:grpSp>
      <p:sp>
        <p:nvSpPr>
          <p:cNvPr id="10" name="Rectangle: Top Corners Rounded 9">
            <a:extLst>
              <a:ext uri="{FF2B5EF4-FFF2-40B4-BE49-F238E27FC236}">
                <a16:creationId xmlns:a16="http://schemas.microsoft.com/office/drawing/2014/main" xmlns="" id="{9753FABA-8AD6-9DD2-B7DA-990A184BDDAB}"/>
              </a:ext>
            </a:extLst>
          </p:cNvPr>
          <p:cNvSpPr/>
          <p:nvPr/>
        </p:nvSpPr>
        <p:spPr>
          <a:xfrm>
            <a:off x="2794000" y="431800"/>
            <a:ext cx="8585200" cy="1450147"/>
          </a:xfrm>
          <a:prstGeom prst="round2SameRect">
            <a:avLst/>
          </a:prstGeom>
          <a:solidFill>
            <a:srgbClr val="FEFBAC"/>
          </a:solidFill>
          <a:ln w="571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933" dirty="0">
                <a:solidFill>
                  <a:schemeClr val="tx1"/>
                </a:solidFill>
                <a:latin typeface="Calibri" panose="020F0502020204030204" pitchFamily="34" charset="0"/>
                <a:ea typeface="Calibri" panose="020F0502020204030204" pitchFamily="34" charset="0"/>
                <a:cs typeface="Calibri" panose="020F0502020204030204" pitchFamily="34" charset="0"/>
              </a:rPr>
              <a:t>Nhân vật Mạc Đĩnh Chi trong đoạn phim trên đã vượt qua những khó khăn trong học tập và cuộc sống như thế nào?</a:t>
            </a:r>
          </a:p>
        </p:txBody>
      </p:sp>
      <p:sp>
        <p:nvSpPr>
          <p:cNvPr id="11" name="Freeform 21">
            <a:extLst>
              <a:ext uri="{FF2B5EF4-FFF2-40B4-BE49-F238E27FC236}">
                <a16:creationId xmlns:a16="http://schemas.microsoft.com/office/drawing/2014/main" xmlns="" id="{C70E95F6-15B1-BDF8-C28A-6874DDC71402}"/>
              </a:ext>
            </a:extLst>
          </p:cNvPr>
          <p:cNvSpPr/>
          <p:nvPr/>
        </p:nvSpPr>
        <p:spPr>
          <a:xfrm>
            <a:off x="8788400" y="3479801"/>
            <a:ext cx="3054076" cy="3380095"/>
          </a:xfrm>
          <a:custGeom>
            <a:avLst/>
            <a:gdLst/>
            <a:ahLst/>
            <a:cxnLst/>
            <a:rect l="l" t="t" r="r" b="b"/>
            <a:pathLst>
              <a:path w="1415097" h="1638318">
                <a:moveTo>
                  <a:pt x="0" y="0"/>
                </a:moveTo>
                <a:lnTo>
                  <a:pt x="1415097" y="0"/>
                </a:lnTo>
                <a:lnTo>
                  <a:pt x="1415097" y="1638318"/>
                </a:lnTo>
                <a:lnTo>
                  <a:pt x="0" y="1638318"/>
                </a:lnTo>
                <a:lnTo>
                  <a:pt x="0" y="0"/>
                </a:lnTo>
                <a:close/>
              </a:path>
            </a:pathLst>
          </a:custGeom>
          <a:blipFill>
            <a:blip r:embed="rId6"/>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5" name="Rectangle: Top Corners Rounded 4">
            <a:extLst>
              <a:ext uri="{FF2B5EF4-FFF2-40B4-BE49-F238E27FC236}">
                <a16:creationId xmlns:a16="http://schemas.microsoft.com/office/drawing/2014/main" xmlns="" id="{721480B1-1F09-D9D2-7A17-F2ECCCA14D3D}"/>
              </a:ext>
            </a:extLst>
          </p:cNvPr>
          <p:cNvSpPr/>
          <p:nvPr/>
        </p:nvSpPr>
        <p:spPr>
          <a:xfrm>
            <a:off x="965200" y="3378200"/>
            <a:ext cx="6807200" cy="1066800"/>
          </a:xfrm>
          <a:prstGeom prst="round2SameRect">
            <a:avLst/>
          </a:prstGeom>
          <a:solidFill>
            <a:srgbClr val="FEFBAC"/>
          </a:solidFill>
          <a:ln w="571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933" dirty="0">
                <a:solidFill>
                  <a:schemeClr val="tx1"/>
                </a:solidFill>
                <a:latin typeface="Calibri" panose="020F0502020204030204" pitchFamily="34" charset="0"/>
                <a:ea typeface="Calibri" panose="020F0502020204030204" pitchFamily="34" charset="0"/>
                <a:cs typeface="Calibri" panose="020F0502020204030204" pitchFamily="34" charset="0"/>
              </a:rPr>
              <a:t>Những sự cố gắng đó đã giúp Mạc Đĩnh Chi có được điều gì?</a:t>
            </a:r>
          </a:p>
        </p:txBody>
      </p:sp>
      <p:sp>
        <p:nvSpPr>
          <p:cNvPr id="6" name="Rectangle: Rounded Corners 5">
            <a:extLst>
              <a:ext uri="{FF2B5EF4-FFF2-40B4-BE49-F238E27FC236}">
                <a16:creationId xmlns:a16="http://schemas.microsoft.com/office/drawing/2014/main" xmlns="" id="{D130B52D-F0EB-68D6-72E4-DB58B89D1BFC}"/>
              </a:ext>
            </a:extLst>
          </p:cNvPr>
          <p:cNvSpPr/>
          <p:nvPr/>
        </p:nvSpPr>
        <p:spPr>
          <a:xfrm>
            <a:off x="1117600" y="2260600"/>
            <a:ext cx="10160000" cy="1004097"/>
          </a:xfrm>
          <a:custGeom>
            <a:avLst/>
            <a:gdLst>
              <a:gd name="connsiteX0" fmla="*/ 0 w 15240000"/>
              <a:gd name="connsiteY0" fmla="*/ 330207 h 1981200"/>
              <a:gd name="connsiteX1" fmla="*/ 330207 w 15240000"/>
              <a:gd name="connsiteY1" fmla="*/ 0 h 1981200"/>
              <a:gd name="connsiteX2" fmla="*/ 14909793 w 15240000"/>
              <a:gd name="connsiteY2" fmla="*/ 0 h 1981200"/>
              <a:gd name="connsiteX3" fmla="*/ 15240000 w 15240000"/>
              <a:gd name="connsiteY3" fmla="*/ 330207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0 w 15240000"/>
              <a:gd name="connsiteY7" fmla="*/ 1650993 h 1981200"/>
              <a:gd name="connsiteX8" fmla="*/ 0 w 15240000"/>
              <a:gd name="connsiteY8" fmla="*/ 330207 h 1981200"/>
              <a:gd name="connsiteX0" fmla="*/ 0 w 15240000"/>
              <a:gd name="connsiteY0" fmla="*/ 330207 h 1981200"/>
              <a:gd name="connsiteX1" fmla="*/ 330207 w 15240000"/>
              <a:gd name="connsiteY1" fmla="*/ 0 h 1981200"/>
              <a:gd name="connsiteX2" fmla="*/ 14909793 w 15240000"/>
              <a:gd name="connsiteY2" fmla="*/ 0 h 1981200"/>
              <a:gd name="connsiteX3" fmla="*/ 15240000 w 15240000"/>
              <a:gd name="connsiteY3" fmla="*/ 330207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300250 w 15240000"/>
              <a:gd name="connsiteY7" fmla="*/ 1650993 h 1981200"/>
              <a:gd name="connsiteX8" fmla="*/ 0 w 15240000"/>
              <a:gd name="connsiteY8" fmla="*/ 330207 h 1981200"/>
              <a:gd name="connsiteX0" fmla="*/ 0 w 15240000"/>
              <a:gd name="connsiteY0" fmla="*/ 330207 h 1981200"/>
              <a:gd name="connsiteX1" fmla="*/ 330207 w 15240000"/>
              <a:gd name="connsiteY1" fmla="*/ 0 h 1981200"/>
              <a:gd name="connsiteX2" fmla="*/ 14909793 w 15240000"/>
              <a:gd name="connsiteY2" fmla="*/ 0 h 1981200"/>
              <a:gd name="connsiteX3" fmla="*/ 14898806 w 15240000"/>
              <a:gd name="connsiteY3" fmla="*/ 616810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300250 w 15240000"/>
              <a:gd name="connsiteY7" fmla="*/ 1650993 h 1981200"/>
              <a:gd name="connsiteX8" fmla="*/ 0 w 15240000"/>
              <a:gd name="connsiteY8" fmla="*/ 330207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40000" h="1981200">
                <a:moveTo>
                  <a:pt x="0" y="330207"/>
                </a:moveTo>
                <a:cubicBezTo>
                  <a:pt x="0" y="147839"/>
                  <a:pt x="147839" y="0"/>
                  <a:pt x="330207" y="0"/>
                </a:cubicBezTo>
                <a:lnTo>
                  <a:pt x="14909793" y="0"/>
                </a:lnTo>
                <a:cubicBezTo>
                  <a:pt x="15092161" y="0"/>
                  <a:pt x="14898806" y="434442"/>
                  <a:pt x="14898806" y="616810"/>
                </a:cubicBezTo>
                <a:lnTo>
                  <a:pt x="15240000" y="1650993"/>
                </a:lnTo>
                <a:cubicBezTo>
                  <a:pt x="15240000" y="1833361"/>
                  <a:pt x="15092161" y="1981200"/>
                  <a:pt x="14909793" y="1981200"/>
                </a:cubicBezTo>
                <a:lnTo>
                  <a:pt x="330207" y="1981200"/>
                </a:lnTo>
                <a:cubicBezTo>
                  <a:pt x="147839" y="1981200"/>
                  <a:pt x="300250" y="1833361"/>
                  <a:pt x="300250" y="1650993"/>
                </a:cubicBezTo>
                <a:cubicBezTo>
                  <a:pt x="300250" y="1210731"/>
                  <a:pt x="0" y="770469"/>
                  <a:pt x="0" y="330207"/>
                </a:cubicBezTo>
                <a:close/>
              </a:path>
            </a:pathLst>
          </a:custGeom>
          <a:solidFill>
            <a:srgbClr val="CC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933" dirty="0">
                <a:solidFill>
                  <a:schemeClr val="tx1"/>
                </a:solidFill>
                <a:latin typeface="Calibri" panose="020F0502020204030204" pitchFamily="34" charset="0"/>
                <a:ea typeface="Calibri" panose="020F0502020204030204" pitchFamily="34" charset="0"/>
                <a:cs typeface="Calibri" panose="020F0502020204030204" pitchFamily="34" charset="0"/>
              </a:rPr>
              <a:t>Mạc Đĩnh Chi đã vượt qua những khó khăn của hoàn cảnh gia đình và vất vả của việc học tập.</a:t>
            </a:r>
          </a:p>
        </p:txBody>
      </p:sp>
      <p:sp>
        <p:nvSpPr>
          <p:cNvPr id="7" name="Rectangle: Rounded Corners 5">
            <a:extLst>
              <a:ext uri="{FF2B5EF4-FFF2-40B4-BE49-F238E27FC236}">
                <a16:creationId xmlns:a16="http://schemas.microsoft.com/office/drawing/2014/main" xmlns="" id="{3808FBED-CCD6-884A-5953-784A88417350}"/>
              </a:ext>
            </a:extLst>
          </p:cNvPr>
          <p:cNvSpPr/>
          <p:nvPr/>
        </p:nvSpPr>
        <p:spPr>
          <a:xfrm>
            <a:off x="1168400" y="4800600"/>
            <a:ext cx="7467600" cy="1371600"/>
          </a:xfrm>
          <a:custGeom>
            <a:avLst/>
            <a:gdLst>
              <a:gd name="connsiteX0" fmla="*/ 0 w 15240000"/>
              <a:gd name="connsiteY0" fmla="*/ 330207 h 1981200"/>
              <a:gd name="connsiteX1" fmla="*/ 330207 w 15240000"/>
              <a:gd name="connsiteY1" fmla="*/ 0 h 1981200"/>
              <a:gd name="connsiteX2" fmla="*/ 14909793 w 15240000"/>
              <a:gd name="connsiteY2" fmla="*/ 0 h 1981200"/>
              <a:gd name="connsiteX3" fmla="*/ 15240000 w 15240000"/>
              <a:gd name="connsiteY3" fmla="*/ 330207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0 w 15240000"/>
              <a:gd name="connsiteY7" fmla="*/ 1650993 h 1981200"/>
              <a:gd name="connsiteX8" fmla="*/ 0 w 15240000"/>
              <a:gd name="connsiteY8" fmla="*/ 330207 h 1981200"/>
              <a:gd name="connsiteX0" fmla="*/ 0 w 15240000"/>
              <a:gd name="connsiteY0" fmla="*/ 330207 h 1981200"/>
              <a:gd name="connsiteX1" fmla="*/ 330207 w 15240000"/>
              <a:gd name="connsiteY1" fmla="*/ 0 h 1981200"/>
              <a:gd name="connsiteX2" fmla="*/ 14909793 w 15240000"/>
              <a:gd name="connsiteY2" fmla="*/ 0 h 1981200"/>
              <a:gd name="connsiteX3" fmla="*/ 15240000 w 15240000"/>
              <a:gd name="connsiteY3" fmla="*/ 330207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300250 w 15240000"/>
              <a:gd name="connsiteY7" fmla="*/ 1650993 h 1981200"/>
              <a:gd name="connsiteX8" fmla="*/ 0 w 15240000"/>
              <a:gd name="connsiteY8" fmla="*/ 330207 h 1981200"/>
              <a:gd name="connsiteX0" fmla="*/ 0 w 15240000"/>
              <a:gd name="connsiteY0" fmla="*/ 330207 h 1981200"/>
              <a:gd name="connsiteX1" fmla="*/ 330207 w 15240000"/>
              <a:gd name="connsiteY1" fmla="*/ 0 h 1981200"/>
              <a:gd name="connsiteX2" fmla="*/ 14909793 w 15240000"/>
              <a:gd name="connsiteY2" fmla="*/ 0 h 1981200"/>
              <a:gd name="connsiteX3" fmla="*/ 14898806 w 15240000"/>
              <a:gd name="connsiteY3" fmla="*/ 616810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300250 w 15240000"/>
              <a:gd name="connsiteY7" fmla="*/ 1650993 h 1981200"/>
              <a:gd name="connsiteX8" fmla="*/ 0 w 15240000"/>
              <a:gd name="connsiteY8" fmla="*/ 330207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40000" h="1981200">
                <a:moveTo>
                  <a:pt x="0" y="330207"/>
                </a:moveTo>
                <a:cubicBezTo>
                  <a:pt x="0" y="147839"/>
                  <a:pt x="147839" y="0"/>
                  <a:pt x="330207" y="0"/>
                </a:cubicBezTo>
                <a:lnTo>
                  <a:pt x="14909793" y="0"/>
                </a:lnTo>
                <a:cubicBezTo>
                  <a:pt x="15092161" y="0"/>
                  <a:pt x="14898806" y="434442"/>
                  <a:pt x="14898806" y="616810"/>
                </a:cubicBezTo>
                <a:lnTo>
                  <a:pt x="15240000" y="1650993"/>
                </a:lnTo>
                <a:cubicBezTo>
                  <a:pt x="15240000" y="1833361"/>
                  <a:pt x="15092161" y="1981200"/>
                  <a:pt x="14909793" y="1981200"/>
                </a:cubicBezTo>
                <a:lnTo>
                  <a:pt x="330207" y="1981200"/>
                </a:lnTo>
                <a:cubicBezTo>
                  <a:pt x="147839" y="1981200"/>
                  <a:pt x="300250" y="1833361"/>
                  <a:pt x="300250" y="1650993"/>
                </a:cubicBezTo>
                <a:cubicBezTo>
                  <a:pt x="300250" y="1210731"/>
                  <a:pt x="0" y="770469"/>
                  <a:pt x="0" y="330207"/>
                </a:cubicBezTo>
                <a:close/>
              </a:path>
            </a:pathLst>
          </a:custGeom>
          <a:solidFill>
            <a:srgbClr val="CC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933" dirty="0">
                <a:solidFill>
                  <a:schemeClr val="tx1"/>
                </a:solidFill>
                <a:latin typeface="Calibri" panose="020F0502020204030204" pitchFamily="34" charset="0"/>
                <a:ea typeface="Calibri" panose="020F0502020204030204" pitchFamily="34" charset="0"/>
                <a:cs typeface="Calibri" panose="020F0502020204030204" pitchFamily="34" charset="0"/>
              </a:rPr>
              <a:t>Những sự cố gắng đó đã giúp Mạc Đĩnh Chi học tập thành tài, đỗ đạt cao, có nhiều đóng góp cho đất nước và rạng danh đến muôn đời.</a:t>
            </a:r>
          </a:p>
        </p:txBody>
      </p:sp>
    </p:spTree>
    <p:extLst>
      <p:ext uri="{BB962C8B-B14F-4D97-AF65-F5344CB8AC3E}">
        <p14:creationId xmlns:p14="http://schemas.microsoft.com/office/powerpoint/2010/main" val="29349753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animBg="1"/>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xmlns="" id="{2C9952F1-48D5-7363-D1CC-4E653C7DEE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xmlns="" id="{965C799F-1BD7-A440-35C3-97994EDC3A88}"/>
              </a:ext>
            </a:extLst>
          </p:cNvPr>
          <p:cNvPicPr>
            <a:picLocks noChangeAspect="1"/>
          </p:cNvPicPr>
          <p:nvPr/>
        </p:nvPicPr>
        <p:blipFill>
          <a:blip r:embed="rId3"/>
          <a:stretch>
            <a:fillRect/>
          </a:stretch>
        </p:blipFill>
        <p:spPr>
          <a:xfrm>
            <a:off x="3454400" y="177801"/>
            <a:ext cx="6088400" cy="1239627"/>
          </a:xfrm>
          <a:prstGeom prst="rect">
            <a:avLst/>
          </a:prstGeom>
        </p:spPr>
      </p:pic>
      <p:pic>
        <p:nvPicPr>
          <p:cNvPr id="4" name="Picture 3">
            <a:extLst>
              <a:ext uri="{FF2B5EF4-FFF2-40B4-BE49-F238E27FC236}">
                <a16:creationId xmlns:a16="http://schemas.microsoft.com/office/drawing/2014/main" xmlns="" id="{8731326D-F487-B935-7433-53E039FCEABD}"/>
              </a:ext>
            </a:extLst>
          </p:cNvPr>
          <p:cNvPicPr>
            <a:picLocks noChangeAspect="1"/>
          </p:cNvPicPr>
          <p:nvPr/>
        </p:nvPicPr>
        <p:blipFill>
          <a:blip r:embed="rId4"/>
          <a:stretch>
            <a:fillRect/>
          </a:stretch>
        </p:blipFill>
        <p:spPr>
          <a:xfrm>
            <a:off x="4876800" y="1193800"/>
            <a:ext cx="3718882" cy="1300593"/>
          </a:xfrm>
          <a:prstGeom prst="rect">
            <a:avLst/>
          </a:prstGeom>
        </p:spPr>
      </p:pic>
      <p:pic>
        <p:nvPicPr>
          <p:cNvPr id="8" name="Picture 7">
            <a:extLst>
              <a:ext uri="{FF2B5EF4-FFF2-40B4-BE49-F238E27FC236}">
                <a16:creationId xmlns:a16="http://schemas.microsoft.com/office/drawing/2014/main" xmlns="" id="{D041DEC6-D789-2AB3-2C79-3FC269B23EAF}"/>
              </a:ext>
            </a:extLst>
          </p:cNvPr>
          <p:cNvPicPr>
            <a:picLocks noChangeAspect="1"/>
          </p:cNvPicPr>
          <p:nvPr/>
        </p:nvPicPr>
        <p:blipFill>
          <a:blip r:embed="rId5"/>
          <a:stretch>
            <a:fillRect/>
          </a:stretch>
        </p:blipFill>
        <p:spPr>
          <a:xfrm>
            <a:off x="2895600" y="2819400"/>
            <a:ext cx="6669602" cy="2491448"/>
          </a:xfrm>
          <a:prstGeom prst="rect">
            <a:avLst/>
          </a:prstGeom>
        </p:spPr>
      </p:pic>
      <p:sp>
        <p:nvSpPr>
          <p:cNvPr id="9" name="Freeform 3">
            <a:extLst>
              <a:ext uri="{FF2B5EF4-FFF2-40B4-BE49-F238E27FC236}">
                <a16:creationId xmlns:a16="http://schemas.microsoft.com/office/drawing/2014/main" xmlns="" id="{1A800F12-4A4C-7586-95D7-F98894DFC549}"/>
              </a:ext>
            </a:extLst>
          </p:cNvPr>
          <p:cNvSpPr/>
          <p:nvPr/>
        </p:nvSpPr>
        <p:spPr>
          <a:xfrm>
            <a:off x="9347200" y="3937000"/>
            <a:ext cx="2558034" cy="2743200"/>
          </a:xfrm>
          <a:custGeom>
            <a:avLst/>
            <a:gdLst/>
            <a:ahLst/>
            <a:cxnLst/>
            <a:rect l="l" t="t" r="r" b="b"/>
            <a:pathLst>
              <a:path w="3837051" h="4114800">
                <a:moveTo>
                  <a:pt x="0" y="0"/>
                </a:moveTo>
                <a:lnTo>
                  <a:pt x="3837051" y="0"/>
                </a:lnTo>
                <a:lnTo>
                  <a:pt x="3837051"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sz="1200"/>
          </a:p>
        </p:txBody>
      </p:sp>
      <p:sp>
        <p:nvSpPr>
          <p:cNvPr id="10" name="Freeform 2">
            <a:extLst>
              <a:ext uri="{FF2B5EF4-FFF2-40B4-BE49-F238E27FC236}">
                <a16:creationId xmlns:a16="http://schemas.microsoft.com/office/drawing/2014/main" xmlns="" id="{0A08261A-D700-D30B-9639-4F60327AA292}"/>
              </a:ext>
            </a:extLst>
          </p:cNvPr>
          <p:cNvSpPr/>
          <p:nvPr/>
        </p:nvSpPr>
        <p:spPr>
          <a:xfrm>
            <a:off x="101600" y="3421097"/>
            <a:ext cx="3073400" cy="3411503"/>
          </a:xfrm>
          <a:custGeom>
            <a:avLst/>
            <a:gdLst/>
            <a:ahLst/>
            <a:cxnLst/>
            <a:rect l="l" t="t" r="r" b="b"/>
            <a:pathLst>
              <a:path w="7211187" h="8229600">
                <a:moveTo>
                  <a:pt x="0" y="0"/>
                </a:moveTo>
                <a:lnTo>
                  <a:pt x="7211187" y="0"/>
                </a:lnTo>
                <a:lnTo>
                  <a:pt x="7211187" y="8229600"/>
                </a:lnTo>
                <a:lnTo>
                  <a:pt x="0" y="8229600"/>
                </a:lnTo>
                <a:lnTo>
                  <a:pt x="0" y="0"/>
                </a:lnTo>
                <a:close/>
              </a:path>
            </a:pathLst>
          </a:custGeom>
          <a:blipFill>
            <a:blip r:embed="rId8"/>
            <a:stretch>
              <a:fillRect/>
            </a:stretch>
          </a:blipFill>
        </p:spPr>
        <p:txBody>
          <a:bodyPr/>
          <a:lstStyle/>
          <a:p>
            <a:endParaRPr lang="en-US" sz="1200"/>
          </a:p>
        </p:txBody>
      </p:sp>
    </p:spTree>
    <p:extLst>
      <p:ext uri="{BB962C8B-B14F-4D97-AF65-F5344CB8AC3E}">
        <p14:creationId xmlns:p14="http://schemas.microsoft.com/office/powerpoint/2010/main" val="29028742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xmlns="" id="{2C9952F1-48D5-7363-D1CC-4E653C7DEE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Freeform 19">
            <a:extLst>
              <a:ext uri="{FF2B5EF4-FFF2-40B4-BE49-F238E27FC236}">
                <a16:creationId xmlns:a16="http://schemas.microsoft.com/office/drawing/2014/main" xmlns="" id="{96ED07DB-DFE8-F55A-53E8-3E68B05936DB}"/>
              </a:ext>
            </a:extLst>
          </p:cNvPr>
          <p:cNvSpPr/>
          <p:nvPr/>
        </p:nvSpPr>
        <p:spPr>
          <a:xfrm>
            <a:off x="3962400" y="4155836"/>
            <a:ext cx="3907756" cy="4174353"/>
          </a:xfrm>
          <a:custGeom>
            <a:avLst/>
            <a:gdLst/>
            <a:ahLst/>
            <a:cxnLst/>
            <a:rect l="l" t="t" r="r" b="b"/>
            <a:pathLst>
              <a:path w="2612615" h="2599551">
                <a:moveTo>
                  <a:pt x="0" y="0"/>
                </a:moveTo>
                <a:lnTo>
                  <a:pt x="2612615" y="0"/>
                </a:lnTo>
                <a:lnTo>
                  <a:pt x="2612615" y="2599552"/>
                </a:lnTo>
                <a:lnTo>
                  <a:pt x="0" y="2599552"/>
                </a:lnTo>
                <a:lnTo>
                  <a:pt x="0" y="0"/>
                </a:lnTo>
                <a:close/>
              </a:path>
            </a:pathLst>
          </a:custGeom>
          <a:blipFill>
            <a:blip r:embed="rId3"/>
            <a:stretch>
              <a:fillRect/>
            </a:stretch>
          </a:blipFill>
        </p:spPr>
        <p:txBody>
          <a:bodyPr/>
          <a:lstStyle/>
          <a:p>
            <a:pPr defTabSz="609630">
              <a:defRPr/>
            </a:pPr>
            <a:endParaRPr lang="vi-VN" sz="1200">
              <a:solidFill>
                <a:prstClr val="black"/>
              </a:solidFill>
              <a:latin typeface="Arial" panose="020B0604020202020204" pitchFamily="34" charset="0"/>
            </a:endParaRPr>
          </a:p>
        </p:txBody>
      </p:sp>
      <p:pic>
        <p:nvPicPr>
          <p:cNvPr id="4" name="Picture 3" descr="A logo with a black background&#10;&#10;Description automatically generated">
            <a:extLst>
              <a:ext uri="{FF2B5EF4-FFF2-40B4-BE49-F238E27FC236}">
                <a16:creationId xmlns:a16="http://schemas.microsoft.com/office/drawing/2014/main" xmlns="" id="{1001F63E-066F-ADCA-5301-B271574336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02000" y="1244601"/>
            <a:ext cx="5543777" cy="4283827"/>
          </a:xfrm>
          <a:prstGeom prst="rect">
            <a:avLst/>
          </a:prstGeom>
        </p:spPr>
      </p:pic>
    </p:spTree>
    <p:extLst>
      <p:ext uri="{BB962C8B-B14F-4D97-AF65-F5344CB8AC3E}">
        <p14:creationId xmlns:p14="http://schemas.microsoft.com/office/powerpoint/2010/main" val="20820784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xmlns="" id="{2C9952F1-48D5-7363-D1CC-4E653C7DEE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xmlns="" id="{C4F78832-ED94-B88A-8ECA-92F90C402509}"/>
              </a:ext>
            </a:extLst>
          </p:cNvPr>
          <p:cNvSpPr/>
          <p:nvPr/>
        </p:nvSpPr>
        <p:spPr>
          <a:xfrm>
            <a:off x="181864" y="228600"/>
            <a:ext cx="11828272" cy="6186424"/>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endParaRPr lang="vi-VN" sz="1200">
              <a:solidFill>
                <a:prstClr val="white"/>
              </a:solidFill>
              <a:latin typeface="Arial" panose="020B0604020202020204" pitchFamily="34" charset="0"/>
            </a:endParaRPr>
          </a:p>
        </p:txBody>
      </p:sp>
      <p:sp>
        <p:nvSpPr>
          <p:cNvPr id="5" name="Rectangle: Rounded Corners 4">
            <a:extLst>
              <a:ext uri="{FF2B5EF4-FFF2-40B4-BE49-F238E27FC236}">
                <a16:creationId xmlns:a16="http://schemas.microsoft.com/office/drawing/2014/main" xmlns="" id="{1F366540-FE71-6D58-E750-92E4FDB3115F}"/>
              </a:ext>
            </a:extLst>
          </p:cNvPr>
          <p:cNvSpPr/>
          <p:nvPr/>
        </p:nvSpPr>
        <p:spPr>
          <a:xfrm>
            <a:off x="863600" y="279400"/>
            <a:ext cx="10312400" cy="711200"/>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dirty="0">
                <a:solidFill>
                  <a:schemeClr val="tx1"/>
                </a:solidFill>
                <a:latin typeface="Calibri" panose="020F0502020204030204" pitchFamily="34" charset="0"/>
                <a:ea typeface="Calibri" panose="020F0502020204030204" pitchFamily="34" charset="0"/>
                <a:cs typeface="Calibri" panose="020F0502020204030204" pitchFamily="34" charset="0"/>
              </a:rPr>
              <a:t>4. </a:t>
            </a:r>
            <a:r>
              <a:rPr lang="vi-VN" sz="2933" dirty="0">
                <a:solidFill>
                  <a:schemeClr val="tx1"/>
                </a:solidFill>
                <a:latin typeface="Calibri" panose="020F0502020204030204" pitchFamily="34" charset="0"/>
                <a:ea typeface="Calibri" panose="020F0502020204030204" pitchFamily="34" charset="0"/>
                <a:cs typeface="Calibri" panose="020F0502020204030204" pitchFamily="34" charset="0"/>
              </a:rPr>
              <a:t>Em hãy đưa ra nhận xét đối với việc làm của các bạn dưới đây:</a:t>
            </a:r>
          </a:p>
        </p:txBody>
      </p:sp>
      <p:pic>
        <p:nvPicPr>
          <p:cNvPr id="10" name="Picture 9">
            <a:extLst>
              <a:ext uri="{FF2B5EF4-FFF2-40B4-BE49-F238E27FC236}">
                <a16:creationId xmlns:a16="http://schemas.microsoft.com/office/drawing/2014/main" xmlns="" id="{01C9A135-EB86-6EB0-6A9C-54406A936695}"/>
              </a:ext>
            </a:extLst>
          </p:cNvPr>
          <p:cNvPicPr>
            <a:picLocks noChangeAspect="1"/>
          </p:cNvPicPr>
          <p:nvPr/>
        </p:nvPicPr>
        <p:blipFill>
          <a:blip r:embed="rId3"/>
          <a:stretch>
            <a:fillRect/>
          </a:stretch>
        </p:blipFill>
        <p:spPr>
          <a:xfrm>
            <a:off x="660400" y="1346200"/>
            <a:ext cx="5168900" cy="1949450"/>
          </a:xfrm>
          <a:prstGeom prst="rect">
            <a:avLst/>
          </a:prstGeom>
        </p:spPr>
      </p:pic>
      <p:pic>
        <p:nvPicPr>
          <p:cNvPr id="12" name="Picture 11">
            <a:extLst>
              <a:ext uri="{FF2B5EF4-FFF2-40B4-BE49-F238E27FC236}">
                <a16:creationId xmlns:a16="http://schemas.microsoft.com/office/drawing/2014/main" xmlns="" id="{2EA88F37-2032-F77A-29F8-B4CC70C63C52}"/>
              </a:ext>
            </a:extLst>
          </p:cNvPr>
          <p:cNvPicPr>
            <a:picLocks noChangeAspect="1"/>
          </p:cNvPicPr>
          <p:nvPr/>
        </p:nvPicPr>
        <p:blipFill>
          <a:blip r:embed="rId4"/>
          <a:stretch>
            <a:fillRect/>
          </a:stretch>
        </p:blipFill>
        <p:spPr>
          <a:xfrm>
            <a:off x="6248400" y="1346200"/>
            <a:ext cx="5245100" cy="1924050"/>
          </a:xfrm>
          <a:prstGeom prst="rect">
            <a:avLst/>
          </a:prstGeom>
        </p:spPr>
      </p:pic>
      <p:pic>
        <p:nvPicPr>
          <p:cNvPr id="14" name="Picture 13">
            <a:extLst>
              <a:ext uri="{FF2B5EF4-FFF2-40B4-BE49-F238E27FC236}">
                <a16:creationId xmlns:a16="http://schemas.microsoft.com/office/drawing/2014/main" xmlns="" id="{EC9F56FA-3410-784B-24E3-4EB0407AB45C}"/>
              </a:ext>
            </a:extLst>
          </p:cNvPr>
          <p:cNvPicPr>
            <a:picLocks noChangeAspect="1"/>
          </p:cNvPicPr>
          <p:nvPr/>
        </p:nvPicPr>
        <p:blipFill>
          <a:blip r:embed="rId5"/>
          <a:stretch>
            <a:fillRect/>
          </a:stretch>
        </p:blipFill>
        <p:spPr>
          <a:xfrm>
            <a:off x="863600" y="3632200"/>
            <a:ext cx="5143500" cy="1873250"/>
          </a:xfrm>
          <a:prstGeom prst="rect">
            <a:avLst/>
          </a:prstGeom>
        </p:spPr>
      </p:pic>
      <p:pic>
        <p:nvPicPr>
          <p:cNvPr id="16" name="Picture 15">
            <a:extLst>
              <a:ext uri="{FF2B5EF4-FFF2-40B4-BE49-F238E27FC236}">
                <a16:creationId xmlns:a16="http://schemas.microsoft.com/office/drawing/2014/main" xmlns="" id="{BF77896F-5B6A-C8EB-8094-6F9611CADDD6}"/>
              </a:ext>
            </a:extLst>
          </p:cNvPr>
          <p:cNvPicPr>
            <a:picLocks noChangeAspect="1"/>
          </p:cNvPicPr>
          <p:nvPr/>
        </p:nvPicPr>
        <p:blipFill>
          <a:blip r:embed="rId6"/>
          <a:stretch>
            <a:fillRect/>
          </a:stretch>
        </p:blipFill>
        <p:spPr>
          <a:xfrm>
            <a:off x="6299200" y="3683000"/>
            <a:ext cx="5111750" cy="1974850"/>
          </a:xfrm>
          <a:prstGeom prst="rect">
            <a:avLst/>
          </a:prstGeom>
        </p:spPr>
      </p:pic>
    </p:spTree>
    <p:extLst>
      <p:ext uri="{BB962C8B-B14F-4D97-AF65-F5344CB8AC3E}">
        <p14:creationId xmlns:p14="http://schemas.microsoft.com/office/powerpoint/2010/main" val="23656722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xmlns="" id="{2C9952F1-48D5-7363-D1CC-4E653C7DEE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xmlns="" id="{C4F78832-ED94-B88A-8ECA-92F90C402509}"/>
              </a:ext>
            </a:extLst>
          </p:cNvPr>
          <p:cNvSpPr/>
          <p:nvPr/>
        </p:nvSpPr>
        <p:spPr>
          <a:xfrm>
            <a:off x="181864" y="228600"/>
            <a:ext cx="11828272" cy="6502400"/>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endParaRPr lang="vi-VN" sz="1200">
              <a:solidFill>
                <a:prstClr val="white"/>
              </a:solidFill>
              <a:latin typeface="Arial" panose="020B0604020202020204" pitchFamily="34" charset="0"/>
            </a:endParaRPr>
          </a:p>
        </p:txBody>
      </p:sp>
      <p:pic>
        <p:nvPicPr>
          <p:cNvPr id="7" name="Picture 6">
            <a:extLst>
              <a:ext uri="{FF2B5EF4-FFF2-40B4-BE49-F238E27FC236}">
                <a16:creationId xmlns:a16="http://schemas.microsoft.com/office/drawing/2014/main" xmlns="" id="{263A6BE1-2CD6-0C2C-DBCE-D0072016DE76}"/>
              </a:ext>
            </a:extLst>
          </p:cNvPr>
          <p:cNvPicPr>
            <a:picLocks noChangeAspect="1"/>
          </p:cNvPicPr>
          <p:nvPr/>
        </p:nvPicPr>
        <p:blipFill>
          <a:blip r:embed="rId3"/>
          <a:stretch>
            <a:fillRect/>
          </a:stretch>
        </p:blipFill>
        <p:spPr>
          <a:xfrm>
            <a:off x="1808452" y="386029"/>
            <a:ext cx="6842296" cy="1163371"/>
          </a:xfrm>
          <a:prstGeom prst="rect">
            <a:avLst/>
          </a:prstGeom>
        </p:spPr>
      </p:pic>
      <p:sp>
        <p:nvSpPr>
          <p:cNvPr id="13" name="Rectangle 12">
            <a:extLst>
              <a:ext uri="{FF2B5EF4-FFF2-40B4-BE49-F238E27FC236}">
                <a16:creationId xmlns:a16="http://schemas.microsoft.com/office/drawing/2014/main" xmlns="" id="{5AFA4908-EEAE-B242-EA59-CEBAF32C5D8E}"/>
              </a:ext>
            </a:extLst>
          </p:cNvPr>
          <p:cNvSpPr/>
          <p:nvPr/>
        </p:nvSpPr>
        <p:spPr>
          <a:xfrm>
            <a:off x="4165600" y="3683000"/>
            <a:ext cx="7366000" cy="2258823"/>
          </a:xfrm>
          <a:prstGeom prst="rect">
            <a:avLst/>
          </a:prstGeom>
          <a:solidFill>
            <a:schemeClr val="accent6">
              <a:lumMod val="20000"/>
              <a:lumOff val="80000"/>
            </a:schemeClr>
          </a:solidFill>
          <a:ln w="38100">
            <a:solidFill>
              <a:schemeClr val="tx1"/>
            </a:solidFill>
            <a:prstDash val="dashDot"/>
          </a:ln>
        </p:spPr>
        <p:txBody>
          <a:bodyPr wrap="square">
            <a:spAutoFit/>
          </a:bodyPr>
          <a:lstStyle/>
          <a:p>
            <a:pPr algn="just">
              <a:lnSpc>
                <a:spcPct val="120000"/>
              </a:lnSpc>
            </a:pPr>
            <a:r>
              <a:rPr lang="vi-VN" sz="2933">
                <a:latin typeface="Cambria" panose="02040503050406030204" pitchFamily="18" charset="0"/>
                <a:ea typeface="Cambria" panose="02040503050406030204" pitchFamily="18" charset="0"/>
              </a:rPr>
              <a:t>Phống là một học sinh có tinh thần vượt khó trong học tập. Bạn không quản ngại đường xá xa xôi, sáng sáng dậy sớm đi bộ đến trường để có thể tham gia lớp học đầy đủ.</a:t>
            </a:r>
            <a:endParaRPr lang="en-US" sz="2667" dirty="0">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xmlns="" id="{05BD23A1-06E2-1AF6-029F-CB69025CD46D}"/>
              </a:ext>
            </a:extLst>
          </p:cNvPr>
          <p:cNvPicPr>
            <a:picLocks noChangeAspect="1"/>
          </p:cNvPicPr>
          <p:nvPr/>
        </p:nvPicPr>
        <p:blipFill>
          <a:blip r:embed="rId4"/>
          <a:stretch>
            <a:fillRect/>
          </a:stretch>
        </p:blipFill>
        <p:spPr>
          <a:xfrm>
            <a:off x="508000" y="1346200"/>
            <a:ext cx="5168900" cy="1949450"/>
          </a:xfrm>
          <a:prstGeom prst="rect">
            <a:avLst/>
          </a:prstGeom>
        </p:spPr>
      </p:pic>
    </p:spTree>
    <p:extLst>
      <p:ext uri="{BB962C8B-B14F-4D97-AF65-F5344CB8AC3E}">
        <p14:creationId xmlns:p14="http://schemas.microsoft.com/office/powerpoint/2010/main" val="13679799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xmlns="" id="{2C9952F1-48D5-7363-D1CC-4E653C7DEE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xmlns="" id="{C4F78832-ED94-B88A-8ECA-92F90C402509}"/>
              </a:ext>
            </a:extLst>
          </p:cNvPr>
          <p:cNvSpPr/>
          <p:nvPr/>
        </p:nvSpPr>
        <p:spPr>
          <a:xfrm>
            <a:off x="181864" y="228600"/>
            <a:ext cx="11828272" cy="6502400"/>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endParaRPr lang="vi-VN" sz="1200">
              <a:solidFill>
                <a:prstClr val="white"/>
              </a:solidFill>
              <a:latin typeface="Arial" panose="020B0604020202020204" pitchFamily="34" charset="0"/>
            </a:endParaRPr>
          </a:p>
        </p:txBody>
      </p:sp>
      <p:pic>
        <p:nvPicPr>
          <p:cNvPr id="7" name="Picture 6">
            <a:extLst>
              <a:ext uri="{FF2B5EF4-FFF2-40B4-BE49-F238E27FC236}">
                <a16:creationId xmlns:a16="http://schemas.microsoft.com/office/drawing/2014/main" xmlns="" id="{263A6BE1-2CD6-0C2C-DBCE-D0072016DE76}"/>
              </a:ext>
            </a:extLst>
          </p:cNvPr>
          <p:cNvPicPr>
            <a:picLocks noChangeAspect="1"/>
          </p:cNvPicPr>
          <p:nvPr/>
        </p:nvPicPr>
        <p:blipFill>
          <a:blip r:embed="rId3"/>
          <a:stretch>
            <a:fillRect/>
          </a:stretch>
        </p:blipFill>
        <p:spPr>
          <a:xfrm>
            <a:off x="1808452" y="386029"/>
            <a:ext cx="6842296" cy="1163371"/>
          </a:xfrm>
          <a:prstGeom prst="rect">
            <a:avLst/>
          </a:prstGeom>
        </p:spPr>
      </p:pic>
      <p:sp>
        <p:nvSpPr>
          <p:cNvPr id="13" name="Rectangle 12">
            <a:extLst>
              <a:ext uri="{FF2B5EF4-FFF2-40B4-BE49-F238E27FC236}">
                <a16:creationId xmlns:a16="http://schemas.microsoft.com/office/drawing/2014/main" xmlns="" id="{5AFA4908-EEAE-B242-EA59-CEBAF32C5D8E}"/>
              </a:ext>
            </a:extLst>
          </p:cNvPr>
          <p:cNvSpPr/>
          <p:nvPr/>
        </p:nvSpPr>
        <p:spPr>
          <a:xfrm>
            <a:off x="4165600" y="3683000"/>
            <a:ext cx="7366000" cy="2751522"/>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just">
              <a:lnSpc>
                <a:spcPct val="120000"/>
              </a:lnSpc>
            </a:pPr>
            <a:r>
              <a:rPr lang="vi-VN" sz="3600" dirty="0">
                <a:solidFill>
                  <a:prstClr val="black"/>
                </a:solidFill>
                <a:latin typeface="Cambria" panose="02040503050406030204" pitchFamily="18" charset="0"/>
                <a:ea typeface="Cambria" panose="02040503050406030204" pitchFamily="18" charset="0"/>
              </a:rPr>
              <a:t>Ngọc là một học sinh không chịu khuất phục trước những việc khó, dám mạnh dạn, tiên phong đương đầu với thử thách khó.</a:t>
            </a:r>
            <a:endParaRPr lang="en-US" sz="3200" dirty="0">
              <a:solidFill>
                <a:prstClr val="black"/>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xmlns="" id="{A2A819FD-9874-FB0D-80BD-3EAA516599DA}"/>
              </a:ext>
            </a:extLst>
          </p:cNvPr>
          <p:cNvPicPr>
            <a:picLocks noChangeAspect="1"/>
          </p:cNvPicPr>
          <p:nvPr/>
        </p:nvPicPr>
        <p:blipFill>
          <a:blip r:embed="rId4"/>
          <a:stretch>
            <a:fillRect/>
          </a:stretch>
        </p:blipFill>
        <p:spPr>
          <a:xfrm>
            <a:off x="558800" y="1397000"/>
            <a:ext cx="5245100" cy="1924050"/>
          </a:xfrm>
          <a:prstGeom prst="rect">
            <a:avLst/>
          </a:prstGeom>
        </p:spPr>
      </p:pic>
    </p:spTree>
    <p:extLst>
      <p:ext uri="{BB962C8B-B14F-4D97-AF65-F5344CB8AC3E}">
        <p14:creationId xmlns:p14="http://schemas.microsoft.com/office/powerpoint/2010/main" val="19154374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480</Words>
  <Application>Microsoft Office PowerPoint</Application>
  <PresentationFormat>Widescreen</PresentationFormat>
  <Paragraphs>22</Paragraphs>
  <Slides>21</Slides>
  <Notes>0</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21</vt:i4>
      </vt:variant>
    </vt:vector>
  </HeadingPairs>
  <TitlesOfParts>
    <vt:vector size="33" baseType="lpstr">
      <vt:lpstr>#9Slide03 BoosterNextFYBlack</vt:lpstr>
      <vt:lpstr>#9Slide03 IcielUni Sans Heavy</vt:lpstr>
      <vt:lpstr>#9Slide07 SFU Jamaica</vt:lpstr>
      <vt:lpstr>Aptos</vt:lpstr>
      <vt:lpstr>Arial</vt:lpstr>
      <vt:lpstr>Arial-Rounded</vt:lpstr>
      <vt:lpstr>Calibri</vt:lpstr>
      <vt:lpstr>Calibri Light</vt:lpstr>
      <vt:lpstr>Cambria</vt:lpstr>
      <vt:lpstr>SVN-Poky's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1</cp:revision>
  <dcterms:created xsi:type="dcterms:W3CDTF">2025-11-08T10:19:03Z</dcterms:created>
  <dcterms:modified xsi:type="dcterms:W3CDTF">2025-11-08T10:19:23Z</dcterms:modified>
</cp:coreProperties>
</file>