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5E784-588A-4CB2-95EC-CFE399AF00D2}"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597BD-B068-46DE-AFD7-2EA9B5413DC9}" type="slidenum">
              <a:rPr lang="en-US" smtClean="0"/>
              <a:t>‹#›</a:t>
            </a:fld>
            <a:endParaRPr lang="en-US"/>
          </a:p>
        </p:txBody>
      </p:sp>
    </p:spTree>
    <p:extLst>
      <p:ext uri="{BB962C8B-B14F-4D97-AF65-F5344CB8AC3E}">
        <p14:creationId xmlns:p14="http://schemas.microsoft.com/office/powerpoint/2010/main" val="2923542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7</a:t>
            </a:fld>
            <a:endParaRPr lang="en-US"/>
          </a:p>
        </p:txBody>
      </p:sp>
    </p:spTree>
    <p:extLst>
      <p:ext uri="{BB962C8B-B14F-4D97-AF65-F5344CB8AC3E}">
        <p14:creationId xmlns:p14="http://schemas.microsoft.com/office/powerpoint/2010/main" val="1069550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3A2CF4-6F17-434B-997F-BD1AEC09772B}"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3745706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3A2CF4-6F17-434B-997F-BD1AEC09772B}"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271788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3A2CF4-6F17-434B-997F-BD1AEC09772B}"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3574722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2388839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3883840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3482932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144685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3A2CF4-6F17-434B-997F-BD1AEC09772B}"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1069670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63A2CF4-6F17-434B-997F-BD1AEC09772B}"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181986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3A2CF4-6F17-434B-997F-BD1AEC09772B}"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32647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3A2CF4-6F17-434B-997F-BD1AEC09772B}"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183145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3A2CF4-6F17-434B-997F-BD1AEC09772B}"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164645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A2CF4-6F17-434B-997F-BD1AEC09772B}"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670829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3A2CF4-6F17-434B-997F-BD1AEC09772B}"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229856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3A2CF4-6F17-434B-997F-BD1AEC09772B}"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20470-E646-4121-AE68-4F92504EE789}" type="slidenum">
              <a:rPr lang="en-US" smtClean="0"/>
              <a:t>‹#›</a:t>
            </a:fld>
            <a:endParaRPr lang="en-US"/>
          </a:p>
        </p:txBody>
      </p:sp>
    </p:spTree>
    <p:extLst>
      <p:ext uri="{BB962C8B-B14F-4D97-AF65-F5344CB8AC3E}">
        <p14:creationId xmlns:p14="http://schemas.microsoft.com/office/powerpoint/2010/main" val="119775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A2CF4-6F17-434B-997F-BD1AEC09772B}"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20470-E646-4121-AE68-4F92504EE789}" type="slidenum">
              <a:rPr lang="en-US" smtClean="0"/>
              <a:t>‹#›</a:t>
            </a:fld>
            <a:endParaRPr lang="en-US"/>
          </a:p>
        </p:txBody>
      </p:sp>
    </p:spTree>
    <p:extLst>
      <p:ext uri="{BB962C8B-B14F-4D97-AF65-F5344CB8AC3E}">
        <p14:creationId xmlns:p14="http://schemas.microsoft.com/office/powerpoint/2010/main" val="3126421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gif"/><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slide" Target="slide10.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9.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78" y="-58691"/>
            <a:ext cx="11943221" cy="6858000"/>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pic>
        <p:nvPicPr>
          <p:cNvPr id="4" name="Picture 3">
            <a:extLst>
              <a:ext uri="{FF2B5EF4-FFF2-40B4-BE49-F238E27FC236}">
                <a16:creationId xmlns:a16="http://schemas.microsoft.com/office/drawing/2014/main" id="{628FCFFD-A981-BA11-DA15-95B4E9C9C6CB}"/>
              </a:ext>
            </a:extLst>
          </p:cNvPr>
          <p:cNvPicPr>
            <a:picLocks noChangeAspect="1"/>
          </p:cNvPicPr>
          <p:nvPr/>
        </p:nvPicPr>
        <p:blipFill>
          <a:blip r:embed="rId6"/>
          <a:stretch>
            <a:fillRect/>
          </a:stretch>
        </p:blipFill>
        <p:spPr>
          <a:xfrm>
            <a:off x="4439265" y="1170401"/>
            <a:ext cx="3389670" cy="707197"/>
          </a:xfrm>
          <a:prstGeom prst="rect">
            <a:avLst/>
          </a:prstGeom>
        </p:spPr>
      </p:pic>
      <p:pic>
        <p:nvPicPr>
          <p:cNvPr id="9" name="Picture 8">
            <a:extLst>
              <a:ext uri="{FF2B5EF4-FFF2-40B4-BE49-F238E27FC236}">
                <a16:creationId xmlns:a16="http://schemas.microsoft.com/office/drawing/2014/main" id="{C00F5100-BEB0-70D7-61E4-EE06A90D8D60}"/>
              </a:ext>
            </a:extLst>
          </p:cNvPr>
          <p:cNvPicPr>
            <a:picLocks noChangeAspect="1"/>
          </p:cNvPicPr>
          <p:nvPr/>
        </p:nvPicPr>
        <p:blipFill>
          <a:blip r:embed="rId7"/>
          <a:stretch>
            <a:fillRect/>
          </a:stretch>
        </p:blipFill>
        <p:spPr>
          <a:xfrm>
            <a:off x="1668019" y="2057654"/>
            <a:ext cx="8760711" cy="2914141"/>
          </a:xfrm>
          <a:prstGeom prst="rect">
            <a:avLst/>
          </a:prstGeom>
        </p:spPr>
      </p:pic>
      <p:sp>
        <p:nvSpPr>
          <p:cNvPr id="11" name="TextBox 10"/>
          <p:cNvSpPr txBox="1"/>
          <p:nvPr/>
        </p:nvSpPr>
        <p:spPr>
          <a:xfrm>
            <a:off x="0" y="5842337"/>
            <a:ext cx="3618411" cy="1015663"/>
          </a:xfrm>
          <a:prstGeom prst="rect">
            <a:avLst/>
          </a:prstGeom>
          <a:solidFill>
            <a:schemeClr val="accent4">
              <a:lumMod val="40000"/>
              <a:lumOff val="60000"/>
            </a:schemeClr>
          </a:solidFill>
        </p:spPr>
        <p:txBody>
          <a:bodyPr wrap="square" rtlCol="0">
            <a:spAutoFit/>
          </a:bodyPr>
          <a:lstStyle/>
          <a:p>
            <a:r>
              <a:rPr lang="en-US" sz="2000" i="1" dirty="0" smtClean="0">
                <a:latin typeface="Arial" panose="020B0604020202020204" pitchFamily="34" charset="0"/>
                <a:cs typeface="Arial" panose="020B0604020202020204" pitchFamily="34" charset="0"/>
              </a:rPr>
              <a:t>GV: </a:t>
            </a:r>
            <a:r>
              <a:rPr lang="en-US" sz="2000" i="1" dirty="0" err="1" smtClean="0">
                <a:latin typeface="Arial" panose="020B0604020202020204" pitchFamily="34" charset="0"/>
                <a:cs typeface="Arial" panose="020B0604020202020204" pitchFamily="34" charset="0"/>
              </a:rPr>
              <a:t>Trịnh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Thị</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Lành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Liên</a:t>
            </a:r>
            <a:endParaRPr lang="en-US" sz="2000" i="1" dirty="0" smtClean="0">
              <a:latin typeface="Arial" panose="020B0604020202020204" pitchFamily="34" charset="0"/>
              <a:cs typeface="Arial" panose="020B0604020202020204" pitchFamily="34" charset="0"/>
            </a:endParaRPr>
          </a:p>
          <a:p>
            <a:r>
              <a:rPr lang="en-US" sz="2000" i="1" dirty="0" err="1" smtClean="0">
                <a:latin typeface="Arial" panose="020B0604020202020204" pitchFamily="34" charset="0"/>
                <a:cs typeface="Arial" panose="020B0604020202020204" pitchFamily="34" charset="0"/>
              </a:rPr>
              <a:t>Lớp</a:t>
            </a:r>
            <a:r>
              <a:rPr lang="en-US" sz="2000" i="1" dirty="0" smtClean="0">
                <a:latin typeface="Arial" panose="020B0604020202020204" pitchFamily="34" charset="0"/>
                <a:cs typeface="Arial" panose="020B0604020202020204" pitchFamily="34" charset="0"/>
              </a:rPr>
              <a:t>: 5A6</a:t>
            </a:r>
          </a:p>
          <a:p>
            <a:r>
              <a:rPr lang="en-US" sz="2000" i="1" dirty="0" err="1" smtClean="0">
                <a:latin typeface="Arial" panose="020B0604020202020204" pitchFamily="34" charset="0"/>
                <a:cs typeface="Arial" panose="020B0604020202020204" pitchFamily="34" charset="0"/>
              </a:rPr>
              <a:t>Trường</a:t>
            </a:r>
            <a:r>
              <a:rPr lang="en-US" sz="2000" i="1" dirty="0" smtClean="0">
                <a:latin typeface="Arial" panose="020B0604020202020204" pitchFamily="34" charset="0"/>
                <a:cs typeface="Arial" panose="020B0604020202020204" pitchFamily="34" charset="0"/>
              </a:rPr>
              <a:t>: TH </a:t>
            </a:r>
            <a:r>
              <a:rPr lang="en-US" sz="2000" i="1" dirty="0" err="1" smtClean="0">
                <a:latin typeface="Arial" panose="020B0604020202020204" pitchFamily="34" charset="0"/>
                <a:cs typeface="Arial" panose="020B0604020202020204" pitchFamily="34" charset="0"/>
              </a:rPr>
              <a:t>Hưng</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Đạo</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5595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5"/>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sp>
        <p:nvSpPr>
          <p:cNvPr id="3" name="TextBox 2"/>
          <p:cNvSpPr txBox="1"/>
          <p:nvPr/>
        </p:nvSpPr>
        <p:spPr>
          <a:xfrm>
            <a:off x="377655" y="309622"/>
            <a:ext cx="114366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2.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soát</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và</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chỉnh</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sửa</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a:t>
            </a:r>
          </a:p>
        </p:txBody>
      </p:sp>
      <p:grpSp>
        <p:nvGrpSpPr>
          <p:cNvPr id="16" name="Group 15"/>
          <p:cNvGrpSpPr/>
          <p:nvPr/>
        </p:nvGrpSpPr>
        <p:grpSpPr>
          <a:xfrm rot="342149">
            <a:off x="392027" y="938906"/>
            <a:ext cx="3209090" cy="3193360"/>
            <a:chOff x="-18928" y="632066"/>
            <a:chExt cx="4149561" cy="4129221"/>
          </a:xfrm>
        </p:grpSpPr>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18" name="TextBox 17"/>
            <p:cNvSpPr txBox="1"/>
            <p:nvPr/>
          </p:nvSpPr>
          <p:spPr>
            <a:xfrm rot="20981604">
              <a:off x="558731" y="2108236"/>
              <a:ext cx="2592578" cy="123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sắp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ý</a:t>
              </a:r>
            </a:p>
          </p:txBody>
        </p:sp>
      </p:grpSp>
      <p:grpSp>
        <p:nvGrpSpPr>
          <p:cNvPr id="19" name="Group 18"/>
          <p:cNvGrpSpPr/>
          <p:nvPr/>
        </p:nvGrpSpPr>
        <p:grpSpPr>
          <a:xfrm>
            <a:off x="4514952" y="1062489"/>
            <a:ext cx="2667995" cy="2512932"/>
            <a:chOff x="3651480" y="813929"/>
            <a:chExt cx="4146936" cy="3905918"/>
          </a:xfrm>
        </p:grpSpPr>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50550" b="100000" l="44150" r="100000"/>
                      </a14:imgEffect>
                    </a14:imgLayer>
                  </a14:imgProps>
                </a:ext>
                <a:ext uri="{28A0092B-C50C-407E-A947-70E740481C1C}">
                  <a14:useLocalDpi xmlns:a14="http://schemas.microsoft.com/office/drawing/2010/main" val="0"/>
                </a:ext>
              </a:extLst>
            </a:blip>
            <a:srcRect l="49349" t="53906" r="6479" b="4488"/>
            <a:stretch/>
          </p:blipFill>
          <p:spPr>
            <a:xfrm rot="21361586">
              <a:off x="3651480" y="813929"/>
              <a:ext cx="4146936" cy="3905918"/>
            </a:xfrm>
            <a:prstGeom prst="rect">
              <a:avLst/>
            </a:prstGeom>
          </p:spPr>
        </p:pic>
        <p:sp>
          <p:nvSpPr>
            <p:cNvPr id="21" name="TextBox 20"/>
            <p:cNvSpPr txBox="1"/>
            <p:nvPr/>
          </p:nvSpPr>
          <p:spPr>
            <a:xfrm>
              <a:off x="4237211" y="1799518"/>
              <a:ext cx="3000827" cy="21527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2" name="Group 21"/>
          <p:cNvGrpSpPr/>
          <p:nvPr/>
        </p:nvGrpSpPr>
        <p:grpSpPr>
          <a:xfrm rot="207595">
            <a:off x="7909122" y="1096845"/>
            <a:ext cx="2953632" cy="2749781"/>
            <a:chOff x="7815038" y="1025203"/>
            <a:chExt cx="4540856" cy="4453902"/>
          </a:xfrm>
        </p:grpSpPr>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47850" b="97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600" t="46731" r="46599" b="1478"/>
            <a:stretch/>
          </p:blipFill>
          <p:spPr>
            <a:xfrm rot="239434">
              <a:off x="7815038" y="1025203"/>
              <a:ext cx="4540856" cy="4453902"/>
            </a:xfrm>
            <a:prstGeom prst="rect">
              <a:avLst/>
            </a:prstGeom>
          </p:spPr>
        </p:pic>
        <p:sp>
          <p:nvSpPr>
            <p:cNvPr id="30" name="TextBox 29"/>
            <p:cNvSpPr txBox="1"/>
            <p:nvPr/>
          </p:nvSpPr>
          <p:spPr>
            <a:xfrm rot="21338696">
              <a:off x="8585053" y="2583068"/>
              <a:ext cx="3000827" cy="1545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hoạ</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1" name="Group 30"/>
          <p:cNvGrpSpPr/>
          <p:nvPr/>
        </p:nvGrpSpPr>
        <p:grpSpPr>
          <a:xfrm rot="21167562">
            <a:off x="6599098" y="3605882"/>
            <a:ext cx="2761583" cy="2489569"/>
            <a:chOff x="6258139" y="4058807"/>
            <a:chExt cx="2761583" cy="2489569"/>
          </a:xfrm>
        </p:grpSpPr>
        <p:pic>
          <p:nvPicPr>
            <p:cNvPr id="32" name="Picture 31"/>
            <p:cNvPicPr>
              <a:picLocks noChangeAspect="1"/>
            </p:cNvPicPr>
            <p:nvPr/>
          </p:nvPicPr>
          <p:blipFill rotWithShape="1">
            <a:blip r:embed="rId10" cstate="print">
              <a:extLst>
                <a:ext uri="{BEBA8EAE-BF5A-486C-A8C5-ECC9F3942E4B}">
                  <a14:imgProps xmlns:a14="http://schemas.microsoft.com/office/drawing/2010/main">
                    <a14:imgLayer r:embed="rId7">
                      <a14:imgEffect>
                        <a14:backgroundRemoval t="3300" b="52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3488" t="4159" r="50687" b="48240"/>
            <a:stretch/>
          </p:blipFill>
          <p:spPr>
            <a:xfrm>
              <a:off x="6258139" y="4058807"/>
              <a:ext cx="2761583" cy="2489569"/>
            </a:xfrm>
            <a:prstGeom prst="rect">
              <a:avLst/>
            </a:prstGeom>
          </p:spPr>
        </p:pic>
        <p:sp>
          <p:nvSpPr>
            <p:cNvPr id="33" name="TextBox 32"/>
            <p:cNvSpPr txBox="1"/>
            <p:nvPr/>
          </p:nvSpPr>
          <p:spPr>
            <a:xfrm rot="269247">
              <a:off x="7416589" y="5026697"/>
              <a:ext cx="5042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37" name="Group 36"/>
          <p:cNvGrpSpPr/>
          <p:nvPr/>
        </p:nvGrpSpPr>
        <p:grpSpPr>
          <a:xfrm rot="514008">
            <a:off x="3292481" y="3194497"/>
            <a:ext cx="3209090" cy="3193360"/>
            <a:chOff x="-18928" y="632066"/>
            <a:chExt cx="4149561" cy="4129221"/>
          </a:xfrm>
        </p:grpSpPr>
        <p:pic>
          <p:nvPicPr>
            <p:cNvPr id="38" name="Picture 3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39" name="TextBox 38"/>
            <p:cNvSpPr txBox="1"/>
            <p:nvPr/>
          </p:nvSpPr>
          <p:spPr>
            <a:xfrm rot="20981604">
              <a:off x="555438" y="2071715"/>
              <a:ext cx="3000826" cy="123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23198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ou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iếng ting ting.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out)">
                                      <p:cBhvr>
                                        <p:cTn id="22" dur="500"/>
                                        <p:tgtEl>
                                          <p:spTgt spid="37"/>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ircle(out)">
                                      <p:cBhvr>
                                        <p:cTn id="27" dur="500"/>
                                        <p:tgtEl>
                                          <p:spTgt spid="31"/>
                                        </p:tgtEl>
                                      </p:cBhvr>
                                    </p:animEffect>
                                  </p:childTnLst>
                                  <p:subTnLst>
                                    <p:audio>
                                      <p:cMediaNode>
                                        <p:cTn display="0" masterRel="sameClick">
                                          <p:stCondLst>
                                            <p:cond evt="begin" delay="0">
                                              <p:tn val="2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4018" b="6788"/>
          <a:stretch/>
        </p:blipFill>
        <p:spPr>
          <a:xfrm>
            <a:off x="-95250" y="-342900"/>
            <a:ext cx="12287250" cy="7429500"/>
          </a:xfrm>
          <a:prstGeom prst="rect">
            <a:avLst/>
          </a:prstGeom>
        </p:spPr>
      </p:pic>
      <p:pic>
        <p:nvPicPr>
          <p:cNvPr id="3" name="Picture 2">
            <a:extLst>
              <a:ext uri="{FF2B5EF4-FFF2-40B4-BE49-F238E27FC236}">
                <a16:creationId xmlns:a16="http://schemas.microsoft.com/office/drawing/2014/main" id="{6862EAEC-681F-3BCC-B6D0-518BC278317F}"/>
              </a:ext>
            </a:extLst>
          </p:cNvPr>
          <p:cNvPicPr>
            <a:picLocks noChangeAspect="1"/>
          </p:cNvPicPr>
          <p:nvPr/>
        </p:nvPicPr>
        <p:blipFill>
          <a:blip r:embed="rId3"/>
          <a:stretch>
            <a:fillRect/>
          </a:stretch>
        </p:blipFill>
        <p:spPr>
          <a:xfrm>
            <a:off x="2156902" y="2185348"/>
            <a:ext cx="7382896" cy="1572904"/>
          </a:xfrm>
          <a:prstGeom prst="rect">
            <a:avLst/>
          </a:prstGeom>
        </p:spPr>
      </p:pic>
    </p:spTree>
    <p:extLst>
      <p:ext uri="{BB962C8B-B14F-4D97-AF65-F5344CB8AC3E}">
        <p14:creationId xmlns:p14="http://schemas.microsoft.com/office/powerpoint/2010/main" val="12389014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18" name="Picture 17">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5"/>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grpSp>
        <p:nvGrpSpPr>
          <p:cNvPr id="5" name="Group 4"/>
          <p:cNvGrpSpPr/>
          <p:nvPr/>
        </p:nvGrpSpPr>
        <p:grpSpPr>
          <a:xfrm>
            <a:off x="981075" y="342900"/>
            <a:ext cx="10372725" cy="5854701"/>
            <a:chOff x="2013433" y="1016000"/>
            <a:chExt cx="8799709" cy="518160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6629" b="20883"/>
            <a:stretch/>
          </p:blipFill>
          <p:spPr>
            <a:xfrm>
              <a:off x="2013433" y="1016000"/>
              <a:ext cx="8799709" cy="5181600"/>
            </a:xfrm>
            <a:prstGeom prst="rect">
              <a:avLst/>
            </a:prstGeom>
          </p:spPr>
        </p:pic>
        <p:sp>
          <p:nvSpPr>
            <p:cNvPr id="14" name="TextBox 13"/>
            <p:cNvSpPr txBox="1"/>
            <p:nvPr/>
          </p:nvSpPr>
          <p:spPr>
            <a:xfrm>
              <a:off x="3061662" y="2689590"/>
              <a:ext cx="6851594" cy="2454821"/>
            </a:xfrm>
            <a:prstGeom prst="rect">
              <a:avLst/>
            </a:prstGeom>
            <a:noFill/>
          </p:spPr>
          <p:txBody>
            <a:bodyPr wrap="square" rtlCol="0">
              <a:spAutoFit/>
            </a:bodyPr>
            <a:lstStyle/>
            <a:p>
              <a:pPr algn="just">
                <a:lnSpc>
                  <a:spcPct val="110000"/>
                </a:lnSpc>
              </a:pPr>
              <a:r>
                <a:rPr lang="vi-VN" sz="3200" b="1" dirty="0">
                  <a:latin typeface="Calibri" panose="020F0502020204030204" pitchFamily="34" charset="0"/>
                  <a:cs typeface="Calibri" panose="020F0502020204030204" pitchFamily="34" charset="0"/>
                </a:rPr>
                <a:t>Thực hiện 1 trong 2 nhiệm vụ dưới đây:</a:t>
              </a:r>
            </a:p>
            <a:p>
              <a:pPr algn="just">
                <a:lnSpc>
                  <a:spcPct val="110000"/>
                </a:lnSpc>
              </a:pPr>
              <a:r>
                <a:rPr lang="vi-VN" sz="3200" dirty="0">
                  <a:latin typeface="Calibri" panose="020F0502020204030204" pitchFamily="34" charset="0"/>
                  <a:cs typeface="Calibri" panose="020F0502020204030204" pitchFamily="34" charset="0"/>
                </a:rPr>
                <a:t>a. Đọc đoạn văn của em cho người thân nghe. Chia sẻ cảm xúc của em khi viết đoạn văn đó.</a:t>
              </a:r>
            </a:p>
            <a:p>
              <a:pPr algn="just">
                <a:lnSpc>
                  <a:spcPct val="110000"/>
                </a:lnSpc>
              </a:pPr>
              <a:r>
                <a:rPr lang="vi-VN" sz="3200" dirty="0">
                  <a:latin typeface="Calibri" panose="020F0502020204030204" pitchFamily="34" charset="0"/>
                  <a:cs typeface="Calibri" panose="020F0502020204030204" pitchFamily="34" charset="0"/>
                </a:rPr>
                <a:t>b. Đọc lại một bài thơ em yêu thích và ghi vào phiếu đọc sách những điều em thấy thú vị.</a:t>
              </a:r>
            </a:p>
          </p:txBody>
        </p:sp>
      </p:grpSp>
    </p:spTree>
    <p:extLst>
      <p:ext uri="{BB962C8B-B14F-4D97-AF65-F5344CB8AC3E}">
        <p14:creationId xmlns:p14="http://schemas.microsoft.com/office/powerpoint/2010/main" val="31908054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pic>
        <p:nvPicPr>
          <p:cNvPr id="2" name="Picture 1">
            <a:extLst>
              <a:ext uri="{FF2B5EF4-FFF2-40B4-BE49-F238E27FC236}">
                <a16:creationId xmlns:a16="http://schemas.microsoft.com/office/drawing/2014/main" id="{E9A630FB-54B4-8B92-11E5-15FCEB9F84A9}"/>
              </a:ext>
            </a:extLst>
          </p:cNvPr>
          <p:cNvPicPr>
            <a:picLocks noChangeAspect="1"/>
          </p:cNvPicPr>
          <p:nvPr/>
        </p:nvPicPr>
        <p:blipFill>
          <a:blip r:embed="rId3"/>
          <a:stretch>
            <a:fillRect/>
          </a:stretch>
        </p:blipFill>
        <p:spPr>
          <a:xfrm>
            <a:off x="2909364" y="608720"/>
            <a:ext cx="7687722" cy="2706859"/>
          </a:xfrm>
          <a:prstGeom prst="rect">
            <a:avLst/>
          </a:prstGeom>
        </p:spPr>
      </p:pic>
    </p:spTree>
    <p:extLst>
      <p:ext uri="{BB962C8B-B14F-4D97-AF65-F5344CB8AC3E}">
        <p14:creationId xmlns:p14="http://schemas.microsoft.com/office/powerpoint/2010/main" val="21848816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18" b="6788"/>
          <a:stretch/>
        </p:blipFill>
        <p:spPr>
          <a:xfrm>
            <a:off x="0" y="-342901"/>
            <a:ext cx="12287250" cy="7429501"/>
          </a:xfrm>
        </p:spPr>
      </p:pic>
      <p:pic>
        <p:nvPicPr>
          <p:cNvPr id="6" name="Picture 5" descr="A red and green text on a black background&#10;&#10;Description automatically generated">
            <a:extLst>
              <a:ext uri="{FF2B5EF4-FFF2-40B4-BE49-F238E27FC236}">
                <a16:creationId xmlns:a16="http://schemas.microsoft.com/office/drawing/2014/main" id="{70B9F121-9B26-8928-4368-D930251F8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800" y="597929"/>
            <a:ext cx="7200000" cy="554784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83724FB-102A-4E51-58C3-1F5EFD27C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641" y="0"/>
            <a:ext cx="1604812" cy="1604812"/>
          </a:xfrm>
          <a:prstGeom prst="rect">
            <a:avLst/>
          </a:prstGeom>
        </p:spPr>
      </p:pic>
    </p:spTree>
    <p:extLst>
      <p:ext uri="{BB962C8B-B14F-4D97-AF65-F5344CB8AC3E}">
        <p14:creationId xmlns:p14="http://schemas.microsoft.com/office/powerpoint/2010/main" val="36401993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3778" y="-6417423"/>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prstDash val="solid"/>
                </a:ln>
                <a:solidFill>
                  <a:srgbClr val="FFFF00"/>
                </a:solidFill>
                <a:effectLst>
                  <a:outerShdw blurRad="12700" dist="63500" dir="2700000" algn="tl" rotWithShape="0">
                    <a:prstClr val="white"/>
                  </a:outerShdw>
                </a:effectLst>
                <a:uLnTx/>
                <a:uFillTx/>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48978" y="-4825262"/>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MAY </a:t>
            </a:r>
            <a:r>
              <a:rPr kumimoji="0" lang="vi-VN"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381057" y="3339061"/>
            <a:ext cx="4108088" cy="399204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733681" y="3124374"/>
            <a:ext cx="4206729" cy="4206729"/>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5952059" y="3375716"/>
            <a:ext cx="3992041" cy="3765748"/>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370547" y="0"/>
            <a:ext cx="10668925" cy="3810330"/>
          </a:xfrm>
          <a:prstGeom prst="rect">
            <a:avLst/>
          </a:prstGeom>
        </p:spPr>
      </p:pic>
    </p:spTree>
    <p:extLst>
      <p:ext uri="{BB962C8B-B14F-4D97-AF65-F5344CB8AC3E}">
        <p14:creationId xmlns:p14="http://schemas.microsoft.com/office/powerpoint/2010/main" val="1876725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9893300"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228657" y="-484721"/>
            <a:ext cx="4108088" cy="399204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362325" y="963880"/>
            <a:ext cx="7915275"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Đoạn văn thể hiện tình cảm, cảm xúc về một bài thơ gồm mấy phần?</a:t>
            </a:r>
            <a:endParaRPr kumimoji="0" lang="en-US"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2087441" y="2843905"/>
            <a:ext cx="8809157" cy="1880495"/>
            <a:chOff x="2087441" y="2843905"/>
            <a:chExt cx="8809157" cy="1880495"/>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7E5D4F7-F7FE-D1B7-4993-17A4CA59DBAC}"/>
                </a:ext>
              </a:extLst>
            </p:cNvPr>
            <p:cNvSpPr/>
            <p:nvPr/>
          </p:nvSpPr>
          <p:spPr>
            <a:xfrm>
              <a:off x="2209800" y="2896639"/>
              <a:ext cx="80065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Đoạn văn thể hiện tình cảm, cảm xúc về một bài thơ gồm 3 phần: Mở đầu, triển khai, kết thúc.</a:t>
              </a:r>
              <a:endParaRPr kumimoji="0" lang="en-US"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466091"/>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09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HANH TÂM">
            <a:extLst>
              <a:ext uri="{FF2B5EF4-FFF2-40B4-BE49-F238E27FC236}">
                <a16:creationId xmlns:a16="http://schemas.microsoft.com/office/drawing/2014/main" id="{8FC58F09-EBB6-D6CE-6C2F-081FD08CA754}"/>
              </a:ext>
            </a:extLst>
          </p:cNvPr>
          <p:cNvSpPr/>
          <p:nvPr/>
        </p:nvSpPr>
        <p:spPr>
          <a:xfrm>
            <a:off x="3295650" y="854794"/>
            <a:ext cx="7829550" cy="1569660"/>
          </a:xfrm>
          <a:prstGeom prst="rect">
            <a:avLst/>
          </a:prstGeom>
          <a:noFill/>
        </p:spPr>
        <p:txBody>
          <a:bodyPr wrap="square" lIns="91440" tIns="45720" rIns="91440" bIns="45720">
            <a:spAutoFit/>
          </a:bodyPr>
          <a:lstStyle/>
          <a:p>
            <a:pPr lvl="0" algn="ctr">
              <a:defRPr/>
            </a:pPr>
            <a:r>
              <a:rPr lang="vi-VN" sz="32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phần triển khai của đoạn văn thể hiện tình cảm, cảm xúc về một bài thơ, em cần thể hiện điều gì?</a:t>
            </a:r>
            <a:endParaRPr kumimoji="0" lang="en-US" sz="32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439665" y="-609455"/>
            <a:ext cx="4206729" cy="420672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099F28C0-4808-63B9-BAA9-AF1C7C9CFB1E}"/>
              </a:ext>
            </a:extLst>
          </p:cNvPr>
          <p:cNvGrpSpPr/>
          <p:nvPr/>
        </p:nvGrpSpPr>
        <p:grpSpPr>
          <a:xfrm>
            <a:off x="2087441" y="3348730"/>
            <a:ext cx="8809157" cy="1880495"/>
            <a:chOff x="2087441" y="2843905"/>
            <a:chExt cx="8809157" cy="1880495"/>
          </a:xfrm>
        </p:grpSpPr>
        <p:sp>
          <p:nvSpPr>
            <p:cNvPr id="4" name="Rectangle: Rounded Corners 3">
              <a:extLst>
                <a:ext uri="{FF2B5EF4-FFF2-40B4-BE49-F238E27FC236}">
                  <a16:creationId xmlns:a16="http://schemas.microsoft.com/office/drawing/2014/main" id="{10D8FB1D-8624-CB5D-9232-CAD8A43FFE15}"/>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5863AEC0-B3CF-EDD3-FE7B-96D60B382804}"/>
                </a:ext>
              </a:extLst>
            </p:cNvPr>
            <p:cNvSpPr/>
            <p:nvPr/>
          </p:nvSpPr>
          <p:spPr>
            <a:xfrm>
              <a:off x="2209800" y="2896639"/>
              <a:ext cx="80065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Nêu những cái hay, cái đẹp của một bài thơ và biểu lộ tình cảm cảm xúc của em đối với bài thơ.</a:t>
              </a:r>
              <a:endParaRPr kumimoji="0" lang="en-US"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12" name="Picture 2" descr="Cartoon Green Check Mark Icon Isolated Stock Vector (Royalty Free)  666622858 | Shutterstock">
            <a:extLst>
              <a:ext uri="{FF2B5EF4-FFF2-40B4-BE49-F238E27FC236}">
                <a16:creationId xmlns:a16="http://schemas.microsoft.com/office/drawing/2014/main" id="{CF008B3D-5DEC-6B6B-B5E7-DD1BE56EED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970916"/>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36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752724" y="797197"/>
            <a:ext cx="8572501"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Kết thúc đoạn văn thể hiện tình cảm, cảm xúc về một bài thơ, em có thể nêu ra điều gì?</a:t>
            </a:r>
            <a:endParaRPr kumimoji="0" lang="en-US"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445766" y="-401917"/>
            <a:ext cx="3992041" cy="3765748"/>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7BE3355F-AB41-047C-C5ED-1D15399A98DD}"/>
              </a:ext>
            </a:extLst>
          </p:cNvPr>
          <p:cNvGrpSpPr/>
          <p:nvPr/>
        </p:nvGrpSpPr>
        <p:grpSpPr>
          <a:xfrm>
            <a:off x="2087441" y="3348730"/>
            <a:ext cx="8809157" cy="1991726"/>
            <a:chOff x="2087441" y="2843905"/>
            <a:chExt cx="8809157" cy="1991726"/>
          </a:xfrm>
        </p:grpSpPr>
        <p:sp>
          <p:nvSpPr>
            <p:cNvPr id="4" name="Rectangle: Rounded Corners 3">
              <a:extLst>
                <a:ext uri="{FF2B5EF4-FFF2-40B4-BE49-F238E27FC236}">
                  <a16:creationId xmlns:a16="http://schemas.microsoft.com/office/drawing/2014/main" id="{476648A6-46E9-1717-B175-146D9924B094}"/>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CDF85E3-EE28-BC8B-916F-01A3B0E6A7BC}"/>
                </a:ext>
              </a:extLst>
            </p:cNvPr>
            <p:cNvSpPr/>
            <p:nvPr/>
          </p:nvSpPr>
          <p:spPr>
            <a:xfrm>
              <a:off x="2209800" y="2896639"/>
              <a:ext cx="8006532"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Nhấn mạnh, khẳng đinh lại một lần nữa tình cảm, cảm xúc của em đối với bài thơ.</a:t>
              </a:r>
              <a:endParaRPr kumimoji="0" lang="en-US" sz="40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12" name="Picture 2" descr="Cartoon Green Check Mark Icon Isolated Stock Vector (Royalty Free)  666622858 | Shutterstock">
            <a:extLst>
              <a:ext uri="{FF2B5EF4-FFF2-40B4-BE49-F238E27FC236}">
                <a16:creationId xmlns:a16="http://schemas.microsoft.com/office/drawing/2014/main" id="{BABC8BF0-7FA6-29F3-B0D2-00316F1EC3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970916"/>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21" name="Picture 20">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724" y="0"/>
            <a:ext cx="9932276" cy="5801710"/>
          </a:xfrm>
          <a:prstGeom prst="rect">
            <a:avLst/>
          </a:prstGeom>
          <a:ln>
            <a:noFill/>
          </a:ln>
          <a:effectLst>
            <a:outerShdw blurRad="292100" dist="139700" dir="2700000" algn="tl" rotWithShape="0">
              <a:srgbClr val="333333">
                <a:alpha val="65000"/>
              </a:srgbClr>
            </a:outerShdw>
          </a:effectLst>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8" name="TextBox 17">
            <a:extLst>
              <a:ext uri="{FF2B5EF4-FFF2-40B4-BE49-F238E27FC236}">
                <a16:creationId xmlns:a16="http://schemas.microsoft.com/office/drawing/2014/main" id="{A0FCF4AC-B05D-0414-BDF7-5BC772B38DFA}"/>
              </a:ext>
            </a:extLst>
          </p:cNvPr>
          <p:cNvSpPr txBox="1"/>
          <p:nvPr/>
        </p:nvSpPr>
        <p:spPr>
          <a:xfrm>
            <a:off x="2342658" y="686557"/>
            <a:ext cx="8392017" cy="3970318"/>
          </a:xfrm>
          <a:prstGeom prst="rect">
            <a:avLst/>
          </a:prstGeom>
          <a:noFill/>
        </p:spPr>
        <p:txBody>
          <a:bodyPr wrap="square">
            <a:spAutoFit/>
          </a:bodyPr>
          <a:lstStyle/>
          <a:p>
            <a:pPr algn="ctr"/>
            <a:r>
              <a:rPr lang="vi-VN" sz="3600" b="1" dirty="0">
                <a:ln w="6600">
                  <a:noFill/>
                  <a:prstDash val="solid"/>
                </a:ln>
                <a:latin typeface="Cambria" panose="02040503050406030204" pitchFamily="18" charset="0"/>
                <a:ea typeface="Cambria" panose="02040503050406030204" pitchFamily="18" charset="0"/>
              </a:rPr>
              <a:t>Chọn 1 trong 2 đề dưới đây:</a:t>
            </a:r>
          </a:p>
          <a:p>
            <a:pPr algn="just"/>
            <a:r>
              <a:rPr lang="vi-VN" sz="3600" b="1" dirty="0">
                <a:ln w="6600">
                  <a:noFill/>
                  <a:prstDash val="solid"/>
                </a:ln>
                <a:latin typeface="Cambria" panose="02040503050406030204" pitchFamily="18" charset="0"/>
                <a:ea typeface="Cambria" panose="02040503050406030204" pitchFamily="18" charset="0"/>
              </a:rPr>
              <a:t>Đề 1: </a:t>
            </a:r>
            <a:r>
              <a:rPr lang="vi-VN" sz="3600" dirty="0">
                <a:ln w="6600">
                  <a:noFill/>
                  <a:prstDash val="solid"/>
                </a:ln>
                <a:latin typeface="Cambria" panose="02040503050406030204" pitchFamily="18" charset="0"/>
                <a:ea typeface="Cambria" panose="02040503050406030204" pitchFamily="18" charset="0"/>
              </a:rPr>
              <a:t>Viết đoạn văn thể hiện tình cảm, cảm xúc của em về một bài thơ thuộc chủ điểm Thế giới tuổi thơ.</a:t>
            </a:r>
          </a:p>
          <a:p>
            <a:pPr algn="just"/>
            <a:r>
              <a:rPr lang="vi-VN" sz="3600" b="1" dirty="0">
                <a:ln w="6600">
                  <a:noFill/>
                  <a:prstDash val="solid"/>
                </a:ln>
                <a:latin typeface="Cambria" panose="02040503050406030204" pitchFamily="18" charset="0"/>
                <a:ea typeface="Cambria" panose="02040503050406030204" pitchFamily="18" charset="0"/>
              </a:rPr>
              <a:t>Đề 2: </a:t>
            </a:r>
            <a:r>
              <a:rPr lang="vi-VN" sz="3600" dirty="0">
                <a:ln w="6600">
                  <a:noFill/>
                  <a:prstDash val="solid"/>
                </a:ln>
                <a:latin typeface="Cambria" panose="02040503050406030204" pitchFamily="18" charset="0"/>
                <a:ea typeface="Cambria" panose="02040503050406030204" pitchFamily="18" charset="0"/>
              </a:rPr>
              <a:t>Viết đoạn văn thể hiện tình cảm, cảm xúc của em về một bài thơ ca ngợi vẻ đẹp của thiên nhiên.</a:t>
            </a:r>
            <a:endParaRPr lang="en-US" sz="3600" dirty="0">
              <a:ln w="6600">
                <a:noFill/>
                <a:prstDash val="solid"/>
              </a:ln>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74215" t="9747" r="6705" b="72874"/>
          <a:stretch/>
        </p:blipFill>
        <p:spPr>
          <a:xfrm>
            <a:off x="1858014" y="804434"/>
            <a:ext cx="552666" cy="503392"/>
          </a:xfrm>
          <a:prstGeom prst="rect">
            <a:avLst/>
          </a:prstGeom>
        </p:spPr>
      </p:pic>
    </p:spTree>
    <p:extLst>
      <p:ext uri="{BB962C8B-B14F-4D97-AF65-F5344CB8AC3E}">
        <p14:creationId xmlns:p14="http://schemas.microsoft.com/office/powerpoint/2010/main" val="3738951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out)">
                                      <p:cBhvr>
                                        <p:cTn id="14" dur="500"/>
                                        <p:tgtEl>
                                          <p:spTgt spid="2"/>
                                        </p:tgtEl>
                                      </p:cBhvr>
                                    </p:animEffect>
                                  </p:childTnLst>
                                </p:cTn>
                              </p:par>
                            </p:childTnLst>
                          </p:cTn>
                        </p:par>
                        <p:par>
                          <p:cTn id="15" fill="hold">
                            <p:stCondLst>
                              <p:cond delay="500"/>
                            </p:stCondLst>
                            <p:childTnLst>
                              <p:par>
                                <p:cTn id="16" presetID="37" presetClass="entr" presetSubtype="0" fill="hold" grpId="0" nodeType="afterEffect">
                                  <p:stCondLst>
                                    <p:cond delay="0"/>
                                  </p:stCondLst>
                                  <p:iterate type="lt">
                                    <p:tmPct val="1000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500"/>
                                        <p:tgtEl>
                                          <p:spTgt spid="18">
                                            <p:txEl>
                                              <p:pRg st="0" end="0"/>
                                            </p:txEl>
                                          </p:spTgt>
                                        </p:tgtEl>
                                      </p:cBhvr>
                                    </p:animEffect>
                                    <p:anim calcmode="lin" valueType="num">
                                      <p:cBhvr>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0" dur="45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8">
                                            <p:txEl>
                                              <p:pRg st="0" end="0"/>
                                            </p:txEl>
                                          </p:spTgt>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7" presetClass="entr" presetSubtype="0" fill="hold" grpId="0" nodeType="afterEffect">
                                  <p:stCondLst>
                                    <p:cond delay="0"/>
                                  </p:stCondLst>
                                  <p:iterate type="lt">
                                    <p:tmPct val="10000"/>
                                  </p:iterate>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fade">
                                      <p:cBhvr>
                                        <p:cTn id="25" dur="500"/>
                                        <p:tgtEl>
                                          <p:spTgt spid="18">
                                            <p:txEl>
                                              <p:pRg st="1" end="1"/>
                                            </p:txEl>
                                          </p:spTgt>
                                        </p:tgtEl>
                                      </p:cBhvr>
                                    </p:animEffect>
                                    <p:anim calcmode="lin" valueType="num">
                                      <p:cBhvr>
                                        <p:cTn id="26"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7" dur="450" decel="100000" fill="hold"/>
                                        <p:tgtEl>
                                          <p:spTgt spid="18">
                                            <p:txEl>
                                              <p:pRg st="1" end="1"/>
                                            </p:txEl>
                                          </p:spTgt>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18">
                                            <p:txEl>
                                              <p:pRg st="1" end="1"/>
                                            </p:txEl>
                                          </p:spTgt>
                                        </p:tgtEl>
                                        <p:attrNameLst>
                                          <p:attrName>ppt_y</p:attrName>
                                        </p:attrNameLst>
                                      </p:cBhvr>
                                      <p:tavLst>
                                        <p:tav tm="0">
                                          <p:val>
                                            <p:strVal val="#ppt_y-.03"/>
                                          </p:val>
                                        </p:tav>
                                        <p:tav tm="100000">
                                          <p:val>
                                            <p:strVal val="#ppt_y"/>
                                          </p:val>
                                        </p:tav>
                                      </p:tavLst>
                                    </p:anim>
                                  </p:childTnLst>
                                </p:cTn>
                              </p:par>
                            </p:childTnLst>
                          </p:cTn>
                        </p:par>
                        <p:par>
                          <p:cTn id="29" fill="hold">
                            <p:stCondLst>
                              <p:cond delay="6400"/>
                            </p:stCondLst>
                            <p:childTnLst>
                              <p:par>
                                <p:cTn id="30" presetID="37" presetClass="entr" presetSubtype="0" fill="hold" grpId="0" nodeType="afterEffect">
                                  <p:stCondLst>
                                    <p:cond delay="0"/>
                                  </p:stCondLst>
                                  <p:iterate type="lt">
                                    <p:tmPct val="10000"/>
                                  </p:iterate>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fade">
                                      <p:cBhvr>
                                        <p:cTn id="32" dur="500"/>
                                        <p:tgtEl>
                                          <p:spTgt spid="18">
                                            <p:txEl>
                                              <p:pRg st="2" end="2"/>
                                            </p:txEl>
                                          </p:spTgt>
                                        </p:tgtEl>
                                      </p:cBhvr>
                                    </p:animEffect>
                                    <p:anim calcmode="lin" valueType="num">
                                      <p:cBhvr>
                                        <p:cTn id="3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4" dur="450" decel="100000" fill="hold"/>
                                        <p:tgtEl>
                                          <p:spTgt spid="18">
                                            <p:txEl>
                                              <p:pRg st="2" end="2"/>
                                            </p:txEl>
                                          </p:spTgt>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8">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id="{7F382A5A-DC27-DB65-87E6-044119C84DBF}"/>
              </a:ext>
            </a:extLst>
          </p:cNvPr>
          <p:cNvSpPr/>
          <p:nvPr/>
        </p:nvSpPr>
        <p:spPr>
          <a:xfrm>
            <a:off x="151762"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7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descr="A green grass field with trees and butterflies&#10;&#10;Description automatically generated">
            <a:extLst>
              <a:ext uri="{FF2B5EF4-FFF2-40B4-BE49-F238E27FC236}">
                <a16:creationId xmlns:a16="http://schemas.microsoft.com/office/drawing/2014/main" id="{8D846D10-252F-B6C4-840F-CBD565F1F288}"/>
              </a:ext>
            </a:extLst>
          </p:cNvPr>
          <p:cNvPicPr>
            <a:picLocks noChangeAspect="1"/>
          </p:cNvPicPr>
          <p:nvPr/>
        </p:nvPicPr>
        <p:blipFill rotWithShape="1">
          <a:blip r:embed="rId2">
            <a:extLst>
              <a:ext uri="{28A0092B-C50C-407E-A947-70E740481C1C}">
                <a14:useLocalDpi xmlns:a14="http://schemas.microsoft.com/office/drawing/2010/main" val="0"/>
              </a:ext>
            </a:extLst>
          </a:blip>
          <a:srcRect b="17344"/>
          <a:stretch/>
        </p:blipFill>
        <p:spPr>
          <a:xfrm>
            <a:off x="-58838" y="1"/>
            <a:ext cx="12291999" cy="6858000"/>
          </a:xfrm>
          <a:prstGeom prst="rect">
            <a:avLst/>
          </a:prstGeom>
        </p:spPr>
      </p:pic>
      <p:pic>
        <p:nvPicPr>
          <p:cNvPr id="14" name="Picture 13" descr="A green grass field with blue flowers&#10;&#10;Description automatically generated">
            <a:extLst>
              <a:ext uri="{FF2B5EF4-FFF2-40B4-BE49-F238E27FC236}">
                <a16:creationId xmlns:a16="http://schemas.microsoft.com/office/drawing/2014/main" id="{E25C0912-FD59-6E42-141C-CA37120E77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193"/>
          <a:stretch/>
        </p:blipFill>
        <p:spPr>
          <a:xfrm>
            <a:off x="-583210" y="5428526"/>
            <a:ext cx="5619114" cy="1731113"/>
          </a:xfrm>
          <a:prstGeom prst="rect">
            <a:avLst/>
          </a:prstGeom>
        </p:spPr>
      </p:pic>
      <p:pic>
        <p:nvPicPr>
          <p:cNvPr id="17" name="Picture 16" descr="A green grass field with blue flowers&#10;&#10;Description automatically generated">
            <a:extLst>
              <a:ext uri="{FF2B5EF4-FFF2-40B4-BE49-F238E27FC236}">
                <a16:creationId xmlns:a16="http://schemas.microsoft.com/office/drawing/2014/main" id="{D723A4EB-621C-1D72-3301-8D002B994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299"/>
          <a:stretch/>
        </p:blipFill>
        <p:spPr>
          <a:xfrm>
            <a:off x="1906595" y="5625294"/>
            <a:ext cx="5619114" cy="1500359"/>
          </a:xfrm>
          <a:prstGeom prst="rect">
            <a:avLst/>
          </a:prstGeom>
        </p:spPr>
      </p:pic>
      <p:pic>
        <p:nvPicPr>
          <p:cNvPr id="16" name="Picture 15" descr="A green grass field with blue flowers&#10;&#10;Description automatically generated">
            <a:extLst>
              <a:ext uri="{FF2B5EF4-FFF2-40B4-BE49-F238E27FC236}">
                <a16:creationId xmlns:a16="http://schemas.microsoft.com/office/drawing/2014/main" id="{BAC3C185-B666-7DD5-6C73-95E5DD2B76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208"/>
          <a:stretch/>
        </p:blipFill>
        <p:spPr>
          <a:xfrm>
            <a:off x="6614047" y="5625295"/>
            <a:ext cx="5619114" cy="1449273"/>
          </a:xfrm>
          <a:prstGeom prst="rect">
            <a:avLst/>
          </a:prstGeom>
        </p:spPr>
      </p:pic>
      <p:sp>
        <p:nvSpPr>
          <p:cNvPr id="6" name="Rectangle: Rounded Corners 5">
            <a:extLst>
              <a:ext uri="{FF2B5EF4-FFF2-40B4-BE49-F238E27FC236}">
                <a16:creationId xmlns:a16="http://schemas.microsoft.com/office/drawing/2014/main" id="{25A1E356-6C90-79E0-D111-47D102FC79B6}"/>
              </a:ext>
            </a:extLst>
          </p:cNvPr>
          <p:cNvSpPr/>
          <p:nvPr/>
        </p:nvSpPr>
        <p:spPr>
          <a:xfrm>
            <a:off x="785175" y="211970"/>
            <a:ext cx="10187626" cy="1159630"/>
          </a:xfrm>
          <a:prstGeom prst="roundRect">
            <a:avLst>
              <a:gd name="adj"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5B8AC43-1B24-8D4E-BD3C-7FAC144D3910}"/>
              </a:ext>
            </a:extLst>
          </p:cNvPr>
          <p:cNvSpPr txBox="1"/>
          <p:nvPr/>
        </p:nvSpPr>
        <p:spPr>
          <a:xfrm>
            <a:off x="1114425" y="258144"/>
            <a:ext cx="9620250" cy="1077218"/>
          </a:xfrm>
          <a:prstGeom prst="rect">
            <a:avLst/>
          </a:prstGeom>
          <a:noFill/>
        </p:spPr>
        <p:txBody>
          <a:bodyPr wrap="square" rtlCol="0">
            <a:spAutoFit/>
          </a:bodyPr>
          <a:lstStyle/>
          <a:p>
            <a:pPr lvl="0" algn="ctr"/>
            <a:r>
              <a:rPr lang="en-US" sz="3200" b="1" dirty="0">
                <a:solidFill>
                  <a:prstClr val="black"/>
                </a:solidFill>
                <a:latin typeface="Calibri" panose="020F0502020204030204"/>
              </a:rPr>
              <a:t>1. </a:t>
            </a:r>
            <a:r>
              <a:rPr lang="vi-VN" sz="3200" b="1" dirty="0">
                <a:solidFill>
                  <a:prstClr val="black"/>
                </a:solidFill>
                <a:latin typeface="Calibri" panose="020F0502020204030204"/>
              </a:rPr>
              <a:t>Dựa vào kết quả tìm ý trong hoạt động Viết ở Bài 26, viết đoạn văn theo yêu cầu của đề bài đã chọn.</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5" name="任意多边形: 形状 70">
            <a:extLst>
              <a:ext uri="{FF2B5EF4-FFF2-40B4-BE49-F238E27FC236}">
                <a16:creationId xmlns:a16="http://schemas.microsoft.com/office/drawing/2014/main" id="{822977E6-8D60-47C6-74A5-ADF2959280FF}"/>
              </a:ext>
            </a:extLst>
          </p:cNvPr>
          <p:cNvSpPr/>
          <p:nvPr/>
        </p:nvSpPr>
        <p:spPr>
          <a:xfrm>
            <a:off x="240722" y="2452307"/>
            <a:ext cx="11856681" cy="3664797"/>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E5237CC5-2505-109C-CD1F-805A308E35C0}"/>
              </a:ext>
            </a:extLst>
          </p:cNvPr>
          <p:cNvSpPr txBox="1"/>
          <p:nvPr/>
        </p:nvSpPr>
        <p:spPr>
          <a:xfrm>
            <a:off x="1254228" y="2910655"/>
            <a:ext cx="10029825" cy="206210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Lưu ý:</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Các ý trong đoạn văn cần sắp xếp hợp lí.</a:t>
            </a:r>
          </a:p>
          <a:p>
            <a:pPr algn="just"/>
            <a:r>
              <a:rPr lang="vi-VN" sz="3200" b="0" i="0" dirty="0">
                <a:solidFill>
                  <a:srgbClr val="000000"/>
                </a:solidFill>
                <a:effectLst/>
                <a:latin typeface="Cambria" panose="02040503050406030204" pitchFamily="18" charset="0"/>
                <a:ea typeface="Cambria" panose="02040503050406030204" pitchFamily="18" charset="0"/>
              </a:rPr>
              <a:t>– Diễn đạt rõ ý; nêu được tình cảm, cảm xúc của em với bài thơ qua những từ ngữ và câu văn giàu sức biểu cảm.</a:t>
            </a:r>
          </a:p>
        </p:txBody>
      </p:sp>
    </p:spTree>
    <p:extLst>
      <p:ext uri="{BB962C8B-B14F-4D97-AF65-F5344CB8AC3E}">
        <p14:creationId xmlns:p14="http://schemas.microsoft.com/office/powerpoint/2010/main" val="2318721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80D632-66F3-24E2-D395-10DF2B21F799}"/>
              </a:ext>
            </a:extLst>
          </p:cNvPr>
          <p:cNvPicPr>
            <a:picLocks noChangeAspect="1"/>
          </p:cNvPicPr>
          <p:nvPr/>
        </p:nvPicPr>
        <p:blipFill>
          <a:blip r:embed="rId2"/>
          <a:stretch>
            <a:fillRect/>
          </a:stretch>
        </p:blipFill>
        <p:spPr>
          <a:xfrm>
            <a:off x="-63585" y="0"/>
            <a:ext cx="12255585" cy="7048840"/>
          </a:xfrm>
          <a:prstGeom prst="rect">
            <a:avLst/>
          </a:prstGeom>
        </p:spPr>
      </p:pic>
      <p:sp>
        <p:nvSpPr>
          <p:cNvPr id="9" name="Rectangle: Rounded Corners 7">
            <a:extLst>
              <a:ext uri="{FF2B5EF4-FFF2-40B4-BE49-F238E27FC236}">
                <a16:creationId xmlns:a16="http://schemas.microsoft.com/office/drawing/2014/main" id="{F585643C-603C-711C-47D4-F578E8E6848C}"/>
              </a:ext>
            </a:extLst>
          </p:cNvPr>
          <p:cNvSpPr/>
          <p:nvPr/>
        </p:nvSpPr>
        <p:spPr>
          <a:xfrm>
            <a:off x="183555"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6063A75-5DDC-C94E-F443-92172AADBFA5}"/>
              </a:ext>
            </a:extLst>
          </p:cNvPr>
          <p:cNvSpPr txBox="1"/>
          <p:nvPr/>
        </p:nvSpPr>
        <p:spPr>
          <a:xfrm>
            <a:off x="1637373" y="708127"/>
            <a:ext cx="9935502" cy="452431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Ví dụ: </a:t>
            </a:r>
            <a:r>
              <a:rPr lang="vi-VN" sz="3600" dirty="0">
                <a:latin typeface="Cambria" panose="02040503050406030204" pitchFamily="18" charset="0"/>
                <a:ea typeface="Cambria" panose="02040503050406030204" pitchFamily="18" charset="0"/>
              </a:rPr>
              <a:t>Tôi đã thực sự xúc động khi đọc bài thơ "Ngưỡng cửa". Lời thơ giản dị nhưng thật sâu sắc. Nhà thơ Vũ Quần Phương đã giúp tôi hiểu ý nghĩa của tình cảm gia đình. Bước qua ngưỡng cửa là được về với nơi đầy ắp tình yêu thương của người thân. Hình ảnh ngưỡng cửa đã tượng trưng cho căn nhà gần gũi, thân thiết với mỗi người qua bao tháng năm. Ấm áp và bình yên biết mấy!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descr="A cartoon of a child writing in a book&#10;&#10;Description automatically generated">
            <a:extLst>
              <a:ext uri="{FF2B5EF4-FFF2-40B4-BE49-F238E27FC236}">
                <a16:creationId xmlns:a16="http://schemas.microsoft.com/office/drawing/2014/main" id="{4A931AF5-4CCB-04E3-5610-71C940C82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20" y="67666"/>
            <a:ext cx="1912649" cy="1912649"/>
          </a:xfrm>
          <a:prstGeom prst="rect">
            <a:avLst/>
          </a:prstGeom>
        </p:spPr>
      </p:pic>
    </p:spTree>
    <p:extLst>
      <p:ext uri="{BB962C8B-B14F-4D97-AF65-F5344CB8AC3E}">
        <p14:creationId xmlns:p14="http://schemas.microsoft.com/office/powerpoint/2010/main" val="383472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470</Words>
  <Application>Microsoft Office PowerPoint</Application>
  <PresentationFormat>Widescreen</PresentationFormat>
  <Paragraphs>29</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Cambria</vt:lpstr>
      <vt:lpstr>UTM Cookies</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2025-12-14T22:38:53Z</dcterms:created>
  <dcterms:modified xsi:type="dcterms:W3CDTF">2025-12-14T22:39:27Z</dcterms:modified>
</cp:coreProperties>
</file>