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89" r:id="rId3"/>
    <p:sldId id="257" r:id="rId4"/>
    <p:sldId id="290" r:id="rId5"/>
    <p:sldId id="271" r:id="rId6"/>
    <p:sldId id="256" r:id="rId7"/>
    <p:sldId id="258" r:id="rId8"/>
    <p:sldId id="280" r:id="rId9"/>
    <p:sldId id="292" r:id="rId10"/>
    <p:sldId id="281" r:id="rId11"/>
    <p:sldId id="293" r:id="rId12"/>
    <p:sldId id="294" r:id="rId13"/>
    <p:sldId id="295" r:id="rId14"/>
    <p:sldId id="296" r:id="rId15"/>
    <p:sldId id="297" r:id="rId16"/>
    <p:sldId id="298" r:id="rId17"/>
    <p:sldId id="29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016"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E5381-A92D-42C5-96FE-B6E06EB5EFC5}" type="datetimeFigureOut">
              <a:rPr lang="en-US" smtClean="0"/>
              <a:t>12/16/2025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168713-CF4E-4E6F-8FA2-FE7032ED5067}" type="slidenum">
              <a:rPr lang="en-US" smtClean="0"/>
              <a:t>‹#›</a:t>
            </a:fld>
            <a:endParaRPr lang="en-US"/>
          </a:p>
        </p:txBody>
      </p:sp>
    </p:spTree>
    <p:extLst>
      <p:ext uri="{BB962C8B-B14F-4D97-AF65-F5344CB8AC3E}">
        <p14:creationId xmlns:p14="http://schemas.microsoft.com/office/powerpoint/2010/main" val="3418803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Nối tiếp Triều Trần là Triều Hậu Lê. Để hiểu rõ hơn về thời đại này,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12 –  Khởi nghĩa Lam Sơn và Triều Hậu Lê.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1168713-CF4E-4E6F-8FA2-FE7032ED5067}" type="slidenum">
              <a:rPr lang="en-US" smtClean="0"/>
              <a:t>2</a:t>
            </a:fld>
            <a:endParaRPr lang="en-US"/>
          </a:p>
        </p:txBody>
      </p:sp>
    </p:spTree>
    <p:extLst>
      <p:ext uri="{BB962C8B-B14F-4D97-AF65-F5344CB8AC3E}">
        <p14:creationId xmlns:p14="http://schemas.microsoft.com/office/powerpoint/2010/main" val="42221146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242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169BCF-BF15-4DAF-B829-C13E3F125CD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306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f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8" name="THANH TÂM"/>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55718" y="-2685395"/>
            <a:ext cx="6850889" cy="12221677"/>
          </a:xfrm>
          <a:prstGeom prst="rect">
            <a:avLst/>
          </a:prstGeom>
        </p:spPr>
      </p:pic>
      <p:pic>
        <p:nvPicPr>
          <p:cNvPr id="7" name="Picture 6">
            <a:extLst>
              <a:ext uri="{FF2B5EF4-FFF2-40B4-BE49-F238E27FC236}">
                <a16:creationId xmlns:a16="http://schemas.microsoft.com/office/drawing/2014/main" id="{22692CD4-93C1-1959-BFB0-1CF091F0CE2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3301181"/>
            <a:ext cx="2858729" cy="2858729"/>
          </a:xfrm>
          <a:prstGeom prst="rect">
            <a:avLst/>
          </a:prstGeom>
        </p:spPr>
      </p:pic>
      <p:pic>
        <p:nvPicPr>
          <p:cNvPr id="8" name="Picture 7">
            <a:extLst>
              <a:ext uri="{FF2B5EF4-FFF2-40B4-BE49-F238E27FC236}">
                <a16:creationId xmlns:a16="http://schemas.microsoft.com/office/drawing/2014/main" id="{FF5B1464-DFB8-5EC2-789C-0E744BDB3F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3301182"/>
            <a:ext cx="2858729" cy="2858729"/>
          </a:xfrm>
          <a:prstGeom prst="rect">
            <a:avLst/>
          </a:prstGeom>
        </p:spPr>
      </p:pic>
      <p:pic>
        <p:nvPicPr>
          <p:cNvPr id="9" name="Picture 8">
            <a:extLst>
              <a:ext uri="{FF2B5EF4-FFF2-40B4-BE49-F238E27FC236}">
                <a16:creationId xmlns:a16="http://schemas.microsoft.com/office/drawing/2014/main" id="{9B35644E-1866-889B-1973-A9DBC2ECBFC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807974" y="8055077"/>
            <a:ext cx="2858729" cy="2858729"/>
          </a:xfrm>
          <a:prstGeom prst="rect">
            <a:avLst/>
          </a:prstGeom>
        </p:spPr>
      </p:pic>
      <p:pic>
        <p:nvPicPr>
          <p:cNvPr id="10" name="Picture 9">
            <a:extLst>
              <a:ext uri="{FF2B5EF4-FFF2-40B4-BE49-F238E27FC236}">
                <a16:creationId xmlns:a16="http://schemas.microsoft.com/office/drawing/2014/main" id="{5A80F045-364E-6F3B-2365-95E439B2BA6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158452" y="8055076"/>
            <a:ext cx="2858729" cy="2858729"/>
          </a:xfrm>
          <a:prstGeom prst="rect">
            <a:avLst/>
          </a:prstGeom>
        </p:spPr>
      </p:pic>
      <p:sp>
        <p:nvSpPr>
          <p:cNvPr id="11" name="Rectangle 10">
            <a:extLst>
              <a:ext uri="{FF2B5EF4-FFF2-40B4-BE49-F238E27FC236}">
                <a16:creationId xmlns:a16="http://schemas.microsoft.com/office/drawing/2014/main" id="{E41F1A4C-710F-769E-55A4-8716390C83CC}"/>
              </a:ext>
            </a:extLst>
          </p:cNvPr>
          <p:cNvSpPr/>
          <p:nvPr userDrawn="1"/>
        </p:nvSpPr>
        <p:spPr>
          <a:xfrm>
            <a:off x="1809645" y="7811852"/>
            <a:ext cx="8589916" cy="1200329"/>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rPr>
              <a:t>BÀI GIẢNG ĐIỆN TỬ EDUFIVE</a:t>
            </a:r>
          </a:p>
          <a:p>
            <a:pPr algn="ct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0902.609.443 –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Thiên</a:t>
            </a: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 </a:t>
            </a:r>
            <a:r>
              <a:rPr lang="en-US" sz="2400" dirty="0" err="1">
                <a:ln w="0"/>
                <a:effectLst>
                  <a:outerShdw blurRad="38100" dist="19050" dir="2700000" algn="tl" rotWithShape="0">
                    <a:schemeClr val="dk1">
                      <a:alpha val="40000"/>
                    </a:schemeClr>
                  </a:outerShdw>
                </a:effectLst>
                <a:latin typeface="iCiel Gotham Medium" pitchFamily="50" charset="0"/>
                <a:cs typeface="iCiel Gotham Medium" pitchFamily="50" charset="0"/>
              </a:rPr>
              <a:t>Cẩm</a:t>
            </a:r>
            <a:b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br>
            <a:r>
              <a:rPr lang="en-US" sz="2400" dirty="0">
                <a:ln w="0"/>
                <a:effectLst>
                  <a:outerShdw blurRad="38100" dist="19050" dir="2700000" algn="tl" rotWithShape="0">
                    <a:schemeClr val="dk1">
                      <a:alpha val="40000"/>
                    </a:schemeClr>
                  </a:outerShdw>
                </a:effectLst>
                <a:latin typeface="iCiel Gotham Medium" pitchFamily="50" charset="0"/>
                <a:cs typeface="iCiel Gotham Medium" pitchFamily="50" charset="0"/>
              </a:rPr>
              <a:t>https://www.facebook.com/groups/439653980716707</a:t>
            </a:r>
            <a:endParaRPr lang="en-US" sz="2400" b="0" cap="none" spc="0" dirty="0">
              <a:ln w="0"/>
              <a:solidFill>
                <a:schemeClr val="tx1"/>
              </a:solidFill>
              <a:effectLst>
                <a:outerShdw blurRad="38100" dist="19050" dir="2700000" algn="tl" rotWithShape="0">
                  <a:schemeClr val="dk1">
                    <a:alpha val="40000"/>
                  </a:schemeClr>
                </a:outerShdw>
              </a:effectLst>
              <a:latin typeface="iCiel Gotham Medium" pitchFamily="50" charset="0"/>
              <a:cs typeface="iCiel Gotham Medium" pitchFamily="50" charset="0"/>
            </a:endParaRPr>
          </a:p>
        </p:txBody>
      </p:sp>
    </p:spTree>
    <p:extLst>
      <p:ext uri="{BB962C8B-B14F-4D97-AF65-F5344CB8AC3E}">
        <p14:creationId xmlns:p14="http://schemas.microsoft.com/office/powerpoint/2010/main" val="1810488763"/>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692817814"/>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3967963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2281320F-808C-6293-E172-0D4A3B20582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spTree>
    <p:extLst>
      <p:ext uri="{BB962C8B-B14F-4D97-AF65-F5344CB8AC3E}">
        <p14:creationId xmlns:p14="http://schemas.microsoft.com/office/powerpoint/2010/main" val="657599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THANH TÂM">
            <a:extLst>
              <a:ext uri="{FF2B5EF4-FFF2-40B4-BE49-F238E27FC236}">
                <a16:creationId xmlns:a16="http://schemas.microsoft.com/office/drawing/2014/main" id="{B577D888-F729-D729-C137-F2211F3CC0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06"/>
          <a:stretch/>
        </p:blipFill>
        <p:spPr>
          <a:xfrm rot="5400000">
            <a:off x="2552700" y="-2781300"/>
            <a:ext cx="7086600" cy="12192000"/>
          </a:xfrm>
          <a:prstGeom prst="rect">
            <a:avLst/>
          </a:prstGeom>
        </p:spPr>
      </p:pic>
    </p:spTree>
    <p:extLst>
      <p:ext uri="{BB962C8B-B14F-4D97-AF65-F5344CB8AC3E}">
        <p14:creationId xmlns:p14="http://schemas.microsoft.com/office/powerpoint/2010/main" val="1528824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THANH TÂM">
            <a:extLst>
              <a:ext uri="{FF2B5EF4-FFF2-40B4-BE49-F238E27FC236}">
                <a16:creationId xmlns:a16="http://schemas.microsoft.com/office/drawing/2014/main" id="{BE967E35-BB33-0F7D-59A3-B4A7B6C8F9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1" y="-2681826"/>
            <a:ext cx="6887653" cy="12192002"/>
          </a:xfrm>
          <a:prstGeom prst="rect">
            <a:avLst/>
          </a:prstGeom>
        </p:spPr>
      </p:pic>
      <p:grpSp>
        <p:nvGrpSpPr>
          <p:cNvPr id="7" name="Group 6">
            <a:extLst>
              <a:ext uri="{FF2B5EF4-FFF2-40B4-BE49-F238E27FC236}">
                <a16:creationId xmlns:a16="http://schemas.microsoft.com/office/drawing/2014/main" id="{D92563C0-D3C6-CB84-A86B-C6B781FE0EBF}"/>
              </a:ext>
            </a:extLst>
          </p:cNvPr>
          <p:cNvGrpSpPr/>
          <p:nvPr userDrawn="1"/>
        </p:nvGrpSpPr>
        <p:grpSpPr>
          <a:xfrm>
            <a:off x="259654" y="263236"/>
            <a:ext cx="11646019" cy="6373091"/>
            <a:chOff x="706581" y="415636"/>
            <a:chExt cx="10958946" cy="6220691"/>
          </a:xfrm>
        </p:grpSpPr>
        <p:sp>
          <p:nvSpPr>
            <p:cNvPr id="8" name="Rectangle 7">
              <a:extLst>
                <a:ext uri="{FF2B5EF4-FFF2-40B4-BE49-F238E27FC236}">
                  <a16:creationId xmlns:a16="http://schemas.microsoft.com/office/drawing/2014/main" id="{F18637A4-BDEB-D694-9394-FCE2E554F2C2}"/>
                </a:ext>
              </a:extLst>
            </p:cNvPr>
            <p:cNvSpPr/>
            <p:nvPr/>
          </p:nvSpPr>
          <p:spPr>
            <a:xfrm>
              <a:off x="886691" y="415636"/>
              <a:ext cx="10778836" cy="6068291"/>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8D9843-2D90-D8B7-87BE-71B33374740E}"/>
                </a:ext>
              </a:extLst>
            </p:cNvPr>
            <p:cNvSpPr/>
            <p:nvPr/>
          </p:nvSpPr>
          <p:spPr>
            <a:xfrm>
              <a:off x="706581" y="568036"/>
              <a:ext cx="10778836" cy="606829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556589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6" name="Picture 15" descr="A group of kids rowing a boat&#10;&#10;Description automatically generated">
            <a:extLst>
              <a:ext uri="{FF2B5EF4-FFF2-40B4-BE49-F238E27FC236}">
                <a16:creationId xmlns:a16="http://schemas.microsoft.com/office/drawing/2014/main" id="{C05C9AF2-FB98-9298-B4A4-1CB0BB933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1460"/>
            <a:ext cx="12192000" cy="7109460"/>
          </a:xfrm>
          <a:prstGeom prst="rect">
            <a:avLst/>
          </a:prstGeom>
        </p:spPr>
      </p:pic>
    </p:spTree>
    <p:extLst>
      <p:ext uri="{BB962C8B-B14F-4D97-AF65-F5344CB8AC3E}">
        <p14:creationId xmlns:p14="http://schemas.microsoft.com/office/powerpoint/2010/main" val="2415939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descr="A scene with trees and grass&#10;&#10;Description automatically generated">
            <a:extLst>
              <a:ext uri="{FF2B5EF4-FFF2-40B4-BE49-F238E27FC236}">
                <a16:creationId xmlns:a16="http://schemas.microsoft.com/office/drawing/2014/main" id="{37BA1796-B7A6-73CC-E398-92E721C1CD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7040880"/>
          </a:xfrm>
          <a:prstGeom prst="rect">
            <a:avLst/>
          </a:prstGeom>
        </p:spPr>
      </p:pic>
    </p:spTree>
    <p:extLst>
      <p:ext uri="{BB962C8B-B14F-4D97-AF65-F5344CB8AC3E}">
        <p14:creationId xmlns:p14="http://schemas.microsoft.com/office/powerpoint/2010/main" val="25398467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A cartoon of a desert&#10;&#10;Description automatically generated">
            <a:extLst>
              <a:ext uri="{FF2B5EF4-FFF2-40B4-BE49-F238E27FC236}">
                <a16:creationId xmlns:a16="http://schemas.microsoft.com/office/drawing/2014/main" id="{50CB37CD-5406-2B0E-A1E9-8C6ED44703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60020"/>
            <a:ext cx="12192000" cy="7018020"/>
          </a:xfrm>
          <a:prstGeom prst="rect">
            <a:avLst/>
          </a:prstGeom>
        </p:spPr>
      </p:pic>
    </p:spTree>
    <p:extLst>
      <p:ext uri="{BB962C8B-B14F-4D97-AF65-F5344CB8AC3E}">
        <p14:creationId xmlns:p14="http://schemas.microsoft.com/office/powerpoint/2010/main" val="41909537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FE72961-856F-74BC-9214-BDDAAA260E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5257"/>
          <a:stretch/>
        </p:blipFill>
        <p:spPr>
          <a:xfrm rot="5400000">
            <a:off x="2652173" y="-2652174"/>
            <a:ext cx="6887653" cy="12192002"/>
          </a:xfrm>
          <a:prstGeom prst="rect">
            <a:avLst/>
          </a:prstGeom>
        </p:spPr>
      </p:pic>
    </p:spTree>
    <p:extLst>
      <p:ext uri="{BB962C8B-B14F-4D97-AF65-F5344CB8AC3E}">
        <p14:creationId xmlns:p14="http://schemas.microsoft.com/office/powerpoint/2010/main" val="120780060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B8E38F-6488-C911-2726-5CE3E9F9605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94664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HANH TÂM"/>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lt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lt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A619D8DF-FEFA-4418-BDF1-415DC95DE69B}" type="slidenum">
              <a:rPr lang="en-US" altLang="en-US" smtClean="0"/>
              <a:pPr/>
              <a:t>‹#›</a:t>
            </a:fld>
            <a:endParaRPr lang="en-US" altLang="en-US"/>
          </a:p>
        </p:txBody>
      </p:sp>
    </p:spTree>
    <p:extLst>
      <p:ext uri="{BB962C8B-B14F-4D97-AF65-F5344CB8AC3E}">
        <p14:creationId xmlns:p14="http://schemas.microsoft.com/office/powerpoint/2010/main" val="81849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27775465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799988158"/>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224651271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47770569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1992896748"/>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39637570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9358E5D-6B5A-439E-AAA7-831CEDCDB616}" type="datetimeFigureOut">
              <a:rPr lang="en-US" smtClean="0"/>
              <a:t>12/16/2025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83FA9A7B-24E9-417A-99AD-CEB5BCE7649E}" type="slidenum">
              <a:rPr lang="en-US" smtClean="0"/>
              <a:t>‹#›</a:t>
            </a:fld>
            <a:endParaRPr lang="en-US"/>
          </a:p>
        </p:txBody>
      </p:sp>
    </p:spTree>
    <p:extLst>
      <p:ext uri="{BB962C8B-B14F-4D97-AF65-F5344CB8AC3E}">
        <p14:creationId xmlns:p14="http://schemas.microsoft.com/office/powerpoint/2010/main" val="5611259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239EE796-687A-85E3-6395-2E9341601F0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12633098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859FB4EC-86BA-855C-8DFC-6E89599A3319}"/>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35239142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hyperlink" Target="https://youtube.com/watch?v=6WTbxdwfjkw" TargetMode="Externa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jpg"/></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E486C25-FB94-401E-B769-4DCFADC670E9}"/>
              </a:ext>
            </a:extLst>
          </p:cNvPr>
          <p:cNvSpPr/>
          <p:nvPr/>
        </p:nvSpPr>
        <p:spPr>
          <a:xfrm>
            <a:off x="1975427" y="1818759"/>
            <a:ext cx="8464177" cy="2585323"/>
          </a:xfrm>
          <a:prstGeom prst="rect">
            <a:avLst/>
          </a:prstGeom>
          <a:noFill/>
        </p:spPr>
        <p:txBody>
          <a:bodyPr wrap="none" lIns="91440" tIns="45720" rIns="91440" bIns="45720">
            <a:spAutoFit/>
          </a:bodyPr>
          <a:lstStyle/>
          <a:p>
            <a:pPr algn="ctr"/>
            <a:r>
              <a:rPr lang="vi-VN" sz="5400" b="1" cap="none" spc="0" dirty="0">
                <a:ln w="22225">
                  <a:solidFill>
                    <a:schemeClr val="accent2"/>
                  </a:solidFill>
                  <a:prstDash val="solid"/>
                </a:ln>
                <a:solidFill>
                  <a:schemeClr val="accent2">
                    <a:lumMod val="40000"/>
                    <a:lumOff val="60000"/>
                  </a:schemeClr>
                </a:solidFill>
                <a:effectLst/>
              </a:rPr>
              <a:t>GV:  BÙI THỊ HÀ MAI</a:t>
            </a:r>
          </a:p>
          <a:p>
            <a:pPr algn="ctr"/>
            <a:r>
              <a:rPr lang="vi-VN" sz="5400" b="1" dirty="0">
                <a:ln w="22225">
                  <a:solidFill>
                    <a:schemeClr val="accent2"/>
                  </a:solidFill>
                  <a:prstDash val="solid"/>
                </a:ln>
                <a:solidFill>
                  <a:schemeClr val="accent2">
                    <a:lumMod val="40000"/>
                    <a:lumOff val="60000"/>
                  </a:schemeClr>
                </a:solidFill>
              </a:rPr>
              <a:t>LỚP: 5A4</a:t>
            </a:r>
          </a:p>
          <a:p>
            <a:pPr algn="ctr"/>
            <a:r>
              <a:rPr lang="vi-VN" sz="5400" b="1" cap="none" spc="0" dirty="0">
                <a:ln w="22225">
                  <a:solidFill>
                    <a:schemeClr val="accent2"/>
                  </a:solidFill>
                  <a:prstDash val="solid"/>
                </a:ln>
                <a:solidFill>
                  <a:schemeClr val="accent2">
                    <a:lumMod val="40000"/>
                    <a:lumOff val="60000"/>
                  </a:schemeClr>
                </a:solidFill>
                <a:effectLst/>
              </a:rPr>
              <a:t>TRƯỜNG TH HƯNG ĐẠO</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107514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457201" y="599878"/>
            <a:ext cx="5171440"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Chi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Lăng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
        <p:nvSpPr>
          <p:cNvPr id="3" name="TextBox 2">
            <a:extLst>
              <a:ext uri="{FF2B5EF4-FFF2-40B4-BE49-F238E27FC236}">
                <a16:creationId xmlns:a16="http://schemas.microsoft.com/office/drawing/2014/main" id="{F668372D-47EA-FAE0-A082-C83A4AF0BD13}"/>
              </a:ext>
            </a:extLst>
          </p:cNvPr>
          <p:cNvSpPr txBox="1"/>
          <p:nvPr/>
        </p:nvSpPr>
        <p:spPr>
          <a:xfrm>
            <a:off x="762000" y="2083451"/>
            <a:ext cx="10687051" cy="3170099"/>
          </a:xfrm>
          <a:prstGeom prst="rect">
            <a:avLst/>
          </a:prstGeom>
          <a:solidFill>
            <a:schemeClr val="accent2">
              <a:lumMod val="40000"/>
              <a:lumOff val="60000"/>
            </a:schemeClr>
          </a:solidFill>
        </p:spPr>
        <p:txBody>
          <a:bodyPr wrap="square">
            <a:spAutoFit/>
          </a:bodyPr>
          <a:lstStyle/>
          <a:p>
            <a:pPr algn="just"/>
            <a:r>
              <a:rPr lang="vi-VN" sz="4000" b="1" dirty="0">
                <a:solidFill>
                  <a:srgbClr val="202124"/>
                </a:solidFill>
                <a:latin typeface="Arial" panose="020B0604020202020204" pitchFamily="34" charset="0"/>
                <a:cs typeface="Arial" panose="020B0604020202020204" pitchFamily="34" charset="0"/>
              </a:rPr>
              <a:t>Trong suốt 10 năm khởi nghĩa Lam Sơn có rất nhiều chiến thắng lớn khiến cho quân minh bị thiệt hại nặng nề. Trận Chi Lăng là một trong những trận đánh tiêu biểu và quyết định của khởi nghĩa Lam Sơn.</a:t>
            </a:r>
            <a:endParaRPr lang="en-US" sz="4000" b="1" dirty="0">
              <a:solidFill>
                <a:srgbClr val="20212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633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BA7E89-5A01-98F9-F4B6-198219915741}"/>
              </a:ext>
            </a:extLst>
          </p:cNvPr>
          <p:cNvGrpSpPr/>
          <p:nvPr/>
        </p:nvGrpSpPr>
        <p:grpSpPr>
          <a:xfrm>
            <a:off x="640080" y="1951158"/>
            <a:ext cx="4826000" cy="3047562"/>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6446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ọc th</a:t>
              </a:r>
              <a:r>
                <a:rPr lang="en-US" sz="3200" b="1" dirty="0">
                  <a:solidFill>
                    <a:prstClr val="black"/>
                  </a:solidFill>
                  <a:latin typeface="Cambria" panose="02040503050406030204" pitchFamily="18" charset="0"/>
                  <a:ea typeface="Cambria" panose="02040503050406030204" pitchFamily="18" charset="0"/>
                </a:rPr>
                <a:t>ô</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 tin trong SGK, quan sát lược đồ trận Chi Lăng và kể lại câu chuyện lịch sử về trận Chi Lăng.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2C447C1-4754-64DF-FB3A-B91FB8429F04}"/>
              </a:ext>
            </a:extLst>
          </p:cNvPr>
          <p:cNvPicPr>
            <a:picLocks noChangeAspect="1"/>
          </p:cNvPicPr>
          <p:nvPr/>
        </p:nvPicPr>
        <p:blipFill>
          <a:blip r:embed="rId2"/>
          <a:stretch>
            <a:fillRect/>
          </a:stretch>
        </p:blipFill>
        <p:spPr>
          <a:xfrm>
            <a:off x="5419562" y="558800"/>
            <a:ext cx="6123044" cy="5902960"/>
          </a:xfrm>
          <a:prstGeom prst="rect">
            <a:avLst/>
          </a:prstGeom>
        </p:spPr>
      </p:pic>
    </p:spTree>
    <p:extLst>
      <p:ext uri="{BB962C8B-B14F-4D97-AF65-F5344CB8AC3E}">
        <p14:creationId xmlns:p14="http://schemas.microsoft.com/office/powerpoint/2010/main" val="24948428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792480" y="1128411"/>
            <a:ext cx="10687051" cy="5078313"/>
          </a:xfrm>
          <a:prstGeom prst="rect">
            <a:avLst/>
          </a:prstGeom>
          <a:solidFill>
            <a:schemeClr val="accent2">
              <a:lumMod val="40000"/>
              <a:lumOff val="60000"/>
            </a:schemeClr>
          </a:solidFill>
        </p:spPr>
        <p:txBody>
          <a:bodyPr wrap="square">
            <a:spAutoFit/>
          </a:bodyPr>
          <a:lstStyle/>
          <a:p>
            <a:pPr lvl="0" algn="just"/>
            <a:r>
              <a:rPr lang="vi-VN" sz="3600" b="1" dirty="0">
                <a:solidFill>
                  <a:srgbClr val="202124"/>
                </a:solidFill>
                <a:cs typeface="Arial" panose="020B0604020202020204" pitchFamily="34" charset="0"/>
              </a:rPr>
              <a:t>+ Lê Lợi kéo quân bao vây thành Đông Quan (Hà Nội), nhà Minh cử hai đạo binh sang phá vây. </a:t>
            </a:r>
          </a:p>
          <a:p>
            <a:pPr lvl="0" algn="just"/>
            <a:r>
              <a:rPr lang="vi-VN" sz="3600" b="1" dirty="0">
                <a:solidFill>
                  <a:srgbClr val="202124"/>
                </a:solidFill>
                <a:cs typeface="Arial" panose="020B0604020202020204" pitchFamily="34" charset="0"/>
              </a:rPr>
              <a:t>+ Quân Minh do Liễu Thăng cầm đầu kéo vào Lạng Sơn đến cửa ải Chi Lăng lúc mờ sáng. </a:t>
            </a:r>
          </a:p>
          <a:p>
            <a:pPr lvl="0" algn="just"/>
            <a:r>
              <a:rPr lang="vi-VN" sz="3600" b="1" dirty="0">
                <a:solidFill>
                  <a:srgbClr val="202124"/>
                </a:solidFill>
                <a:cs typeface="Arial" panose="020B0604020202020204" pitchFamily="34" charset="0"/>
              </a:rPr>
              <a:t>+ Quân ta cho kị binh ra nhử giặc vào trận địa, rồi bao vây từ hai sườn núi đánh giặc.</a:t>
            </a:r>
          </a:p>
          <a:p>
            <a:pPr lvl="0" algn="just"/>
            <a:r>
              <a:rPr lang="vi-VN" sz="3600" b="1" dirty="0">
                <a:solidFill>
                  <a:srgbClr val="202124"/>
                </a:solidFill>
                <a:cs typeface="Arial" panose="020B0604020202020204" pitchFamily="34" charset="0"/>
              </a:rPr>
              <a:t>+ Liễu Thăng tử trận, quân Minh hoảng loạn tháo chạy. </a:t>
            </a:r>
          </a:p>
        </p:txBody>
      </p:sp>
    </p:spTree>
    <p:extLst>
      <p:ext uri="{BB962C8B-B14F-4D97-AF65-F5344CB8AC3E}">
        <p14:creationId xmlns:p14="http://schemas.microsoft.com/office/powerpoint/2010/main" val="2950416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50362D-84BE-E9D9-A46A-ABD97C8C0AD6}"/>
              </a:ext>
            </a:extLst>
          </p:cNvPr>
          <p:cNvSpPr txBox="1"/>
          <p:nvPr/>
        </p:nvSpPr>
        <p:spPr>
          <a:xfrm>
            <a:off x="1168400" y="2143760"/>
            <a:ext cx="10535920" cy="1200329"/>
          </a:xfrm>
          <a:prstGeom prst="rect">
            <a:avLst/>
          </a:prstGeom>
          <a:noFill/>
        </p:spPr>
        <p:txBody>
          <a:bodyPr wrap="square" rtlCol="0">
            <a:spAutoFit/>
          </a:bodyPr>
          <a:lstStyle/>
          <a:p>
            <a:pPr algn="ctr"/>
            <a:r>
              <a:rPr lang="en-US" sz="3600" dirty="0" err="1">
                <a:latin typeface="Cambria" panose="02040503050406030204" pitchFamily="18" charset="0"/>
                <a:ea typeface="Cambria" panose="02040503050406030204" pitchFamily="18" charset="0"/>
              </a:rPr>
              <a:t>Xem</a:t>
            </a:r>
            <a:r>
              <a:rPr lang="en-US" sz="3600" dirty="0">
                <a:latin typeface="Cambria" panose="02040503050406030204" pitchFamily="18" charset="0"/>
                <a:ea typeface="Cambria" panose="02040503050406030204" pitchFamily="18" charset="0"/>
              </a:rPr>
              <a:t> video </a:t>
            </a:r>
            <a:r>
              <a:rPr lang="en-US" sz="3600" dirty="0" err="1">
                <a:latin typeface="Cambria" panose="02040503050406030204" pitchFamily="18" charset="0"/>
                <a:ea typeface="Cambria" panose="02040503050406030204" pitchFamily="18" charset="0"/>
              </a:rPr>
              <a:t>về</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thắng</a:t>
            </a:r>
            <a:r>
              <a:rPr lang="en-US" sz="3600" dirty="0">
                <a:latin typeface="Cambria" panose="02040503050406030204" pitchFamily="18" charset="0"/>
                <a:ea typeface="Cambria" panose="02040503050406030204" pitchFamily="18" charset="0"/>
              </a:rPr>
              <a:t> Chi </a:t>
            </a:r>
            <a:r>
              <a:rPr lang="en-US" sz="3600" dirty="0" err="1">
                <a:latin typeface="Cambria" panose="02040503050406030204" pitchFamily="18" charset="0"/>
                <a:ea typeface="Cambria" panose="02040503050406030204" pitchFamily="18" charset="0"/>
              </a:rPr>
              <a:t>Lăng</a:t>
            </a:r>
            <a:r>
              <a:rPr lang="en-US" sz="3600" dirty="0">
                <a:latin typeface="Cambria" panose="02040503050406030204" pitchFamily="18" charset="0"/>
                <a:ea typeface="Cambria" panose="02040503050406030204" pitchFamily="18" charset="0"/>
              </a:rPr>
              <a:t> – </a:t>
            </a:r>
            <a:r>
              <a:rPr lang="en-US" sz="3600" dirty="0" err="1">
                <a:latin typeface="Cambria" panose="02040503050406030204" pitchFamily="18" charset="0"/>
                <a:ea typeface="Cambria" panose="02040503050406030204" pitchFamily="18" charset="0"/>
              </a:rPr>
              <a:t>Xương</a:t>
            </a:r>
            <a:r>
              <a:rPr lang="en-US" sz="3600" dirty="0">
                <a:latin typeface="Cambria" panose="02040503050406030204" pitchFamily="18" charset="0"/>
                <a:ea typeface="Cambria" panose="02040503050406030204" pitchFamily="18" charset="0"/>
              </a:rPr>
              <a:t> Giang:</a:t>
            </a:r>
          </a:p>
          <a:p>
            <a:pPr algn="ctr"/>
            <a:r>
              <a:rPr lang="en-US" sz="3600" dirty="0">
                <a:latin typeface="Cambria" panose="02040503050406030204" pitchFamily="18" charset="0"/>
                <a:ea typeface="Cambria" panose="02040503050406030204" pitchFamily="18" charset="0"/>
                <a:hlinkClick r:id="rId2"/>
              </a:rPr>
              <a:t>https://youtube.com/watch?v=6WTbxdwfjkw</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24603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8372D-47EA-FAE0-A082-C83A4AF0BD13}"/>
              </a:ext>
            </a:extLst>
          </p:cNvPr>
          <p:cNvSpPr txBox="1"/>
          <p:nvPr/>
        </p:nvSpPr>
        <p:spPr>
          <a:xfrm>
            <a:off x="894080" y="498491"/>
            <a:ext cx="10687051" cy="5632311"/>
          </a:xfrm>
          <a:prstGeom prst="rect">
            <a:avLst/>
          </a:prstGeom>
          <a:solidFill>
            <a:schemeClr val="accent2">
              <a:lumMod val="40000"/>
              <a:lumOff val="60000"/>
            </a:schemeClr>
          </a:solidFill>
        </p:spPr>
        <p:txBody>
          <a:bodyPr wrap="square">
            <a:spAutoFit/>
          </a:bodyPr>
          <a:lstStyle/>
          <a:p>
            <a:pPr lvl="0" algn="just"/>
            <a:r>
              <a:rPr lang="vi-VN" sz="3000" b="1" dirty="0">
                <a:solidFill>
                  <a:srgbClr val="202124"/>
                </a:solidFill>
                <a:latin typeface="Calibri" panose="020F0502020204030204" pitchFamily="34" charset="0"/>
                <a:cs typeface="Calibri" panose="020F0502020204030204" pitchFamily="34" charset="0"/>
              </a:rPr>
              <a:t>+ Kết quả: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Liễu Thăng và Lương Minh bị tử trận, hàng vạn tên địch bị giết.</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Cánh quân Mộc Thạnh chỉ huy vội rút chạy về nước.</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Vương Thông xin hòa, mở hội thề Đông Quan rút quân về nước.</a:t>
            </a:r>
          </a:p>
          <a:p>
            <a:pPr lvl="0" algn="just"/>
            <a:r>
              <a:rPr lang="vi-VN" sz="3000" dirty="0">
                <a:solidFill>
                  <a:srgbClr val="202124"/>
                </a:solidFill>
                <a:latin typeface="Calibri" panose="020F0502020204030204" pitchFamily="34" charset="0"/>
                <a:cs typeface="Calibri" panose="020F0502020204030204" pitchFamily="34" charset="0"/>
              </a:rPr>
              <a:t>=&gt; Khởi nghĩa giành thắng lợi hoàn toàn.</a:t>
            </a:r>
          </a:p>
          <a:p>
            <a:pPr lvl="0" algn="just"/>
            <a:r>
              <a:rPr lang="vi-VN" sz="3000" b="1" dirty="0">
                <a:solidFill>
                  <a:srgbClr val="202124"/>
                </a:solidFill>
                <a:latin typeface="Calibri" panose="020F0502020204030204" pitchFamily="34" charset="0"/>
                <a:cs typeface="Calibri" panose="020F0502020204030204" pitchFamily="34" charset="0"/>
              </a:rPr>
              <a:t>+ Ý nghĩa: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Là chiến tranh giải phóng dân tộc đầu thế kỷ XV.</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Thể hiện ý chí và nghị lực, quyết tâm, tinh thần quyết chiến quyết thắng và trí thông minh sáng tạo của dân tộc ta. </a:t>
            </a:r>
          </a:p>
          <a:p>
            <a:pPr marL="457200" lvl="0" indent="-457200" algn="just">
              <a:buFont typeface="Arial" panose="020B0604020202020204" pitchFamily="34" charset="0"/>
              <a:buChar char="•"/>
            </a:pPr>
            <a:r>
              <a:rPr lang="vi-VN" sz="3000" dirty="0">
                <a:solidFill>
                  <a:srgbClr val="202124"/>
                </a:solidFill>
                <a:latin typeface="Calibri" panose="020F0502020204030204" pitchFamily="34" charset="0"/>
                <a:cs typeface="Calibri" panose="020F0502020204030204" pitchFamily="34" charset="0"/>
              </a:rPr>
              <a:t>Chiến thắng lịch sử đó đã xóa bỏ 20 năm đô hộ tàn bạo của nhà Minh, mở ra những trang mới trong lịch sử dựng nước và giữ nước quang vinh của dân tộc. </a:t>
            </a:r>
          </a:p>
        </p:txBody>
      </p:sp>
    </p:spTree>
    <p:extLst>
      <p:ext uri="{BB962C8B-B14F-4D97-AF65-F5344CB8AC3E}">
        <p14:creationId xmlns:p14="http://schemas.microsoft.com/office/powerpoint/2010/main" val="414655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logo with a black background&#10;&#10;Description automatically generated">
            <a:extLst>
              <a:ext uri="{FF2B5EF4-FFF2-40B4-BE49-F238E27FC236}">
                <a16:creationId xmlns:a16="http://schemas.microsoft.com/office/drawing/2014/main" id="{B5A94539-C15B-DD8B-C61B-7DF30B6516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447" y="1282929"/>
            <a:ext cx="8315665" cy="6425741"/>
          </a:xfrm>
          <a:prstGeom prst="rect">
            <a:avLst/>
          </a:prstGeom>
        </p:spPr>
      </p:pic>
    </p:spTree>
    <p:extLst>
      <p:ext uri="{BB962C8B-B14F-4D97-AF65-F5344CB8AC3E}">
        <p14:creationId xmlns:p14="http://schemas.microsoft.com/office/powerpoint/2010/main" val="28648754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wearing a backpack&#10;&#10;Description automatically generated">
            <a:extLst>
              <a:ext uri="{FF2B5EF4-FFF2-40B4-BE49-F238E27FC236}">
                <a16:creationId xmlns:a16="http://schemas.microsoft.com/office/drawing/2014/main" id="{768CFD33-0414-DD37-D4E7-512CFB851B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035" y="2152562"/>
            <a:ext cx="2787933" cy="4496070"/>
          </a:xfrm>
          <a:prstGeom prst="rect">
            <a:avLst/>
          </a:prstGeom>
        </p:spPr>
      </p:pic>
      <p:sp>
        <p:nvSpPr>
          <p:cNvPr id="3" name="Speech Bubble: Oval 2">
            <a:extLst>
              <a:ext uri="{FF2B5EF4-FFF2-40B4-BE49-F238E27FC236}">
                <a16:creationId xmlns:a16="http://schemas.microsoft.com/office/drawing/2014/main" id="{0F9A5A76-10C3-3FB0-75BE-1D105BFAD454}"/>
              </a:ext>
            </a:extLst>
          </p:cNvPr>
          <p:cNvSpPr/>
          <p:nvPr/>
        </p:nvSpPr>
        <p:spPr>
          <a:xfrm>
            <a:off x="3454400" y="181442"/>
            <a:ext cx="8274061" cy="1776423"/>
          </a:xfrm>
          <a:prstGeom prst="wedgeEllipseCallout">
            <a:avLst>
              <a:gd name="adj1" fmla="val 30716"/>
              <a:gd name="adj2" fmla="val 67203"/>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Thi</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kể</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chuyện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lịch</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sử</a:t>
            </a:r>
            <a:endParaRPr lang="en-US" sz="4400" b="1"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9440B10-9E47-E2F0-2371-4DBF3F7EA3B5}"/>
              </a:ext>
            </a:extLst>
          </p:cNvPr>
          <p:cNvSpPr txBox="1"/>
          <p:nvPr/>
        </p:nvSpPr>
        <p:spPr>
          <a:xfrm>
            <a:off x="1187260" y="2316720"/>
            <a:ext cx="6493700" cy="3539430"/>
          </a:xfrm>
          <a:prstGeom prst="rect">
            <a:avLst/>
          </a:prstGeom>
          <a:solidFill>
            <a:schemeClr val="accent2">
              <a:lumMod val="20000"/>
              <a:lumOff val="80000"/>
            </a:schemeClr>
          </a:solidFill>
        </p:spPr>
        <p:txBody>
          <a:bodyPr wrap="square">
            <a:spAutoFit/>
          </a:bodyPr>
          <a:lstStyle/>
          <a:p>
            <a:pPr algn="just"/>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Hình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thức</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thi</a:t>
            </a:r>
            <a:r>
              <a:rPr lang="en-US" sz="3200" b="1"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theo</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mỗi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nhóm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đại</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diện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bạn</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tham</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gia</a:t>
            </a:r>
            <a:r>
              <a:rPr lang="en-US" sz="3200" dirty="0">
                <a:solidFill>
                  <a:srgbClr val="202124"/>
                </a:solidFill>
                <a:latin typeface="Cambria" panose="02040503050406030204" pitchFamily="18" charset="0"/>
                <a:ea typeface="Cambria" panose="02040503050406030204" pitchFamily="18" charset="0"/>
              </a:rPr>
              <a:t>.</a:t>
            </a:r>
          </a:p>
          <a:p>
            <a:pPr algn="just"/>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Nội</a:t>
            </a:r>
            <a:r>
              <a:rPr lang="en-US" sz="3200" b="1" dirty="0">
                <a:solidFill>
                  <a:srgbClr val="202124"/>
                </a:solidFill>
                <a:latin typeface="Cambria" panose="02040503050406030204" pitchFamily="18" charset="0"/>
                <a:ea typeface="Cambria" panose="02040503050406030204" pitchFamily="18" charset="0"/>
              </a:rPr>
              <a:t> dung: </a:t>
            </a:r>
            <a:r>
              <a:rPr lang="en-US" sz="3200" dirty="0" err="1">
                <a:solidFill>
                  <a:srgbClr val="202124"/>
                </a:solidFill>
                <a:latin typeface="Cambria" panose="02040503050406030204" pitchFamily="18" charset="0"/>
                <a:ea typeface="Cambria" panose="02040503050406030204" pitchFamily="18" charset="0"/>
              </a:rPr>
              <a:t>chọn</a:t>
            </a:r>
            <a:r>
              <a:rPr lang="en-US" sz="3200" dirty="0">
                <a:solidFill>
                  <a:srgbClr val="202124"/>
                </a:solidFill>
                <a:latin typeface="Cambria" panose="02040503050406030204" pitchFamily="18" charset="0"/>
                <a:ea typeface="Cambria" panose="02040503050406030204" pitchFamily="18" charset="0"/>
              </a:rPr>
              <a:t> 1 </a:t>
            </a:r>
            <a:r>
              <a:rPr lang="en-US" sz="3200" dirty="0" err="1">
                <a:solidFill>
                  <a:srgbClr val="202124"/>
                </a:solidFill>
                <a:latin typeface="Cambria" panose="02040503050406030204" pitchFamily="18" charset="0"/>
                <a:ea typeface="Cambria" panose="02040503050406030204" pitchFamily="18" charset="0"/>
              </a:rPr>
              <a:t>trong</a:t>
            </a:r>
            <a:r>
              <a:rPr lang="en-US" sz="3200" dirty="0">
                <a:solidFill>
                  <a:srgbClr val="202124"/>
                </a:solidFill>
                <a:latin typeface="Cambria" panose="02040503050406030204" pitchFamily="18" charset="0"/>
                <a:ea typeface="Cambria" panose="02040503050406030204" pitchFamily="18" charset="0"/>
              </a:rPr>
              <a:t> 3 </a:t>
            </a:r>
            <a:r>
              <a:rPr lang="en-US" sz="3200" dirty="0" err="1">
                <a:solidFill>
                  <a:srgbClr val="202124"/>
                </a:solidFill>
                <a:latin typeface="Cambria" panose="02040503050406030204" pitchFamily="18" charset="0"/>
                <a:ea typeface="Cambria" panose="02040503050406030204" pitchFamily="18" charset="0"/>
              </a:rPr>
              <a:t>câu</a:t>
            </a:r>
            <a:r>
              <a:rPr lang="en-US" sz="3200" dirty="0">
                <a:solidFill>
                  <a:srgbClr val="202124"/>
                </a:solidFill>
                <a:latin typeface="Cambria" panose="02040503050406030204" pitchFamily="18" charset="0"/>
                <a:ea typeface="Cambria" panose="02040503050406030204" pitchFamily="18" charset="0"/>
              </a:rPr>
              <a:t> </a:t>
            </a:r>
            <a:r>
              <a:rPr lang="en-US" sz="3200" dirty="0" err="1">
                <a:solidFill>
                  <a:srgbClr val="202124"/>
                </a:solidFill>
                <a:latin typeface="Cambria" panose="02040503050406030204" pitchFamily="18" charset="0"/>
                <a:ea typeface="Cambria" panose="02040503050406030204" pitchFamily="18" charset="0"/>
              </a:rPr>
              <a:t>chuyện</a:t>
            </a:r>
            <a:r>
              <a:rPr lang="en-US" sz="3200"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a:t>
            </a:r>
            <a:r>
              <a:rPr lang="en-US" sz="3200" b="1" dirty="0" err="1">
                <a:solidFill>
                  <a:srgbClr val="202124"/>
                </a:solidFill>
                <a:latin typeface="Cambria" panose="02040503050406030204" pitchFamily="18" charset="0"/>
                <a:ea typeface="Cambria" panose="02040503050406030204" pitchFamily="18" charset="0"/>
              </a:rPr>
              <a:t>Lợi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dựng</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cờ</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khởi</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nghĩa</a:t>
            </a:r>
            <a:endParaRPr lang="en-US" sz="3200" b="1" dirty="0">
              <a:solidFill>
                <a:srgbClr val="202124"/>
              </a:solidFill>
              <a:latin typeface="Cambria" panose="02040503050406030204" pitchFamily="18" charset="0"/>
              <a:ea typeface="Cambria" panose="02040503050406030204" pitchFamily="18" charset="0"/>
            </a:endParaRPr>
          </a:p>
          <a:p>
            <a:pPr marL="457200" indent="-457200" algn="just">
              <a:buFont typeface="Wingdings" panose="05000000000000000000" pitchFamily="2" charset="2"/>
              <a:buChar char="q"/>
            </a:pPr>
            <a:r>
              <a:rPr lang="en-US" sz="3200" b="1" dirty="0">
                <a:solidFill>
                  <a:srgbClr val="202124"/>
                </a:solidFill>
                <a:latin typeface="Cambria" panose="02040503050406030204" pitchFamily="18" charset="0"/>
                <a:ea typeface="Cambria" panose="02040503050406030204" pitchFamily="18" charset="0"/>
              </a:rPr>
              <a:t>Lê Lai </a:t>
            </a:r>
            <a:r>
              <a:rPr lang="en-US" sz="3200" b="1" dirty="0" err="1">
                <a:solidFill>
                  <a:srgbClr val="202124"/>
                </a:solidFill>
                <a:latin typeface="Cambria" panose="02040503050406030204" pitchFamily="18" charset="0"/>
                <a:ea typeface="Cambria" panose="02040503050406030204" pitchFamily="18" charset="0"/>
              </a:rPr>
              <a:t>quên</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mình</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cứu</a:t>
            </a:r>
            <a:r>
              <a:rPr lang="en-US" sz="3200" b="1" dirty="0">
                <a:solidFill>
                  <a:srgbClr val="202124"/>
                </a:solidFill>
                <a:latin typeface="Cambria" panose="02040503050406030204" pitchFamily="18" charset="0"/>
                <a:ea typeface="Cambria" panose="02040503050406030204" pitchFamily="18" charset="0"/>
              </a:rPr>
              <a:t> </a:t>
            </a:r>
            <a:r>
              <a:rPr lang="en-US" sz="3200" b="1" dirty="0" err="1">
                <a:solidFill>
                  <a:srgbClr val="202124"/>
                </a:solidFill>
                <a:latin typeface="Cambria" panose="02040503050406030204" pitchFamily="18" charset="0"/>
                <a:ea typeface="Cambria" panose="02040503050406030204" pitchFamily="18" charset="0"/>
              </a:rPr>
              <a:t>chúa</a:t>
            </a:r>
            <a:r>
              <a:rPr lang="en-US" sz="3200" b="1" dirty="0">
                <a:solidFill>
                  <a:srgbClr val="202124"/>
                </a:solidFill>
                <a:latin typeface="Cambria" panose="02040503050406030204" pitchFamily="18" charset="0"/>
                <a:ea typeface="Cambria" panose="02040503050406030204" pitchFamily="18" charset="0"/>
              </a:rPr>
              <a:t>.</a:t>
            </a:r>
          </a:p>
          <a:p>
            <a:pPr marL="457200" indent="-457200" algn="just">
              <a:buFont typeface="Wingdings" panose="05000000000000000000" pitchFamily="2" charset="2"/>
              <a:buChar char="q"/>
            </a:pPr>
            <a:r>
              <a:rPr lang="en-US" sz="3200" b="1" dirty="0" err="1">
                <a:solidFill>
                  <a:srgbClr val="202124"/>
                </a:solidFill>
                <a:latin typeface="Cambria" panose="02040503050406030204" pitchFamily="18" charset="0"/>
                <a:ea typeface="Cambria" panose="02040503050406030204" pitchFamily="18" charset="0"/>
              </a:rPr>
              <a:t>Trận</a:t>
            </a:r>
            <a:r>
              <a:rPr lang="en-US" sz="3200" b="1" dirty="0">
                <a:solidFill>
                  <a:srgbClr val="202124"/>
                </a:solidFill>
                <a:latin typeface="Cambria" panose="02040503050406030204" pitchFamily="18" charset="0"/>
                <a:ea typeface="Cambria" panose="02040503050406030204" pitchFamily="18" charset="0"/>
              </a:rPr>
              <a:t> Chi </a:t>
            </a:r>
            <a:r>
              <a:rPr lang="en-US" sz="3200" b="1" dirty="0" err="1">
                <a:solidFill>
                  <a:srgbClr val="202124"/>
                </a:solidFill>
                <a:latin typeface="Cambria" panose="02040503050406030204" pitchFamily="18" charset="0"/>
                <a:ea typeface="Cambria" panose="02040503050406030204" pitchFamily="18" charset="0"/>
              </a:rPr>
              <a:t>Lăng</a:t>
            </a:r>
            <a:endParaRPr lang="en-US" sz="3200" b="1" dirty="0">
              <a:solidFill>
                <a:srgbClr val="202124"/>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1358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artoon of a person in a garment&#10;&#10;Description automatically generated">
            <a:extLst>
              <a:ext uri="{FF2B5EF4-FFF2-40B4-BE49-F238E27FC236}">
                <a16:creationId xmlns:a16="http://schemas.microsoft.com/office/drawing/2014/main" id="{DDA465E4-0CE1-11B5-81D5-D9EE52248E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a:extLst>
              <a:ext uri="{FF2B5EF4-FFF2-40B4-BE49-F238E27FC236}">
                <a16:creationId xmlns:a16="http://schemas.microsoft.com/office/drawing/2014/main" id="{18AF6731-76E2-72BE-0A92-AEBF73103E35}"/>
              </a:ext>
            </a:extLst>
          </p:cNvPr>
          <p:cNvPicPr>
            <a:picLocks noChangeAspect="1"/>
          </p:cNvPicPr>
          <p:nvPr/>
        </p:nvPicPr>
        <p:blipFill>
          <a:blip r:embed="rId4"/>
          <a:stretch>
            <a:fillRect/>
          </a:stretch>
        </p:blipFill>
        <p:spPr>
          <a:xfrm>
            <a:off x="5060569" y="484604"/>
            <a:ext cx="4203199" cy="730392"/>
          </a:xfrm>
          <a:prstGeom prst="rect">
            <a:avLst/>
          </a:prstGeom>
        </p:spPr>
      </p:pic>
      <p:pic>
        <p:nvPicPr>
          <p:cNvPr id="24" name="Picture 23">
            <a:extLst>
              <a:ext uri="{FF2B5EF4-FFF2-40B4-BE49-F238E27FC236}">
                <a16:creationId xmlns:a16="http://schemas.microsoft.com/office/drawing/2014/main" id="{EA6FBAFC-3F5C-4185-67B2-37BA74C5D657}"/>
              </a:ext>
            </a:extLst>
          </p:cNvPr>
          <p:cNvPicPr>
            <a:picLocks noChangeAspect="1"/>
          </p:cNvPicPr>
          <p:nvPr/>
        </p:nvPicPr>
        <p:blipFill>
          <a:blip r:embed="rId5"/>
          <a:stretch>
            <a:fillRect/>
          </a:stretch>
        </p:blipFill>
        <p:spPr>
          <a:xfrm>
            <a:off x="2553389" y="1746392"/>
            <a:ext cx="9638611" cy="2572735"/>
          </a:xfrm>
          <a:prstGeom prst="rect">
            <a:avLst/>
          </a:prstGeom>
        </p:spPr>
      </p:pic>
      <p:pic>
        <p:nvPicPr>
          <p:cNvPr id="25" name="Picture 24" descr="A round pink label with white text and a black background&#10;&#10;Description automatically generated">
            <a:extLst>
              <a:ext uri="{FF2B5EF4-FFF2-40B4-BE49-F238E27FC236}">
                <a16:creationId xmlns:a16="http://schemas.microsoft.com/office/drawing/2014/main" id="{81218014-A412-4F81-825E-2C8C87D15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679" y="0"/>
            <a:ext cx="1557678" cy="1557678"/>
          </a:xfrm>
          <a:prstGeom prst="rect">
            <a:avLst/>
          </a:prstGeom>
        </p:spPr>
      </p:pic>
    </p:spTree>
    <p:extLst>
      <p:ext uri="{BB962C8B-B14F-4D97-AF65-F5344CB8AC3E}">
        <p14:creationId xmlns:p14="http://schemas.microsoft.com/office/powerpoint/2010/main" val="241354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3631AC82-A2A3-C77B-1420-0AB2F5947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8933" y="-452877"/>
            <a:ext cx="4723067" cy="73693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red and green text on a black background&#10;&#10;Description automatically generated">
            <a:extLst>
              <a:ext uri="{FF2B5EF4-FFF2-40B4-BE49-F238E27FC236}">
                <a16:creationId xmlns:a16="http://schemas.microsoft.com/office/drawing/2014/main" id="{7D26604D-9EE3-F41C-4351-B5C98A664D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573" y="1273580"/>
            <a:ext cx="7456054" cy="5584420"/>
          </a:xfrm>
          <a:prstGeom prst="rect">
            <a:avLst/>
          </a:prstGeom>
        </p:spPr>
      </p:pic>
    </p:spTree>
    <p:extLst>
      <p:ext uri="{BB962C8B-B14F-4D97-AF65-F5344CB8AC3E}">
        <p14:creationId xmlns:p14="http://schemas.microsoft.com/office/powerpoint/2010/main" val="34312294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7EC089B7-A7BB-84CC-FBBD-ACDE167C41C2}"/>
              </a:ext>
            </a:extLst>
          </p:cNvPr>
          <p:cNvSpPr/>
          <p:nvPr/>
        </p:nvSpPr>
        <p:spPr>
          <a:xfrm>
            <a:off x="24333" y="-2465"/>
            <a:ext cx="12192000" cy="6858000"/>
          </a:xfrm>
          <a:prstGeom prst="rect">
            <a:avLst/>
          </a:prstGeom>
          <a:solidFill>
            <a:srgbClr val="B07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PH" sz="1400" kern="0" dirty="0">
              <a:solidFill>
                <a:sysClr val="windowText" lastClr="000000"/>
              </a:solidFill>
              <a:latin typeface="Arial"/>
              <a:sym typeface="Arial"/>
            </a:endParaRPr>
          </a:p>
        </p:txBody>
      </p:sp>
      <p:pic>
        <p:nvPicPr>
          <p:cNvPr id="32" name="Picture 11" descr="trong-dong-3">
            <a:extLst>
              <a:ext uri="{FF2B5EF4-FFF2-40B4-BE49-F238E27FC236}">
                <a16:creationId xmlns:a16="http://schemas.microsoft.com/office/drawing/2014/main" id="{DD1E4AB9-B7FB-0773-7BEC-607271B8A6E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1785" y="69789"/>
            <a:ext cx="6713491" cy="671349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a:extLst>
              <a:ext uri="{FF2B5EF4-FFF2-40B4-BE49-F238E27FC236}">
                <a16:creationId xmlns:a16="http://schemas.microsoft.com/office/drawing/2014/main" id="{86CB6D39-CD76-2C34-45FE-5362292E90CB}"/>
              </a:ext>
            </a:extLst>
          </p:cNvPr>
          <p:cNvPicPr>
            <a:picLocks noChangeAspect="1"/>
          </p:cNvPicPr>
          <p:nvPr/>
        </p:nvPicPr>
        <p:blipFill rotWithShape="1">
          <a:blip r:embed="rId3"/>
          <a:srcRect b="5242"/>
          <a:stretch/>
        </p:blipFill>
        <p:spPr>
          <a:xfrm>
            <a:off x="1" y="0"/>
            <a:ext cx="4012267" cy="6858000"/>
          </a:xfrm>
          <a:prstGeom prst="rect">
            <a:avLst/>
          </a:prstGeom>
        </p:spPr>
      </p:pic>
      <p:pic>
        <p:nvPicPr>
          <p:cNvPr id="45" name="Picture 44">
            <a:extLst>
              <a:ext uri="{FF2B5EF4-FFF2-40B4-BE49-F238E27FC236}">
                <a16:creationId xmlns:a16="http://schemas.microsoft.com/office/drawing/2014/main" id="{4453A84A-368B-9B91-01E8-4CC933C2DD5C}"/>
              </a:ext>
            </a:extLst>
          </p:cNvPr>
          <p:cNvPicPr>
            <a:picLocks noChangeAspect="1"/>
          </p:cNvPicPr>
          <p:nvPr/>
        </p:nvPicPr>
        <p:blipFill rotWithShape="1">
          <a:blip r:embed="rId4"/>
          <a:srcRect l="48482"/>
          <a:stretch/>
        </p:blipFill>
        <p:spPr>
          <a:xfrm>
            <a:off x="7925497" y="-27130"/>
            <a:ext cx="4321747" cy="6291617"/>
          </a:xfrm>
          <a:prstGeom prst="rect">
            <a:avLst/>
          </a:prstGeom>
        </p:spPr>
      </p:pic>
      <p:pic>
        <p:nvPicPr>
          <p:cNvPr id="46" name="Picture 45">
            <a:extLst>
              <a:ext uri="{FF2B5EF4-FFF2-40B4-BE49-F238E27FC236}">
                <a16:creationId xmlns:a16="http://schemas.microsoft.com/office/drawing/2014/main" id="{E1D28397-34E5-9B0B-5FB8-9979EDFD4137}"/>
              </a:ext>
            </a:extLst>
          </p:cNvPr>
          <p:cNvPicPr>
            <a:picLocks noChangeAspect="1"/>
          </p:cNvPicPr>
          <p:nvPr/>
        </p:nvPicPr>
        <p:blipFill>
          <a:blip r:embed="rId5"/>
          <a:stretch>
            <a:fillRect/>
          </a:stretch>
        </p:blipFill>
        <p:spPr>
          <a:xfrm rot="17186900">
            <a:off x="-1592593" y="-199309"/>
            <a:ext cx="6858000" cy="6858000"/>
          </a:xfrm>
          <a:prstGeom prst="rect">
            <a:avLst/>
          </a:prstGeom>
        </p:spPr>
      </p:pic>
      <p:grpSp>
        <p:nvGrpSpPr>
          <p:cNvPr id="47" name="Group 46">
            <a:extLst>
              <a:ext uri="{FF2B5EF4-FFF2-40B4-BE49-F238E27FC236}">
                <a16:creationId xmlns:a16="http://schemas.microsoft.com/office/drawing/2014/main" id="{583D2DCB-ACB2-F63F-9C34-2D9797398D5D}"/>
              </a:ext>
            </a:extLst>
          </p:cNvPr>
          <p:cNvGrpSpPr/>
          <p:nvPr/>
        </p:nvGrpSpPr>
        <p:grpSpPr>
          <a:xfrm>
            <a:off x="1271941" y="2012578"/>
            <a:ext cx="10185113" cy="4067097"/>
            <a:chOff x="2465700" y="1531823"/>
            <a:chExt cx="7638835" cy="3050323"/>
          </a:xfrm>
        </p:grpSpPr>
        <p:pic>
          <p:nvPicPr>
            <p:cNvPr id="48" name="Picture 47">
              <a:extLst>
                <a:ext uri="{FF2B5EF4-FFF2-40B4-BE49-F238E27FC236}">
                  <a16:creationId xmlns:a16="http://schemas.microsoft.com/office/drawing/2014/main" id="{763F4AFA-B518-37BF-ADE6-4A90D24A2397}"/>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2465700" y="1531823"/>
              <a:ext cx="7050978" cy="3050323"/>
            </a:xfrm>
            <a:prstGeom prst="rect">
              <a:avLst/>
            </a:prstGeom>
            <a:effectLst>
              <a:outerShdw blurRad="25400" dist="38100" dir="10800000" algn="r" rotWithShape="0">
                <a:prstClr val="black">
                  <a:alpha val="65000"/>
                </a:prstClr>
              </a:outerShdw>
            </a:effectLst>
          </p:spPr>
        </p:pic>
        <p:pic>
          <p:nvPicPr>
            <p:cNvPr id="49" name="Picture 48">
              <a:extLst>
                <a:ext uri="{FF2B5EF4-FFF2-40B4-BE49-F238E27FC236}">
                  <a16:creationId xmlns:a16="http://schemas.microsoft.com/office/drawing/2014/main" id="{37CDC20C-5549-B7D5-6A91-036C0B1C087D}"/>
                </a:ext>
              </a:extLst>
            </p:cNvPr>
            <p:cNvPicPr>
              <a:picLocks noChangeAspect="1"/>
            </p:cNvPicPr>
            <p:nvPr/>
          </p:nvPicPr>
          <p:blipFill rotWithShape="1">
            <a:blip r:embed="rId8">
              <a:extLst>
                <a:ext uri="{28A0092B-C50C-407E-A947-70E740481C1C}">
                  <a14:useLocalDpi xmlns:a14="http://schemas.microsoft.com/office/drawing/2010/main" val="0"/>
                </a:ext>
              </a:extLst>
            </a:blip>
            <a:srcRect l="9714" t="10358" r="18127" b="73393"/>
            <a:stretch/>
          </p:blipFill>
          <p:spPr>
            <a:xfrm rot="2432488">
              <a:off x="8517826" y="2093436"/>
              <a:ext cx="1586709" cy="535926"/>
            </a:xfrm>
            <a:prstGeom prst="rect">
              <a:avLst/>
            </a:prstGeom>
          </p:spPr>
        </p:pic>
      </p:grpSp>
      <p:grpSp>
        <p:nvGrpSpPr>
          <p:cNvPr id="50" name="Group 49">
            <a:extLst>
              <a:ext uri="{FF2B5EF4-FFF2-40B4-BE49-F238E27FC236}">
                <a16:creationId xmlns:a16="http://schemas.microsoft.com/office/drawing/2014/main" id="{E4DB2BF8-744B-234D-231C-0FB0D0451C74}"/>
              </a:ext>
            </a:extLst>
          </p:cNvPr>
          <p:cNvGrpSpPr/>
          <p:nvPr/>
        </p:nvGrpSpPr>
        <p:grpSpPr>
          <a:xfrm>
            <a:off x="24334" y="0"/>
            <a:ext cx="3512223" cy="2059203"/>
            <a:chOff x="2967782" y="3733099"/>
            <a:chExt cx="2634167" cy="1544402"/>
          </a:xfrm>
        </p:grpSpPr>
        <p:pic>
          <p:nvPicPr>
            <p:cNvPr id="51" name="Picture 50" descr="A picture containing text, linedrawing&#10;&#10;Description automatically generated">
              <a:extLst>
                <a:ext uri="{FF2B5EF4-FFF2-40B4-BE49-F238E27FC236}">
                  <a16:creationId xmlns:a16="http://schemas.microsoft.com/office/drawing/2014/main" id="{BB90FEB2-6133-F6D8-9BEC-F29009C7A62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4171761" y="3733099"/>
              <a:ext cx="1430188" cy="1509433"/>
            </a:xfrm>
            <a:prstGeom prst="rect">
              <a:avLst/>
            </a:prstGeom>
          </p:spPr>
        </p:pic>
        <p:pic>
          <p:nvPicPr>
            <p:cNvPr id="52" name="Picture 51" descr="A picture containing text, linedrawing&#10;&#10;Description automatically generated">
              <a:extLst>
                <a:ext uri="{FF2B5EF4-FFF2-40B4-BE49-F238E27FC236}">
                  <a16:creationId xmlns:a16="http://schemas.microsoft.com/office/drawing/2014/main" id="{C9C1B7F3-68FC-C157-D2B3-DB3CE89978DF}"/>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2967782" y="3768068"/>
              <a:ext cx="1430188" cy="1509433"/>
            </a:xfrm>
            <a:prstGeom prst="rect">
              <a:avLst/>
            </a:prstGeom>
          </p:spPr>
        </p:pic>
      </p:grpSp>
      <p:sp>
        <p:nvSpPr>
          <p:cNvPr id="54" name="TextBox 53">
            <a:extLst>
              <a:ext uri="{FF2B5EF4-FFF2-40B4-BE49-F238E27FC236}">
                <a16:creationId xmlns:a16="http://schemas.microsoft.com/office/drawing/2014/main" id="{C152DE9A-EB3B-21E3-A9AF-70416F316943}"/>
              </a:ext>
            </a:extLst>
          </p:cNvPr>
          <p:cNvSpPr txBox="1"/>
          <p:nvPr/>
        </p:nvSpPr>
        <p:spPr>
          <a:xfrm>
            <a:off x="1940560" y="3068320"/>
            <a:ext cx="8077200" cy="1938992"/>
          </a:xfrm>
          <a:prstGeom prst="rect">
            <a:avLst/>
          </a:prstGeom>
          <a:noFill/>
        </p:spPr>
        <p:txBody>
          <a:bodyPr wrap="square" rtlCol="0">
            <a:spAutoFit/>
          </a:bodyPr>
          <a:lstStyle/>
          <a:p>
            <a:pPr algn="ctr"/>
            <a:r>
              <a:rPr lang="vi-VN" sz="6000" b="1" dirty="0">
                <a:latin typeface="Cambria" panose="02040503050406030204" pitchFamily="18" charset="0"/>
                <a:ea typeface="Cambria" panose="02040503050406030204" pitchFamily="18" charset="0"/>
              </a:rPr>
              <a:t>1. Khởi nghĩa Lam Sơn (1418-1427)</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927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1000"/>
                                        <p:tgtEl>
                                          <p:spTgt spid="46"/>
                                        </p:tgtEl>
                                      </p:cBhvr>
                                    </p:animEffect>
                                  </p:childTnLst>
                                </p:cTn>
                              </p:par>
                            </p:childTnLst>
                          </p:cTn>
                        </p:par>
                        <p:par>
                          <p:cTn id="8" fill="hold">
                            <p:stCondLst>
                              <p:cond delay="1000"/>
                            </p:stCondLst>
                            <p:childTnLst>
                              <p:par>
                                <p:cTn id="9" presetID="2" presetClass="entr" presetSubtype="2"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1000" fill="hold"/>
                                        <p:tgtEl>
                                          <p:spTgt spid="45"/>
                                        </p:tgtEl>
                                        <p:attrNameLst>
                                          <p:attrName>ppt_x</p:attrName>
                                        </p:attrNameLst>
                                      </p:cBhvr>
                                      <p:tavLst>
                                        <p:tav tm="0">
                                          <p:val>
                                            <p:strVal val="1+#ppt_w/2"/>
                                          </p:val>
                                        </p:tav>
                                        <p:tav tm="100000">
                                          <p:val>
                                            <p:strVal val="#ppt_x"/>
                                          </p:val>
                                        </p:tav>
                                      </p:tavLst>
                                    </p:anim>
                                    <p:anim calcmode="lin" valueType="num">
                                      <p:cBhvr additive="base">
                                        <p:cTn id="12" dur="1000" fill="hold"/>
                                        <p:tgtEl>
                                          <p:spTgt spid="45"/>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8" presetClass="emph" presetSubtype="0" repeatCount="indefinite" fill="hold" nodeType="withEffect">
                                  <p:stCondLst>
                                    <p:cond delay="0"/>
                                  </p:stCondLst>
                                  <p:childTnLst>
                                    <p:animRot by="-21600000">
                                      <p:cBhvr>
                                        <p:cTn id="19" dur="30000" fill="hold"/>
                                        <p:tgtEl>
                                          <p:spTgt spid="3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22" presetClass="entr" presetSubtype="4"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down)">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DC94111-B94B-FA8B-95EB-4C571AD2A92D}"/>
              </a:ext>
            </a:extLst>
          </p:cNvPr>
          <p:cNvSpPr txBox="1"/>
          <p:nvPr/>
        </p:nvSpPr>
        <p:spPr>
          <a:xfrm>
            <a:off x="243841" y="2858169"/>
            <a:ext cx="5791200" cy="1754326"/>
          </a:xfrm>
          <a:prstGeom prst="rect">
            <a:avLst/>
          </a:prstGeom>
          <a:noFill/>
        </p:spPr>
        <p:txBody>
          <a:bodyPr wrap="square" rtlCol="0">
            <a:spAutoFit/>
          </a:bodyPr>
          <a:lstStyle/>
          <a:p>
            <a:pPr lvl="0" algn="ctr"/>
            <a:r>
              <a:rPr lang="vi-VN" sz="3600" b="1" dirty="0">
                <a:solidFill>
                  <a:srgbClr val="00B050"/>
                </a:solidFill>
                <a:latin typeface="Cambria" panose="02040503050406030204" pitchFamily="18" charset="0"/>
                <a:ea typeface="Cambria" panose="02040503050406030204" pitchFamily="18" charset="0"/>
              </a:rPr>
              <a:t>Đọc thông tin, em hãy:</a:t>
            </a:r>
          </a:p>
          <a:p>
            <a:pPr lvl="0" algn="ctr"/>
            <a:r>
              <a:rPr lang="vi-VN" sz="3600" b="1" dirty="0">
                <a:solidFill>
                  <a:srgbClr val="00B050"/>
                </a:solidFill>
                <a:latin typeface="Cambria" panose="02040503050406030204" pitchFamily="18" charset="0"/>
                <a:ea typeface="Cambria" panose="02040503050406030204" pitchFamily="18" charset="0"/>
              </a:rPr>
              <a:t>- Nêu một số nét chính về khởi nghĩa Lam Sơn.</a:t>
            </a:r>
            <a:endParaRPr kumimoji="0" lang="en-US" sz="36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9B4DDC6B-6C9A-40CE-202F-48C2D1C77EBF}"/>
              </a:ext>
            </a:extLst>
          </p:cNvPr>
          <p:cNvPicPr>
            <a:picLocks noChangeAspect="1"/>
          </p:cNvPicPr>
          <p:nvPr/>
        </p:nvPicPr>
        <p:blipFill>
          <a:blip r:embed="rId2"/>
          <a:stretch>
            <a:fillRect/>
          </a:stretch>
        </p:blipFill>
        <p:spPr>
          <a:xfrm>
            <a:off x="6095382" y="1645920"/>
            <a:ext cx="5759432" cy="4754880"/>
          </a:xfrm>
          <a:prstGeom prst="rect">
            <a:avLst/>
          </a:prstGeom>
        </p:spPr>
      </p:pic>
      <p:grpSp>
        <p:nvGrpSpPr>
          <p:cNvPr id="10" name="Group 9">
            <a:extLst>
              <a:ext uri="{FF2B5EF4-FFF2-40B4-BE49-F238E27FC236}">
                <a16:creationId xmlns:a16="http://schemas.microsoft.com/office/drawing/2014/main" id="{6EBA7E89-5A01-98F9-F4B6-198219915741}"/>
              </a:ext>
            </a:extLst>
          </p:cNvPr>
          <p:cNvGrpSpPr/>
          <p:nvPr/>
        </p:nvGrpSpPr>
        <p:grpSpPr>
          <a:xfrm>
            <a:off x="457200" y="599878"/>
            <a:ext cx="7853681" cy="769039"/>
            <a:chOff x="3317309" y="3496366"/>
            <a:chExt cx="5960444" cy="769039"/>
          </a:xfrm>
          <a:solidFill>
            <a:srgbClr val="C5F6C5"/>
          </a:solidFill>
        </p:grpSpPr>
        <p:sp>
          <p:nvSpPr>
            <p:cNvPr id="11" name="Rounded Rectangle 19">
              <a:extLst>
                <a:ext uri="{FF2B5EF4-FFF2-40B4-BE49-F238E27FC236}">
                  <a16:creationId xmlns:a16="http://schemas.microsoft.com/office/drawing/2014/main" id="{AB772DC8-2DF4-EEBC-8B55-0CB4EFF297D6}"/>
                </a:ext>
              </a:extLst>
            </p:cNvPr>
            <p:cNvSpPr/>
            <p:nvPr/>
          </p:nvSpPr>
          <p:spPr>
            <a:xfrm>
              <a:off x="3357823" y="3496366"/>
              <a:ext cx="5919930" cy="769039"/>
            </a:xfrm>
            <a:prstGeom prst="roundRect">
              <a:avLst/>
            </a:prstGeom>
            <a:grpFill/>
            <a:ln w="38100">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2" name="TextBox 11">
              <a:extLst>
                <a:ext uri="{FF2B5EF4-FFF2-40B4-BE49-F238E27FC236}">
                  <a16:creationId xmlns:a16="http://schemas.microsoft.com/office/drawing/2014/main" id="{2C3B3EEC-71AA-C82B-254A-62E588FB30E0}"/>
                </a:ext>
              </a:extLst>
            </p:cNvPr>
            <p:cNvSpPr txBox="1"/>
            <p:nvPr/>
          </p:nvSpPr>
          <p:spPr>
            <a:xfrm>
              <a:off x="3317309" y="3559017"/>
              <a:ext cx="5840048" cy="584775"/>
            </a:xfrm>
            <a:prstGeom prst="rect">
              <a:avLst/>
            </a:prstGeom>
            <a:noFill/>
          </p:spPr>
          <p:txBody>
            <a:bodyPr wrap="square" rtlCol="0">
              <a:spAutoFit/>
            </a:bodyPr>
            <a:lstStyle/>
            <a:p>
              <a:pPr algn="ctr"/>
              <a:r>
                <a:rPr lang="en-US" sz="3200" b="1" dirty="0">
                  <a:latin typeface="Cambria" panose="02040503050406030204" pitchFamily="18" charset="0"/>
                  <a:ea typeface="Cambria" panose="02040503050406030204" pitchFamily="18" charset="0"/>
                </a:rPr>
                <a:t>a) </a:t>
              </a:r>
              <a:r>
                <a:rPr lang="en-US" sz="3200" b="1" dirty="0" err="1">
                  <a:latin typeface="Cambria" panose="02040503050406030204" pitchFamily="18" charset="0"/>
                  <a:ea typeface="Cambria" panose="02040503050406030204" pitchFamily="18" charset="0"/>
                </a:rPr>
                <a:t>Khái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quát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khởi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nghĩa</a:t>
              </a:r>
              <a:r>
                <a:rPr lang="en-US" sz="3200" b="1" dirty="0">
                  <a:latin typeface="Cambria" panose="02040503050406030204" pitchFamily="18" charset="0"/>
                  <a:ea typeface="Cambria" panose="02040503050406030204" pitchFamily="18" charset="0"/>
                </a:rPr>
                <a:t> Lam </a:t>
              </a:r>
              <a:r>
                <a:rPr lang="en-US" sz="3200" b="1" dirty="0" err="1">
                  <a:latin typeface="Cambria" panose="02040503050406030204" pitchFamily="18" charset="0"/>
                  <a:ea typeface="Cambria" panose="02040503050406030204" pitchFamily="18" charset="0"/>
                </a:rPr>
                <a:t>Sơn</a:t>
              </a:r>
              <a:endParaRPr lang="en-US" sz="32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36337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BF7ECE9-CD1F-15C2-F04F-4D7BF12B0B55}"/>
              </a:ext>
            </a:extLst>
          </p:cNvPr>
          <p:cNvSpPr txBox="1"/>
          <p:nvPr/>
        </p:nvSpPr>
        <p:spPr>
          <a:xfrm>
            <a:off x="541396" y="470964"/>
            <a:ext cx="11132444" cy="5632311"/>
          </a:xfrm>
          <a:prstGeom prst="rect">
            <a:avLst/>
          </a:prstGeom>
          <a:solidFill>
            <a:schemeClr val="accent6">
              <a:lumMod val="20000"/>
              <a:lumOff val="80000"/>
            </a:schemeClr>
          </a:solidFill>
        </p:spPr>
        <p:txBody>
          <a:bodyPr wrap="square">
            <a:spAutoFit/>
          </a:bodyPr>
          <a:lstStyle/>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Kh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ởi nghĩa Lam Sơn do Lê Lợi lãnh đạo, diễn ra tại Lam Sơn (Thanh Hoá).</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Cuộc khởi nghĩa kéo dài 10 năm (1418-1427).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Một số sự kiện tiêu biểu: </a:t>
            </a:r>
            <a:r>
              <a:rPr lang="vi-VN" sz="3600" dirty="0">
                <a:solidFill>
                  <a:srgbClr val="202124"/>
                </a:solidFill>
                <a:latin typeface="Cambria" panose="02040503050406030204" pitchFamily="18" charset="0"/>
                <a:ea typeface="Cambria" panose="02040503050406030204" pitchFamily="18" charset="0"/>
                <a:cs typeface="Arial" panose="020B0604020202020204" pitchFamily="34" charset="0"/>
              </a:rPr>
              <a:t>Chuyển hướng chiến lược vào Nghệ An (1424), chiến thắng Tốt Động - Chúc Động (1426,) chiến thắng Chi Lăng - Xương Giang (11 - 427), Hội thể Đông Quan (12-1427)</a:t>
            </a:r>
          </a:p>
          <a:p>
            <a:pPr lvl="0" algn="just"/>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 Nhiều nhân vật tiêu biểu gắn với khởi nghĩa lam sơn như</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 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rãi,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ê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L</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ai,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T</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rần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guyên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H</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ãn,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N</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guyễn </a:t>
            </a:r>
            <a:r>
              <a:rPr lang="en-US" sz="3600" b="1" dirty="0">
                <a:solidFill>
                  <a:srgbClr val="202124"/>
                </a:solidFill>
                <a:latin typeface="Cambria" panose="02040503050406030204" pitchFamily="18" charset="0"/>
                <a:ea typeface="Cambria" panose="02040503050406030204" pitchFamily="18" charset="0"/>
                <a:cs typeface="Arial" panose="020B0604020202020204" pitchFamily="34" charset="0"/>
              </a:rPr>
              <a:t>C</a:t>
            </a:r>
            <a:r>
              <a:rPr lang="vi-VN" sz="3600" b="1" dirty="0">
                <a:solidFill>
                  <a:srgbClr val="202124"/>
                </a:solidFill>
                <a:latin typeface="Cambria" panose="02040503050406030204" pitchFamily="18" charset="0"/>
                <a:ea typeface="Cambria" panose="02040503050406030204" pitchFamily="18" charset="0"/>
                <a:cs typeface="Arial" panose="020B0604020202020204" pitchFamily="34" charset="0"/>
              </a:rPr>
              <a:t>hích. </a:t>
            </a:r>
            <a:endParaRPr kumimoji="0" lang="en-US" sz="3600" b="1" i="0" u="none" strike="noStrike" kern="1200" cap="none" spc="0" normalizeH="0" baseline="0" noProof="0" dirty="0">
              <a:ln>
                <a:noFill/>
              </a:ln>
              <a:solidFill>
                <a:srgbClr val="202124"/>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2596837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children posing for a photo&#10;&#10;Description automatically generated with low confidence">
            <a:extLst>
              <a:ext uri="{FF2B5EF4-FFF2-40B4-BE49-F238E27FC236}">
                <a16:creationId xmlns:a16="http://schemas.microsoft.com/office/drawing/2014/main" id="{DA5DB0B1-A8BF-D822-B82D-68D923074A4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446151" y="3031870"/>
            <a:ext cx="3464302" cy="3603922"/>
          </a:xfrm>
          <a:prstGeom prst="rect">
            <a:avLst/>
          </a:prstGeom>
          <a:effectLst>
            <a:outerShdw blurRad="76200" dir="13500000" sy="23000" kx="1200000" algn="br" rotWithShape="0">
              <a:prstClr val="black">
                <a:alpha val="20000"/>
              </a:prstClr>
            </a:outerShdw>
          </a:effectLst>
        </p:spPr>
      </p:pic>
      <p:sp>
        <p:nvSpPr>
          <p:cNvPr id="12" name="TextBox 11">
            <a:extLst>
              <a:ext uri="{FF2B5EF4-FFF2-40B4-BE49-F238E27FC236}">
                <a16:creationId xmlns:a16="http://schemas.microsoft.com/office/drawing/2014/main" id="{E444F200-903B-468A-1AFD-4E28067027D9}"/>
              </a:ext>
            </a:extLst>
          </p:cNvPr>
          <p:cNvSpPr txBox="1"/>
          <p:nvPr/>
        </p:nvSpPr>
        <p:spPr>
          <a:xfrm>
            <a:off x="3996752" y="1769589"/>
            <a:ext cx="7230047" cy="2585323"/>
          </a:xfrm>
          <a:prstGeom prst="rect">
            <a:avLst/>
          </a:prstGeom>
          <a:noFill/>
        </p:spPr>
        <p:txBody>
          <a:bodyPr wrap="square" rtlCol="0">
            <a:spAutoFit/>
          </a:bodyPr>
          <a:lstStyle/>
          <a:p>
            <a:pPr algn="just"/>
            <a:r>
              <a:rPr lang="en-US" sz="5400" i="1" dirty="0">
                <a:latin typeface="Cambria" panose="02040503050406030204" pitchFamily="18" charset="0"/>
                <a:ea typeface="Cambria" panose="02040503050406030204" pitchFamily="18" charset="0"/>
              </a:rPr>
              <a:t>K</a:t>
            </a:r>
            <a:r>
              <a:rPr lang="vi-VN" sz="5400" b="0" i="1" u="none" strike="noStrike" baseline="0" dirty="0">
                <a:latin typeface="Cambria" panose="02040503050406030204" pitchFamily="18" charset="0"/>
                <a:ea typeface="Cambria" panose="02040503050406030204" pitchFamily="18" charset="0"/>
              </a:rPr>
              <a:t>ể câu chuyện về một nhân vật trong khởi nghĩa Lam Sơn.</a:t>
            </a:r>
            <a:endParaRPr lang="en-US"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86092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26" name="Picture 2" descr="Tiểu sử cuộc đời và sự nghiệp của danh nhân Nguyễn Trãi">
            <a:extLst>
              <a:ext uri="{FF2B5EF4-FFF2-40B4-BE49-F238E27FC236}">
                <a16:creationId xmlns:a16="http://schemas.microsoft.com/office/drawing/2014/main" id="{20A83818-E49A-584E-1BAB-778A32AF5A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173" y="2047558"/>
            <a:ext cx="5286375" cy="2905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h Truyện Lịch Sử Việt Nam - Lê Lai">
            <a:extLst>
              <a:ext uri="{FF2B5EF4-FFF2-40B4-BE49-F238E27FC236}">
                <a16:creationId xmlns:a16="http://schemas.microsoft.com/office/drawing/2014/main" id="{816DF0B5-9DFE-BE0F-46EF-6824CCDE17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8600" y="1696720"/>
            <a:ext cx="4476750" cy="4476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278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B56D7EDB-0B38-342C-4E08-DAAED4540DB6}"/>
              </a:ext>
            </a:extLst>
          </p:cNvPr>
          <p:cNvSpPr/>
          <p:nvPr/>
        </p:nvSpPr>
        <p:spPr>
          <a:xfrm>
            <a:off x="1844607" y="228390"/>
            <a:ext cx="9184565" cy="714963"/>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Gợi</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ý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một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số</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nhân</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vật</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tiêu</a:t>
            </a:r>
            <a:r>
              <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biểu</a:t>
            </a:r>
            <a:endParaRPr kumimoji="0" lang="en-US" sz="4000" b="1"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p:txBody>
      </p:sp>
      <p:pic>
        <p:nvPicPr>
          <p:cNvPr id="1030" name="Picture 6" descr="Danh tướng Trần Nguyên Hãn và cái chết đau đớn gây tranh cãi - Giáo dục">
            <a:extLst>
              <a:ext uri="{FF2B5EF4-FFF2-40B4-BE49-F238E27FC236}">
                <a16:creationId xmlns:a16="http://schemas.microsoft.com/office/drawing/2014/main" id="{A3D948A5-3AF9-73F8-2E99-2DF961E6D5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8" y="1845945"/>
            <a:ext cx="5305425"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GUYỄN CHÍCH | VỊ TƯỚNG HIẾN KẾ CHO VUA LÊ LỢI KHIẾN KHỞI NGHĨA LAM SƠN  THÀNH CÔNG NGOẠN MỤC">
            <a:extLst>
              <a:ext uri="{FF2B5EF4-FFF2-40B4-BE49-F238E27FC236}">
                <a16:creationId xmlns:a16="http://schemas.microsoft.com/office/drawing/2014/main" id="{A6767B36-C599-1308-19BB-B62894EA98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595" b="12595"/>
          <a:stretch/>
        </p:blipFill>
        <p:spPr bwMode="auto">
          <a:xfrm>
            <a:off x="6421120" y="2479040"/>
            <a:ext cx="5323840" cy="2987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0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wipe(down)">
                                      <p:cBhvr>
                                        <p:cTn id="7" dur="5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wipe(down)">
                                      <p:cBhvr>
                                        <p:cTn id="12"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612</Words>
  <Application>Microsoft Office PowerPoint</Application>
  <PresentationFormat>Widescreen</PresentationFormat>
  <Paragraphs>42</Paragraphs>
  <Slides>16</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16</vt:i4>
      </vt:variant>
    </vt:vector>
  </HeadingPairs>
  <TitlesOfParts>
    <vt:vector size="26" baseType="lpstr">
      <vt:lpstr>Aptos</vt:lpstr>
      <vt:lpstr>Arial</vt:lpstr>
      <vt:lpstr>Calibri</vt:lpstr>
      <vt:lpstr>Calibri Light</vt:lpstr>
      <vt:lpstr>Cambria</vt:lpstr>
      <vt:lpstr>iCiel Gotham Medium</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23</cp:revision>
  <dcterms:created xsi:type="dcterms:W3CDTF">2024-10-09T07:44:13Z</dcterms:created>
  <dcterms:modified xsi:type="dcterms:W3CDTF">2025-12-16T14:33:31Z</dcterms:modified>
</cp:coreProperties>
</file>