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21"/>
  </p:notesMasterIdLst>
  <p:sldIdLst>
    <p:sldId id="259" r:id="rId4"/>
    <p:sldId id="261" r:id="rId5"/>
    <p:sldId id="265" r:id="rId6"/>
    <p:sldId id="302" r:id="rId7"/>
    <p:sldId id="303" r:id="rId8"/>
    <p:sldId id="304" r:id="rId9"/>
    <p:sldId id="257" r:id="rId10"/>
    <p:sldId id="290" r:id="rId11"/>
    <p:sldId id="271" r:id="rId12"/>
    <p:sldId id="256" r:id="rId13"/>
    <p:sldId id="258" r:id="rId14"/>
    <p:sldId id="306" r:id="rId15"/>
    <p:sldId id="307" r:id="rId16"/>
    <p:sldId id="298" r:id="rId17"/>
    <p:sldId id="299" r:id="rId18"/>
    <p:sldId id="308" r:id="rId19"/>
    <p:sldId id="3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0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E5381-A92D-42C5-96FE-B6E06EB5EFC5}"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68713-CF4E-4E6F-8FA2-FE7032ED5067}" type="slidenum">
              <a:rPr lang="en-US" smtClean="0"/>
              <a:t>‹#›</a:t>
            </a:fld>
            <a:endParaRPr lang="en-US"/>
          </a:p>
        </p:txBody>
      </p:sp>
    </p:spTree>
    <p:extLst>
      <p:ext uri="{BB962C8B-B14F-4D97-AF65-F5344CB8AC3E}">
        <p14:creationId xmlns:p14="http://schemas.microsoft.com/office/powerpoint/2010/main" val="341880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36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7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53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92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379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99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Nối tiếp Triều Trần là Triều Hậu Lê. Để hiểu rõ hơn về thời đại này,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12 –  Khởi nghĩa Lam Sơn và Triều Hậu Lê.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7</a:t>
            </a:fld>
            <a:endParaRPr lang="en-US"/>
          </a:p>
        </p:txBody>
      </p:sp>
    </p:spTree>
    <p:extLst>
      <p:ext uri="{BB962C8B-B14F-4D97-AF65-F5344CB8AC3E}">
        <p14:creationId xmlns:p14="http://schemas.microsoft.com/office/powerpoint/2010/main" val="422211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2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30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8" name="THANH TÂ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55718" y="-2685395"/>
            <a:ext cx="6850889" cy="12221677"/>
          </a:xfrm>
          <a:prstGeom prst="rect">
            <a:avLst/>
          </a:prstGeom>
        </p:spPr>
      </p:pic>
      <p:pic>
        <p:nvPicPr>
          <p:cNvPr id="7" name="Picture 6">
            <a:extLst>
              <a:ext uri="{FF2B5EF4-FFF2-40B4-BE49-F238E27FC236}">
                <a16:creationId xmlns:a16="http://schemas.microsoft.com/office/drawing/2014/main" id="{22692CD4-93C1-1959-BFB0-1CF091F0C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8" name="Picture 7">
            <a:extLst>
              <a:ext uri="{FF2B5EF4-FFF2-40B4-BE49-F238E27FC236}">
                <a16:creationId xmlns:a16="http://schemas.microsoft.com/office/drawing/2014/main" id="{FF5B1464-DFB8-5EC2-789C-0E744BDB3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9" name="Picture 8">
            <a:extLst>
              <a:ext uri="{FF2B5EF4-FFF2-40B4-BE49-F238E27FC236}">
                <a16:creationId xmlns:a16="http://schemas.microsoft.com/office/drawing/2014/main" id="{9B35644E-1866-889B-1973-A9DBC2ECBF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0" name="Picture 9">
            <a:extLst>
              <a:ext uri="{FF2B5EF4-FFF2-40B4-BE49-F238E27FC236}">
                <a16:creationId xmlns:a16="http://schemas.microsoft.com/office/drawing/2014/main" id="{5A80F045-364E-6F3B-2365-95E439B2BA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1" name="Rectangle 10">
            <a:extLst>
              <a:ext uri="{FF2B5EF4-FFF2-40B4-BE49-F238E27FC236}">
                <a16:creationId xmlns:a16="http://schemas.microsoft.com/office/drawing/2014/main" id="{E41F1A4C-710F-769E-55A4-8716390C83CC}"/>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spTree>
    <p:extLst>
      <p:ext uri="{BB962C8B-B14F-4D97-AF65-F5344CB8AC3E}">
        <p14:creationId xmlns:p14="http://schemas.microsoft.com/office/powerpoint/2010/main" val="181048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692817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39679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281320F-808C-6293-E172-0D4A3B2058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spTree>
    <p:extLst>
      <p:ext uri="{BB962C8B-B14F-4D97-AF65-F5344CB8AC3E}">
        <p14:creationId xmlns:p14="http://schemas.microsoft.com/office/powerpoint/2010/main" val="657599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B577D888-F729-D729-C137-F2211F3CC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6"/>
          <a:stretch/>
        </p:blipFill>
        <p:spPr>
          <a:xfrm rot="5400000">
            <a:off x="2552700" y="-2781300"/>
            <a:ext cx="7086600" cy="12192000"/>
          </a:xfrm>
          <a:prstGeom prst="rect">
            <a:avLst/>
          </a:prstGeom>
        </p:spPr>
      </p:pic>
    </p:spTree>
    <p:extLst>
      <p:ext uri="{BB962C8B-B14F-4D97-AF65-F5344CB8AC3E}">
        <p14:creationId xmlns:p14="http://schemas.microsoft.com/office/powerpoint/2010/main" val="152882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BE967E35-BB33-0F7D-59A3-B4A7B6C8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grpSp>
        <p:nvGrpSpPr>
          <p:cNvPr id="7" name="Group 6">
            <a:extLst>
              <a:ext uri="{FF2B5EF4-FFF2-40B4-BE49-F238E27FC236}">
                <a16:creationId xmlns:a16="http://schemas.microsoft.com/office/drawing/2014/main" id="{D92563C0-D3C6-CB84-A86B-C6B781FE0EBF}"/>
              </a:ext>
            </a:extLst>
          </p:cNvPr>
          <p:cNvGrpSpPr/>
          <p:nvPr userDrawn="1"/>
        </p:nvGrpSpPr>
        <p:grpSpPr>
          <a:xfrm>
            <a:off x="259654" y="263236"/>
            <a:ext cx="11646019" cy="6373091"/>
            <a:chOff x="706581" y="415636"/>
            <a:chExt cx="10958946" cy="6220691"/>
          </a:xfrm>
        </p:grpSpPr>
        <p:sp>
          <p:nvSpPr>
            <p:cNvPr id="8" name="Rectangle 7">
              <a:extLst>
                <a:ext uri="{FF2B5EF4-FFF2-40B4-BE49-F238E27FC236}">
                  <a16:creationId xmlns:a16="http://schemas.microsoft.com/office/drawing/2014/main" id="{F18637A4-BDEB-D694-9394-FCE2E554F2C2}"/>
                </a:ext>
              </a:extLst>
            </p:cNvPr>
            <p:cNvSpPr/>
            <p:nvPr/>
          </p:nvSpPr>
          <p:spPr>
            <a:xfrm>
              <a:off x="886691" y="415636"/>
              <a:ext cx="10778836" cy="606829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D9843-2D90-D8B7-87BE-71B33374740E}"/>
                </a:ext>
              </a:extLst>
            </p:cNvPr>
            <p:cNvSpPr/>
            <p:nvPr/>
          </p:nvSpPr>
          <p:spPr>
            <a:xfrm>
              <a:off x="706581" y="568036"/>
              <a:ext cx="10778836" cy="60682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65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descr="A group of kids rowing a boat&#10;&#10;Description automatically generated">
            <a:extLst>
              <a:ext uri="{FF2B5EF4-FFF2-40B4-BE49-F238E27FC236}">
                <a16:creationId xmlns:a16="http://schemas.microsoft.com/office/drawing/2014/main" id="{C05C9AF2-FB98-9298-B4A4-1CB0BB933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460"/>
            <a:ext cx="12192000" cy="7109460"/>
          </a:xfrm>
          <a:prstGeom prst="rect">
            <a:avLst/>
          </a:prstGeom>
        </p:spPr>
      </p:pic>
    </p:spTree>
    <p:extLst>
      <p:ext uri="{BB962C8B-B14F-4D97-AF65-F5344CB8AC3E}">
        <p14:creationId xmlns:p14="http://schemas.microsoft.com/office/powerpoint/2010/main" val="241593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A scene with trees and grass&#10;&#10;Description automatically generated">
            <a:extLst>
              <a:ext uri="{FF2B5EF4-FFF2-40B4-BE49-F238E27FC236}">
                <a16:creationId xmlns:a16="http://schemas.microsoft.com/office/drawing/2014/main" id="{37BA1796-B7A6-73CC-E398-92E721C1C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40880"/>
          </a:xfrm>
          <a:prstGeom prst="rect">
            <a:avLst/>
          </a:prstGeom>
        </p:spPr>
      </p:pic>
    </p:spTree>
    <p:extLst>
      <p:ext uri="{BB962C8B-B14F-4D97-AF65-F5344CB8AC3E}">
        <p14:creationId xmlns:p14="http://schemas.microsoft.com/office/powerpoint/2010/main" val="253984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cartoon of a desert&#10;&#10;Description automatically generated">
            <a:extLst>
              <a:ext uri="{FF2B5EF4-FFF2-40B4-BE49-F238E27FC236}">
                <a16:creationId xmlns:a16="http://schemas.microsoft.com/office/drawing/2014/main" id="{50CB37CD-5406-2B0E-A1E9-8C6ED4470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20"/>
            <a:ext cx="12192000" cy="7018020"/>
          </a:xfrm>
          <a:prstGeom prst="rect">
            <a:avLst/>
          </a:prstGeom>
        </p:spPr>
      </p:pic>
    </p:spTree>
    <p:extLst>
      <p:ext uri="{BB962C8B-B14F-4D97-AF65-F5344CB8AC3E}">
        <p14:creationId xmlns:p14="http://schemas.microsoft.com/office/powerpoint/2010/main" val="419095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2961-856F-74BC-9214-BDDAAA260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3" y="-2652174"/>
            <a:ext cx="6887653" cy="12192002"/>
          </a:xfrm>
          <a:prstGeom prst="rect">
            <a:avLst/>
          </a:prstGeom>
        </p:spPr>
      </p:pic>
    </p:spTree>
    <p:extLst>
      <p:ext uri="{BB962C8B-B14F-4D97-AF65-F5344CB8AC3E}">
        <p14:creationId xmlns:p14="http://schemas.microsoft.com/office/powerpoint/2010/main" val="12078006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8E38F-6488-C911-2726-5CE3E9F960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4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HANH TÂM"/>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19D8DF-FEFA-4418-BDF1-415DC95DE69B}" type="slidenum">
              <a:rPr lang="en-US" altLang="en-US" smtClean="0"/>
              <a:pPr/>
              <a:t>‹#›</a:t>
            </a:fld>
            <a:endParaRPr lang="en-US" altLang="en-US"/>
          </a:p>
        </p:txBody>
      </p:sp>
    </p:spTree>
    <p:extLst>
      <p:ext uri="{BB962C8B-B14F-4D97-AF65-F5344CB8AC3E}">
        <p14:creationId xmlns:p14="http://schemas.microsoft.com/office/powerpoint/2010/main" val="81849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457164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03627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426774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194516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27430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22784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816889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678041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09196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53442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27775465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12/16/2025</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27525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799988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2246512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477705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928967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9637570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56112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39EE796-687A-85E3-6395-2E9341601F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126330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859FB4EC-86BA-855C-8DFC-6E89599A331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3523914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6239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97C493-0829-45F4-9430-B15FF658B252}"/>
              </a:ext>
            </a:extLst>
          </p:cNvPr>
          <p:cNvSpPr/>
          <p:nvPr/>
        </p:nvSpPr>
        <p:spPr>
          <a:xfrm>
            <a:off x="1507874" y="0"/>
            <a:ext cx="8462573" cy="2585323"/>
          </a:xfrm>
          <a:prstGeom prst="rect">
            <a:avLst/>
          </a:prstGeom>
          <a:noFill/>
        </p:spPr>
        <p:txBody>
          <a:bodyPr wrap="none" lIns="91440" tIns="45720" rIns="91440" bIns="45720">
            <a:spAutoFit/>
          </a:bodyPr>
          <a:lstStyle/>
          <a:p>
            <a:pPr algn="ctr"/>
            <a:r>
              <a:rPr lang="vi-VN" sz="5400" b="0" cap="none" spc="0" dirty="0">
                <a:ln w="0"/>
                <a:solidFill>
                  <a:schemeClr val="tx1"/>
                </a:solidFill>
                <a:effectLst>
                  <a:outerShdw blurRad="38100" dist="19050" dir="2700000" algn="tl" rotWithShape="0">
                    <a:schemeClr val="dk1">
                      <a:alpha val="40000"/>
                    </a:schemeClr>
                  </a:outerShdw>
                </a:effectLst>
              </a:rPr>
              <a:t>GV:  BÙI THỊ HÀ MAI</a:t>
            </a:r>
          </a:p>
          <a:p>
            <a:pPr algn="ctr"/>
            <a:r>
              <a:rPr lang="vi-VN" sz="5400" b="0" cap="none" spc="0" dirty="0">
                <a:ln w="0"/>
                <a:solidFill>
                  <a:schemeClr val="tx1"/>
                </a:solidFill>
                <a:effectLst>
                  <a:outerShdw blurRad="38100" dist="19050" dir="2700000" algn="tl" rotWithShape="0">
                    <a:schemeClr val="dk1">
                      <a:alpha val="40000"/>
                    </a:schemeClr>
                  </a:outerShdw>
                </a:effectLst>
              </a:rPr>
              <a:t>LỚP: 5A4</a:t>
            </a:r>
          </a:p>
          <a:p>
            <a:pPr algn="ctr"/>
            <a:r>
              <a:rPr lang="vi-VN" sz="5400" b="0" cap="none" spc="0" dirty="0">
                <a:ln w="0"/>
                <a:solidFill>
                  <a:schemeClr val="tx1"/>
                </a:solidFill>
                <a:effectLst>
                  <a:outerShdw blurRad="38100" dist="19050" dir="2700000" algn="tl" rotWithShape="0">
                    <a:schemeClr val="dk1">
                      <a:alpha val="40000"/>
                    </a:schemeClr>
                  </a:outerShdw>
                </a:effectLst>
              </a:rPr>
              <a:t>TRƯỜNG TH HƯNG ĐẠO</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76417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457200" y="599878"/>
            <a:ext cx="10708640" cy="1259402"/>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960444" cy="657790"/>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a:t>
              </a:r>
            </a:p>
            <a:p>
              <a:pPr algn="ct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lịch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Việt</a:t>
              </a:r>
              <a:r>
                <a:rPr lang="en-US" sz="3200" b="1" dirty="0">
                  <a:latin typeface="Cambria" panose="02040503050406030204" pitchFamily="18" charset="0"/>
                  <a:ea typeface="Cambria" panose="02040503050406030204" pitchFamily="18" charset="0"/>
                </a:rPr>
                <a:t> Nam </a:t>
              </a:r>
              <a:r>
                <a:rPr lang="en-US" sz="3200" b="1" dirty="0" err="1">
                  <a:latin typeface="Cambria" panose="02040503050406030204" pitchFamily="18" charset="0"/>
                  <a:ea typeface="Cambria" panose="02040503050406030204" pitchFamily="18" charset="0"/>
                </a:rPr>
                <a:t>Triều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Hậu</a:t>
              </a:r>
              <a:r>
                <a:rPr lang="en-US" sz="3200" b="1" dirty="0">
                  <a:latin typeface="Cambria" panose="02040503050406030204" pitchFamily="18" charset="0"/>
                  <a:ea typeface="Cambria" panose="02040503050406030204" pitchFamily="18" charset="0"/>
                </a:rPr>
                <a:t> Lê.</a:t>
              </a:r>
            </a:p>
          </p:txBody>
        </p:sp>
      </p:grpSp>
      <p:pic>
        <p:nvPicPr>
          <p:cNvPr id="18" name="Picture 17">
            <a:extLst>
              <a:ext uri="{FF2B5EF4-FFF2-40B4-BE49-F238E27FC236}">
                <a16:creationId xmlns:a16="http://schemas.microsoft.com/office/drawing/2014/main" id="{F58C0978-80D4-031D-D18B-74E7D28D160C}"/>
              </a:ext>
            </a:extLst>
          </p:cNvPr>
          <p:cNvPicPr>
            <a:picLocks noChangeAspect="1"/>
          </p:cNvPicPr>
          <p:nvPr/>
        </p:nvPicPr>
        <p:blipFill>
          <a:blip r:embed="rId2"/>
          <a:stretch>
            <a:fillRect/>
          </a:stretch>
        </p:blipFill>
        <p:spPr>
          <a:xfrm>
            <a:off x="467677" y="2486342"/>
            <a:ext cx="11134725" cy="2657475"/>
          </a:xfrm>
          <a:prstGeom prst="rect">
            <a:avLst/>
          </a:prstGeom>
        </p:spPr>
      </p:pic>
    </p:spTree>
    <p:extLst>
      <p:ext uri="{BB962C8B-B14F-4D97-AF65-F5344CB8AC3E}">
        <p14:creationId xmlns:p14="http://schemas.microsoft.com/office/powerpoint/2010/main" val="3936337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642996" y="1141524"/>
            <a:ext cx="11132444" cy="4524315"/>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Chính trị:</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Năm 1428, Lê Lợi lên ngôi, lập ra Triều Hậu lê, khôi phục Quốc hiệu Đại Việt, đóng đô ở Đông Kinh (Thăng Long).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Nhà nước được tổ chức quy củ, chặt chẽ..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Vua Lê Thánh Tông chú trọng bảo vệ biên cương, mở mang bờ cõi, cho vẽ Hồng Đức bản đồ, ban hành bộ Quốc triều hình luật... </a:t>
            </a:r>
          </a:p>
        </p:txBody>
      </p:sp>
    </p:spTree>
    <p:extLst>
      <p:ext uri="{BB962C8B-B14F-4D97-AF65-F5344CB8AC3E}">
        <p14:creationId xmlns:p14="http://schemas.microsoft.com/office/powerpoint/2010/main" val="125968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551556" y="1923844"/>
            <a:ext cx="11132444" cy="2862322"/>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Kinh tế:</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Đặc biệt coi trọng và khuyến khích phát triển nông nghiệp.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Đời sống nhân dân ổn định, đất nước ngày càng thịnh đạt. </a:t>
            </a:r>
          </a:p>
        </p:txBody>
      </p:sp>
    </p:spTree>
    <p:extLst>
      <p:ext uri="{BB962C8B-B14F-4D97-AF65-F5344CB8AC3E}">
        <p14:creationId xmlns:p14="http://schemas.microsoft.com/office/powerpoint/2010/main" val="826158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642996" y="1141524"/>
            <a:ext cx="11132444" cy="4401205"/>
          </a:xfrm>
          <a:prstGeom prst="rect">
            <a:avLst/>
          </a:prstGeom>
          <a:solidFill>
            <a:schemeClr val="accent6">
              <a:lumMod val="20000"/>
              <a:lumOff val="80000"/>
            </a:schemeClr>
          </a:solidFill>
        </p:spPr>
        <p:txBody>
          <a:bodyPr wrap="square">
            <a:spAutoFit/>
          </a:bodyPr>
          <a:lstStyle/>
          <a:p>
            <a:pPr lvl="0" algn="just"/>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 Văn hóa, xã hội: </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Tổ chức đều đặn các khoa thi tiến sĩ để tuyển chọn quan lại.</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Lập bia đá ở Văn Miếu – Quốc Tử Giám để vinh danh những người đỗ đạt. </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Văn học và khoa học đạt nhiều thành tựu với các tác giả tiêu biểu như: Nguyễn Trãi, Ngô Sĩ Liên, Lương Thế Vinh...</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Đóng góp của trạng nguyên Nguyễn Hiền: giải nguy cho nước ta khi đón tiếp sứ giả, hiến nhiều kế sách hay giúp vua trị nước.</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Đóng góp của thầy Chu Văn An: dạy dỗ, bồi dưỡng ra nhiều thế hệ nhân tài cho quốc gia.</a:t>
            </a:r>
          </a:p>
        </p:txBody>
      </p:sp>
    </p:spTree>
    <p:extLst>
      <p:ext uri="{BB962C8B-B14F-4D97-AF65-F5344CB8AC3E}">
        <p14:creationId xmlns:p14="http://schemas.microsoft.com/office/powerpoint/2010/main" val="3430400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black background&#10;&#10;Description automatically generated">
            <a:extLst>
              <a:ext uri="{FF2B5EF4-FFF2-40B4-BE49-F238E27FC236}">
                <a16:creationId xmlns:a16="http://schemas.microsoft.com/office/drawing/2014/main" id="{B5A94539-C15B-DD8B-C61B-7DF30B651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47" y="1282929"/>
            <a:ext cx="8315665" cy="6425741"/>
          </a:xfrm>
          <a:prstGeom prst="rect">
            <a:avLst/>
          </a:prstGeom>
        </p:spPr>
      </p:pic>
    </p:spTree>
    <p:extLst>
      <p:ext uri="{BB962C8B-B14F-4D97-AF65-F5344CB8AC3E}">
        <p14:creationId xmlns:p14="http://schemas.microsoft.com/office/powerpoint/2010/main" val="2864875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3454400" y="181442"/>
            <a:ext cx="82740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ysClr val="windowText" lastClr="000000"/>
                </a:solidFill>
                <a:latin typeface="Arial" panose="020B0604020202020204" pitchFamily="34" charset="0"/>
                <a:cs typeface="Arial" panose="020B0604020202020204" pitchFamily="34" charset="0"/>
              </a:rPr>
              <a:t>Thi</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kể</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chuyện</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lịch</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sử</a:t>
            </a:r>
            <a:endParaRPr lang="en-US" sz="5400" b="1"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3046988"/>
          </a:xfrm>
          <a:prstGeom prst="rect">
            <a:avLst/>
          </a:prstGeom>
          <a:solidFill>
            <a:schemeClr val="accent2">
              <a:lumMod val="20000"/>
              <a:lumOff val="80000"/>
            </a:schemeClr>
          </a:solidFill>
        </p:spPr>
        <p:txBody>
          <a:bodyPr wrap="square">
            <a:spAutoFit/>
          </a:bodyPr>
          <a:lstStyle/>
          <a:p>
            <a:pPr algn="just"/>
            <a:r>
              <a:rPr lang="vi-VN" sz="3200" b="1" dirty="0">
                <a:solidFill>
                  <a:srgbClr val="202124"/>
                </a:solidFill>
                <a:latin typeface="Cambria" panose="02040503050406030204" pitchFamily="18" charset="0"/>
                <a:ea typeface="Cambria" panose="02040503050406030204" pitchFamily="18" charset="0"/>
              </a:rPr>
              <a:t>- Hình thức thi: </a:t>
            </a:r>
            <a:r>
              <a:rPr lang="vi-VN" sz="3200" dirty="0">
                <a:solidFill>
                  <a:srgbClr val="202124"/>
                </a:solidFill>
                <a:latin typeface="Cambria" panose="02040503050406030204" pitchFamily="18" charset="0"/>
                <a:ea typeface="Cambria" panose="02040503050406030204" pitchFamily="18" charset="0"/>
              </a:rPr>
              <a:t>thi theo nhóm, mỗi nhóm đại diện 1 bạn tham gia.</a:t>
            </a:r>
          </a:p>
          <a:p>
            <a:pPr algn="just"/>
            <a:r>
              <a:rPr lang="vi-VN" sz="3200" b="1" dirty="0">
                <a:solidFill>
                  <a:srgbClr val="202124"/>
                </a:solidFill>
                <a:latin typeface="Cambria" panose="02040503050406030204" pitchFamily="18" charset="0"/>
                <a:ea typeface="Cambria" panose="02040503050406030204" pitchFamily="18" charset="0"/>
              </a:rPr>
              <a:t>- Nội dung: </a:t>
            </a:r>
            <a:r>
              <a:rPr lang="vi-VN" sz="3200" dirty="0">
                <a:solidFill>
                  <a:srgbClr val="202124"/>
                </a:solidFill>
                <a:latin typeface="Cambria" panose="02040503050406030204" pitchFamily="18" charset="0"/>
                <a:ea typeface="Cambria" panose="02040503050406030204" pitchFamily="18" charset="0"/>
              </a:rPr>
              <a:t>chọn 1 trong 2 câu chuyện:</a:t>
            </a:r>
          </a:p>
          <a:p>
            <a:pPr algn="just"/>
            <a:r>
              <a:rPr lang="vi-VN" sz="3200" b="1" dirty="0">
                <a:solidFill>
                  <a:srgbClr val="202124"/>
                </a:solidFill>
                <a:latin typeface="Cambria" panose="02040503050406030204" pitchFamily="18" charset="0"/>
                <a:ea typeface="Cambria" panose="02040503050406030204" pitchFamily="18" charset="0"/>
              </a:rPr>
              <a:t>+ Lê Thánh Tông – Nhà chính trị tài ba.</a:t>
            </a:r>
          </a:p>
          <a:p>
            <a:pPr algn="just"/>
            <a:r>
              <a:rPr lang="vi-VN" sz="3200" b="1" dirty="0">
                <a:solidFill>
                  <a:srgbClr val="202124"/>
                </a:solidFill>
                <a:latin typeface="Cambria" panose="02040503050406030204" pitchFamily="18" charset="0"/>
                <a:ea typeface="Cambria" panose="02040503050406030204" pitchFamily="18" charset="0"/>
              </a:rPr>
              <a:t>+ Trạng Lường Lương Thế Vinh.</a:t>
            </a:r>
          </a:p>
          <a:p>
            <a:pPr algn="just"/>
            <a:r>
              <a:rPr lang="vi-VN" sz="3200" b="1" dirty="0">
                <a:solidFill>
                  <a:srgbClr val="202124"/>
                </a:solidFill>
                <a:latin typeface="Cambria" panose="02040503050406030204" pitchFamily="18" charset="0"/>
                <a:ea typeface="Cambria" panose="02040503050406030204" pitchFamily="18" charset="0"/>
              </a:rPr>
              <a:t>+ Trận Chi Lăng</a:t>
            </a:r>
          </a:p>
        </p:txBody>
      </p:sp>
    </p:spTree>
    <p:extLst>
      <p:ext uri="{BB962C8B-B14F-4D97-AF65-F5344CB8AC3E}">
        <p14:creationId xmlns:p14="http://schemas.microsoft.com/office/powerpoint/2010/main" val="37135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489200" y="181442"/>
            <a:ext cx="92392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cs typeface="Arial" panose="020B0604020202020204" pitchFamily="34" charset="0"/>
              </a:rPr>
              <a:t>Em thấy Lương Thế Vinh là người như thế nào? </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2677656"/>
          </a:xfrm>
          <a:prstGeom prst="rect">
            <a:avLst/>
          </a:prstGeom>
          <a:solidFill>
            <a:schemeClr val="accent2">
              <a:lumMod val="20000"/>
              <a:lumOff val="80000"/>
            </a:schemeClr>
          </a:solidFill>
        </p:spPr>
        <p:txBody>
          <a:bodyPr wrap="square">
            <a:spAutoFit/>
          </a:bodyPr>
          <a:lstStyle/>
          <a:p>
            <a:pPr lvl="0" algn="just"/>
            <a:r>
              <a:rPr lang="vi-VN" sz="2800" b="1" dirty="0">
                <a:solidFill>
                  <a:srgbClr val="202124"/>
                </a:solidFill>
                <a:latin typeface="Cambria" panose="02040503050406030204" pitchFamily="18" charset="0"/>
                <a:ea typeface="Cambria" panose="02040503050406030204" pitchFamily="18" charset="0"/>
              </a:rPr>
              <a:t>Lương Thế Vinh có tư chất thông minh từ bé. Khi quả bưởi rơi xuống hố sâu, cậu đã biết cách nhờ vào quy luật nổi lên của sự vật khi ở trong nước đã giúp bà cụ lấy lại quả bưởi một cách dễ dàng. Không những thế cậu còn là một cậu bé ngoan, lễ phép và tốt bụng. </a:t>
            </a:r>
            <a:endPar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843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489200" y="181442"/>
            <a:ext cx="92392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cs typeface="Arial" panose="020B0604020202020204" pitchFamily="34" charset="0"/>
              </a:rPr>
              <a:t>Từ câu chuyện trên, em rút ra được bài học gì cho bản thân? </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3170099"/>
          </a:xfrm>
          <a:prstGeom prst="rect">
            <a:avLst/>
          </a:prstGeom>
          <a:solidFill>
            <a:schemeClr val="accent2">
              <a:lumMod val="20000"/>
              <a:lumOff val="80000"/>
            </a:schemeClr>
          </a:solidFill>
        </p:spPr>
        <p:txBody>
          <a:bodyPr wrap="square">
            <a:spAutoFit/>
          </a:bodyPr>
          <a:lstStyle/>
          <a:p>
            <a:pPr lvl="0" algn="just"/>
            <a:r>
              <a:rPr lang="vi-VN" sz="4000" b="1" dirty="0">
                <a:solidFill>
                  <a:srgbClr val="202124"/>
                </a:solidFill>
                <a:latin typeface="Cambria" panose="02040503050406030204" pitchFamily="18" charset="0"/>
                <a:ea typeface="Cambria" panose="02040503050406030204" pitchFamily="18" charset="0"/>
              </a:rPr>
              <a:t>Cần rèn luyện cả về tri thức lẫn phẩm chất để trở thành một người có ích cho xã hội, góp phần xây dựng đất nước ngày càng giàu đẹp.</a:t>
            </a:r>
            <a:endParaRPr kumimoji="0" lang="vi-VN" sz="4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5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grpSp>
        <p:nvGrpSpPr>
          <p:cNvPr id="6" name="Group 5"/>
          <p:cNvGrpSpPr/>
          <p:nvPr/>
        </p:nvGrpSpPr>
        <p:grpSpPr>
          <a:xfrm>
            <a:off x="359687" y="662697"/>
            <a:ext cx="11595955" cy="5860845"/>
            <a:chOff x="359687" y="662697"/>
            <a:chExt cx="11595955" cy="5860845"/>
          </a:xfrm>
        </p:grpSpPr>
        <p:grpSp>
          <p:nvGrpSpPr>
            <p:cNvPr id="4" name="Group 3"/>
            <p:cNvGrpSpPr/>
            <p:nvPr/>
          </p:nvGrpSpPr>
          <p:grpSpPr>
            <a:xfrm>
              <a:off x="3722914" y="2717662"/>
              <a:ext cx="8232728" cy="3805880"/>
              <a:chOff x="383137" y="858794"/>
              <a:chExt cx="13456498" cy="12117993"/>
            </a:xfrm>
          </p:grpSpPr>
          <p:sp>
            <p:nvSpPr>
              <p:cNvPr id="15" name="Hình chữ nhật: Góc Tròn 6">
                <a:extLst>
                  <a:ext uri="{FF2B5EF4-FFF2-40B4-BE49-F238E27FC236}">
                    <a16:creationId xmlns:a16="http://schemas.microsoft.com/office/drawing/2014/main" id="{5EDA13FA-52E6-BE1A-FEDF-A2A8F414FB17}"/>
                  </a:ext>
                </a:extLst>
              </p:cNvPr>
              <p:cNvSpPr/>
              <p:nvPr/>
            </p:nvSpPr>
            <p:spPr>
              <a:xfrm>
                <a:off x="383137" y="858794"/>
                <a:ext cx="13456498" cy="11965329"/>
              </a:xfrm>
              <a:custGeom>
                <a:avLst/>
                <a:gdLst>
                  <a:gd name="connsiteX0" fmla="*/ 0 w 13456498"/>
                  <a:gd name="connsiteY0" fmla="*/ 1994261 h 11965329"/>
                  <a:gd name="connsiteX1" fmla="*/ 1994261 w 13456498"/>
                  <a:gd name="connsiteY1" fmla="*/ 0 h 11965329"/>
                  <a:gd name="connsiteX2" fmla="*/ 11462237 w 13456498"/>
                  <a:gd name="connsiteY2" fmla="*/ 0 h 11965329"/>
                  <a:gd name="connsiteX3" fmla="*/ 13456498 w 13456498"/>
                  <a:gd name="connsiteY3" fmla="*/ 1994261 h 11965329"/>
                  <a:gd name="connsiteX4" fmla="*/ 13456498 w 13456498"/>
                  <a:gd name="connsiteY4" fmla="*/ 9971068 h 11965329"/>
                  <a:gd name="connsiteX5" fmla="*/ 11462237 w 13456498"/>
                  <a:gd name="connsiteY5" fmla="*/ 11965329 h 11965329"/>
                  <a:gd name="connsiteX6" fmla="*/ 1994261 w 13456498"/>
                  <a:gd name="connsiteY6" fmla="*/ 11965329 h 11965329"/>
                  <a:gd name="connsiteX7" fmla="*/ 0 w 13456498"/>
                  <a:gd name="connsiteY7" fmla="*/ 9971068 h 11965329"/>
                  <a:gd name="connsiteX8" fmla="*/ 0 w 13456498"/>
                  <a:gd name="connsiteY8" fmla="*/ 1994261 h 1196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6498" h="11965329" fill="none" extrusionOk="0">
                    <a:moveTo>
                      <a:pt x="0" y="1994261"/>
                    </a:moveTo>
                    <a:cubicBezTo>
                      <a:pt x="-199291" y="905253"/>
                      <a:pt x="869849" y="130669"/>
                      <a:pt x="1994261" y="0"/>
                    </a:cubicBezTo>
                    <a:cubicBezTo>
                      <a:pt x="4492278" y="77600"/>
                      <a:pt x="7024217" y="-27269"/>
                      <a:pt x="11462237" y="0"/>
                    </a:cubicBezTo>
                    <a:cubicBezTo>
                      <a:pt x="12665167" y="-133934"/>
                      <a:pt x="13589478" y="932009"/>
                      <a:pt x="13456498" y="1994261"/>
                    </a:cubicBezTo>
                    <a:cubicBezTo>
                      <a:pt x="13565498" y="3307987"/>
                      <a:pt x="13378289" y="7962008"/>
                      <a:pt x="13456498" y="9971068"/>
                    </a:cubicBezTo>
                    <a:cubicBezTo>
                      <a:pt x="13284228" y="11005078"/>
                      <a:pt x="12485948" y="11999592"/>
                      <a:pt x="11462237" y="11965329"/>
                    </a:cubicBezTo>
                    <a:cubicBezTo>
                      <a:pt x="10449522" y="12014506"/>
                      <a:pt x="5691897" y="11842627"/>
                      <a:pt x="1994261" y="11965329"/>
                    </a:cubicBezTo>
                    <a:cubicBezTo>
                      <a:pt x="884020" y="12033231"/>
                      <a:pt x="-67687" y="11130747"/>
                      <a:pt x="0" y="9971068"/>
                    </a:cubicBezTo>
                    <a:cubicBezTo>
                      <a:pt x="47022" y="8583173"/>
                      <a:pt x="104569" y="4356839"/>
                      <a:pt x="0" y="1994261"/>
                    </a:cubicBezTo>
                    <a:close/>
                  </a:path>
                  <a:path w="13456498" h="11965329" stroke="0" extrusionOk="0">
                    <a:moveTo>
                      <a:pt x="0" y="1994261"/>
                    </a:moveTo>
                    <a:cubicBezTo>
                      <a:pt x="210276" y="868826"/>
                      <a:pt x="1019670" y="-8462"/>
                      <a:pt x="1994261" y="0"/>
                    </a:cubicBezTo>
                    <a:cubicBezTo>
                      <a:pt x="6001175" y="-129276"/>
                      <a:pt x="7038445" y="-77778"/>
                      <a:pt x="11462237" y="0"/>
                    </a:cubicBezTo>
                    <a:cubicBezTo>
                      <a:pt x="12529075" y="-110182"/>
                      <a:pt x="13435792" y="1012255"/>
                      <a:pt x="13456498" y="1994261"/>
                    </a:cubicBezTo>
                    <a:cubicBezTo>
                      <a:pt x="13538097" y="5488436"/>
                      <a:pt x="13610798" y="8431981"/>
                      <a:pt x="13456498" y="9971068"/>
                    </a:cubicBezTo>
                    <a:cubicBezTo>
                      <a:pt x="13487819" y="11138521"/>
                      <a:pt x="12473269" y="11996041"/>
                      <a:pt x="11462237" y="11965329"/>
                    </a:cubicBezTo>
                    <a:cubicBezTo>
                      <a:pt x="7345225" y="12009549"/>
                      <a:pt x="3485067" y="11935947"/>
                      <a:pt x="1994261" y="11965329"/>
                    </a:cubicBezTo>
                    <a:cubicBezTo>
                      <a:pt x="886931" y="11942543"/>
                      <a:pt x="-107815" y="11047550"/>
                      <a:pt x="0" y="9971068"/>
                    </a:cubicBezTo>
                    <a:cubicBezTo>
                      <a:pt x="-159954" y="6082474"/>
                      <a:pt x="22140" y="3759762"/>
                      <a:pt x="0" y="1994261"/>
                    </a:cubicBezTo>
                    <a:close/>
                  </a:path>
                </a:pathLst>
              </a:custGeom>
              <a:solidFill>
                <a:schemeClr val="bg1"/>
              </a:solidFill>
              <a:ln w="76200">
                <a:solidFill>
                  <a:srgbClr val="FB85A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721494" y="923200"/>
                <a:ext cx="13118141" cy="120535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lắng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nghe</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giáo</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3981" l="10000" r="48438">
                          <a14:backgroundMark x1="13802" y1="43333" x2="13802" y2="43333"/>
                          <a14:backgroundMark x1="15625" y1="50370" x2="15625" y2="50370"/>
                          <a14:backgroundMark x1="38125" y1="32222" x2="38125" y2="32222"/>
                          <a14:backgroundMark x1="17656" y1="22315" x2="17656" y2="22315"/>
                          <a14:backgroundMark x1="17083" y1="21944" x2="17083" y2="21944"/>
                          <a14:backgroundMark x1="17083" y1="21481" x2="17083" y2="21481"/>
                        </a14:backgroundRemoval>
                      </a14:imgEffect>
                    </a14:imgLayer>
                  </a14:imgProps>
                </a:ext>
                <a:ext uri="{28A0092B-C50C-407E-A947-70E740481C1C}">
                  <a14:useLocalDpi xmlns:a14="http://schemas.microsoft.com/office/drawing/2010/main" val="0"/>
                </a:ext>
              </a:extLst>
            </a:blip>
            <a:srcRect l="7568" t="7179" r="59113" b="19131"/>
            <a:stretch/>
          </p:blipFill>
          <p:spPr>
            <a:xfrm flipH="1">
              <a:off x="359687" y="662697"/>
              <a:ext cx="3920855" cy="4877738"/>
            </a:xfrm>
            <a:prstGeom prst="rect">
              <a:avLst/>
            </a:prstGeom>
          </p:spPr>
        </p:pic>
      </p:grpSp>
      <p:pic>
        <p:nvPicPr>
          <p:cNvPr id="3" name="Picture 2">
            <a:extLst>
              <a:ext uri="{FF2B5EF4-FFF2-40B4-BE49-F238E27FC236}">
                <a16:creationId xmlns:a16="http://schemas.microsoft.com/office/drawing/2014/main" id="{91372067-0D1A-774C-D25C-3BE47C81181E}"/>
              </a:ext>
            </a:extLst>
          </p:cNvPr>
          <p:cNvPicPr>
            <a:picLocks noChangeAspect="1"/>
          </p:cNvPicPr>
          <p:nvPr/>
        </p:nvPicPr>
        <p:blipFill>
          <a:blip r:embed="rId6"/>
          <a:stretch>
            <a:fillRect/>
          </a:stretch>
        </p:blipFill>
        <p:spPr>
          <a:xfrm>
            <a:off x="0" y="179785"/>
            <a:ext cx="12192000" cy="1845149"/>
          </a:xfrm>
          <a:prstGeom prst="rect">
            <a:avLst/>
          </a:prstGeom>
        </p:spPr>
      </p:pic>
      <p:pic>
        <p:nvPicPr>
          <p:cNvPr id="5" name="Picture 4">
            <a:extLst>
              <a:ext uri="{FF2B5EF4-FFF2-40B4-BE49-F238E27FC236}">
                <a16:creationId xmlns:a16="http://schemas.microsoft.com/office/drawing/2014/main" id="{EE007DE7-AF48-7F07-9220-64F3EC9F5020}"/>
              </a:ext>
            </a:extLst>
          </p:cNvPr>
          <p:cNvPicPr>
            <a:picLocks noChangeAspect="1"/>
          </p:cNvPicPr>
          <p:nvPr/>
        </p:nvPicPr>
        <p:blipFill>
          <a:blip r:embed="rId7"/>
          <a:stretch>
            <a:fillRect/>
          </a:stretch>
        </p:blipFill>
        <p:spPr>
          <a:xfrm>
            <a:off x="5319597" y="1678358"/>
            <a:ext cx="4133446" cy="1713124"/>
          </a:xfrm>
          <a:prstGeom prst="rect">
            <a:avLst/>
          </a:prstGeom>
        </p:spPr>
      </p:pic>
    </p:spTree>
    <p:extLst>
      <p:ext uri="{BB962C8B-B14F-4D97-AF65-F5344CB8AC3E}">
        <p14:creationId xmlns:p14="http://schemas.microsoft.com/office/powerpoint/2010/main" val="37825904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1: Điện Lam Kinh ở đâu?</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77242" y="211844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en-US" sz="4400" kern="0" dirty="0" err="1">
                <a:solidFill>
                  <a:prstClr val="black"/>
                </a:solidFill>
                <a:latin typeface="Calibri" panose="020F0502020204030204"/>
              </a:rPr>
              <a:t>Điện</a:t>
            </a:r>
            <a:r>
              <a:rPr lang="en-US" sz="4400" kern="0" dirty="0">
                <a:solidFill>
                  <a:prstClr val="black"/>
                </a:solidFill>
                <a:latin typeface="Calibri" panose="020F0502020204030204"/>
              </a:rPr>
              <a:t> Lam </a:t>
            </a:r>
            <a:r>
              <a:rPr lang="en-US" sz="4400" kern="0" dirty="0" err="1">
                <a:solidFill>
                  <a:prstClr val="black"/>
                </a:solidFill>
                <a:latin typeface="Calibri" panose="020F0502020204030204"/>
              </a:rPr>
              <a:t>Kinh</a:t>
            </a:r>
            <a:r>
              <a:rPr lang="en-US" sz="4400" kern="0" dirty="0">
                <a:solidFill>
                  <a:prstClr val="black"/>
                </a:solidFill>
                <a:latin typeface="Calibri" panose="020F0502020204030204"/>
              </a:rPr>
              <a:t> ở </a:t>
            </a:r>
            <a:r>
              <a:rPr lang="en-US" sz="4400" kern="0" dirty="0" err="1">
                <a:solidFill>
                  <a:prstClr val="black"/>
                </a:solidFill>
                <a:latin typeface="Calibri" panose="020F0502020204030204"/>
              </a:rPr>
              <a:t>khu</a:t>
            </a:r>
            <a:r>
              <a:rPr lang="en-US" sz="4400" kern="0" dirty="0">
                <a:solidFill>
                  <a:prstClr val="black"/>
                </a:solidFill>
                <a:latin typeface="Calibri" panose="020F0502020204030204"/>
              </a:rPr>
              <a:t> di </a:t>
            </a:r>
            <a:r>
              <a:rPr lang="en-US" sz="4400" kern="0" dirty="0" err="1">
                <a:solidFill>
                  <a:prstClr val="black"/>
                </a:solidFill>
                <a:latin typeface="Calibri" panose="020F0502020204030204"/>
              </a:rPr>
              <a:t>tích</a:t>
            </a:r>
            <a:r>
              <a:rPr lang="en-US" sz="4400" kern="0" dirty="0">
                <a:solidFill>
                  <a:prstClr val="black"/>
                </a:solidFill>
                <a:latin typeface="Calibri" panose="020F0502020204030204"/>
              </a:rPr>
              <a:t> Lam </a:t>
            </a:r>
            <a:r>
              <a:rPr lang="en-US" sz="4400" kern="0" dirty="0" err="1">
                <a:solidFill>
                  <a:prstClr val="black"/>
                </a:solidFill>
                <a:latin typeface="Calibri" panose="020F0502020204030204"/>
              </a:rPr>
              <a:t>Kinh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huyện</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Thọ</a:t>
            </a:r>
            <a:r>
              <a:rPr lang="en-US" sz="4400" kern="0" dirty="0">
                <a:solidFill>
                  <a:prstClr val="black"/>
                </a:solidFill>
                <a:latin typeface="Calibri" panose="020F0502020204030204"/>
              </a:rPr>
              <a:t> Xuân, </a:t>
            </a:r>
            <a:r>
              <a:rPr lang="en-US" sz="4400" kern="0" dirty="0" err="1">
                <a:solidFill>
                  <a:prstClr val="black"/>
                </a:solidFill>
                <a:latin typeface="Calibri" panose="020F0502020204030204"/>
              </a:rPr>
              <a:t>tỉnh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Thahh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Hoá</a:t>
            </a:r>
            <a:r>
              <a:rPr lang="en-US" sz="4400" kern="0" dirty="0">
                <a:solidFill>
                  <a:prstClr val="black"/>
                </a:solidFill>
                <a:latin typeface="Calibri" panose="020F0502020204030204"/>
              </a:rPr>
              <a:t>.</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726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2: Nguyễn Trãi đã dâng lên Lê Lợi cuốn sách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87402" y="270772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en-US" sz="4400" kern="0">
                <a:solidFill>
                  <a:prstClr val="black"/>
                </a:solidFill>
                <a:latin typeface="Calibri" panose="020F0502020204030204"/>
              </a:rPr>
              <a:t>Nguyễn Trãi đã dâng lên Lê Lợi cuốn sách “Bình Ngô sách”</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5869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3: Ai là người đóng giả Lê Lợi xông trận để cứu Lê Lợi?</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87402" y="270772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vi-VN" sz="4400" kern="0">
                <a:solidFill>
                  <a:prstClr val="black"/>
                </a:solidFill>
                <a:latin typeface="Calibri" panose="020F0502020204030204"/>
              </a:rPr>
              <a:t>Lê Lai là người đóng giả Lê Lợi xông trận để cứu Lê Lợi.</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9617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320800" y="689734"/>
            <a:ext cx="103733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Câu 4: Ải Chi Lăng thuộc địa danh nào?</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719482" y="261628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vi-VN" sz="4400" kern="0" dirty="0">
                <a:solidFill>
                  <a:prstClr val="black"/>
                </a:solidFill>
                <a:latin typeface="Calibri" panose="020F0502020204030204"/>
              </a:rPr>
              <a:t>Ải Chi Lăng thuộc huyện Chi Lăng, tỉnh Lạng Sơn.</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659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in a garment&#10;&#10;Description automatically generated">
            <a:extLst>
              <a:ext uri="{FF2B5EF4-FFF2-40B4-BE49-F238E27FC236}">
                <a16:creationId xmlns:a16="http://schemas.microsoft.com/office/drawing/2014/main" id="{DDA465E4-0CE1-11B5-81D5-D9EE5224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8AF6731-76E2-72BE-0A92-AEBF73103E35}"/>
              </a:ext>
            </a:extLst>
          </p:cNvPr>
          <p:cNvPicPr>
            <a:picLocks noChangeAspect="1"/>
          </p:cNvPicPr>
          <p:nvPr/>
        </p:nvPicPr>
        <p:blipFill>
          <a:blip r:embed="rId4"/>
          <a:stretch>
            <a:fillRect/>
          </a:stretch>
        </p:blipFill>
        <p:spPr>
          <a:xfrm>
            <a:off x="5060569" y="484604"/>
            <a:ext cx="4203199" cy="730392"/>
          </a:xfrm>
          <a:prstGeom prst="rect">
            <a:avLst/>
          </a:prstGeom>
        </p:spPr>
      </p:pic>
      <p:pic>
        <p:nvPicPr>
          <p:cNvPr id="24" name="Picture 23">
            <a:extLst>
              <a:ext uri="{FF2B5EF4-FFF2-40B4-BE49-F238E27FC236}">
                <a16:creationId xmlns:a16="http://schemas.microsoft.com/office/drawing/2014/main" id="{EA6FBAFC-3F5C-4185-67B2-37BA74C5D657}"/>
              </a:ext>
            </a:extLst>
          </p:cNvPr>
          <p:cNvPicPr>
            <a:picLocks noChangeAspect="1"/>
          </p:cNvPicPr>
          <p:nvPr/>
        </p:nvPicPr>
        <p:blipFill>
          <a:blip r:embed="rId5"/>
          <a:stretch>
            <a:fillRect/>
          </a:stretch>
        </p:blipFill>
        <p:spPr>
          <a:xfrm>
            <a:off x="2553389" y="1746392"/>
            <a:ext cx="9638611" cy="2572735"/>
          </a:xfrm>
          <a:prstGeom prst="rect">
            <a:avLst/>
          </a:prstGeom>
        </p:spPr>
      </p:pic>
      <p:pic>
        <p:nvPicPr>
          <p:cNvPr id="25" name="Picture 24" descr="A round pink label with white text and a black background&#10;&#10;Description automatically generated">
            <a:extLst>
              <a:ext uri="{FF2B5EF4-FFF2-40B4-BE49-F238E27FC236}">
                <a16:creationId xmlns:a16="http://schemas.microsoft.com/office/drawing/2014/main" id="{81218014-A412-4F81-825E-2C8C87D15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pic>
        <p:nvPicPr>
          <p:cNvPr id="28" name="Picture 27">
            <a:extLst>
              <a:ext uri="{FF2B5EF4-FFF2-40B4-BE49-F238E27FC236}">
                <a16:creationId xmlns:a16="http://schemas.microsoft.com/office/drawing/2014/main" id="{EFE772F4-ACDF-44D9-44E8-15A2EC3C993F}"/>
              </a:ext>
            </a:extLst>
          </p:cNvPr>
          <p:cNvPicPr>
            <a:picLocks noChangeAspect="1"/>
          </p:cNvPicPr>
          <p:nvPr/>
        </p:nvPicPr>
        <p:blipFill>
          <a:blip r:embed="rId7"/>
          <a:stretch>
            <a:fillRect/>
          </a:stretch>
        </p:blipFill>
        <p:spPr>
          <a:xfrm>
            <a:off x="5745352" y="4167576"/>
            <a:ext cx="2956816" cy="1286367"/>
          </a:xfrm>
          <a:prstGeom prst="rect">
            <a:avLst/>
          </a:prstGeom>
        </p:spPr>
      </p:pic>
    </p:spTree>
    <p:extLst>
      <p:ext uri="{BB962C8B-B14F-4D97-AF65-F5344CB8AC3E}">
        <p14:creationId xmlns:p14="http://schemas.microsoft.com/office/powerpoint/2010/main" val="241354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green text on a black background&#10;&#10;Description automatically generated">
            <a:extLst>
              <a:ext uri="{FF2B5EF4-FFF2-40B4-BE49-F238E27FC236}">
                <a16:creationId xmlns:a16="http://schemas.microsoft.com/office/drawing/2014/main" id="{7D26604D-9EE3-F41C-4351-B5C98A66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73" y="1273580"/>
            <a:ext cx="7456054" cy="5584420"/>
          </a:xfrm>
          <a:prstGeom prst="rect">
            <a:avLst/>
          </a:prstGeom>
        </p:spPr>
      </p:pic>
    </p:spTree>
    <p:extLst>
      <p:ext uri="{BB962C8B-B14F-4D97-AF65-F5344CB8AC3E}">
        <p14:creationId xmlns:p14="http://schemas.microsoft.com/office/powerpoint/2010/main" val="3431229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C089B7-A7BB-84CC-FBBD-ACDE167C41C2}"/>
              </a:ext>
            </a:extLst>
          </p:cNvPr>
          <p:cNvSpPr/>
          <p:nvPr/>
        </p:nvSpPr>
        <p:spPr>
          <a:xfrm>
            <a:off x="24333" y="-2465"/>
            <a:ext cx="12192000" cy="68580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PH" sz="1400" kern="0" dirty="0">
              <a:solidFill>
                <a:sysClr val="windowText" lastClr="000000"/>
              </a:solidFill>
              <a:latin typeface="Arial"/>
              <a:sym typeface="Arial"/>
            </a:endParaRPr>
          </a:p>
        </p:txBody>
      </p:sp>
      <p:pic>
        <p:nvPicPr>
          <p:cNvPr id="32" name="Picture 11" descr="trong-dong-3">
            <a:extLst>
              <a:ext uri="{FF2B5EF4-FFF2-40B4-BE49-F238E27FC236}">
                <a16:creationId xmlns:a16="http://schemas.microsoft.com/office/drawing/2014/main" id="{DD1E4AB9-B7FB-0773-7BEC-607271B8A6E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1785" y="69789"/>
            <a:ext cx="6713491" cy="67134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6CB6D39-CD76-2C34-45FE-5362292E90CB}"/>
              </a:ext>
            </a:extLst>
          </p:cNvPr>
          <p:cNvPicPr>
            <a:picLocks noChangeAspect="1"/>
          </p:cNvPicPr>
          <p:nvPr/>
        </p:nvPicPr>
        <p:blipFill rotWithShape="1">
          <a:blip r:embed="rId3"/>
          <a:srcRect b="5242"/>
          <a:stretch/>
        </p:blipFill>
        <p:spPr>
          <a:xfrm>
            <a:off x="1" y="0"/>
            <a:ext cx="4012267" cy="6858000"/>
          </a:xfrm>
          <a:prstGeom prst="rect">
            <a:avLst/>
          </a:prstGeom>
        </p:spPr>
      </p:pic>
      <p:pic>
        <p:nvPicPr>
          <p:cNvPr id="45" name="Picture 44">
            <a:extLst>
              <a:ext uri="{FF2B5EF4-FFF2-40B4-BE49-F238E27FC236}">
                <a16:creationId xmlns:a16="http://schemas.microsoft.com/office/drawing/2014/main" id="{4453A84A-368B-9B91-01E8-4CC933C2DD5C}"/>
              </a:ext>
            </a:extLst>
          </p:cNvPr>
          <p:cNvPicPr>
            <a:picLocks noChangeAspect="1"/>
          </p:cNvPicPr>
          <p:nvPr/>
        </p:nvPicPr>
        <p:blipFill rotWithShape="1">
          <a:blip r:embed="rId4"/>
          <a:srcRect l="48482"/>
          <a:stretch/>
        </p:blipFill>
        <p:spPr>
          <a:xfrm>
            <a:off x="7925497" y="-27130"/>
            <a:ext cx="4321747" cy="6291617"/>
          </a:xfrm>
          <a:prstGeom prst="rect">
            <a:avLst/>
          </a:prstGeom>
        </p:spPr>
      </p:pic>
      <p:pic>
        <p:nvPicPr>
          <p:cNvPr id="46" name="Picture 45">
            <a:extLst>
              <a:ext uri="{FF2B5EF4-FFF2-40B4-BE49-F238E27FC236}">
                <a16:creationId xmlns:a16="http://schemas.microsoft.com/office/drawing/2014/main" id="{E1D28397-34E5-9B0B-5FB8-9979EDFD4137}"/>
              </a:ext>
            </a:extLst>
          </p:cNvPr>
          <p:cNvPicPr>
            <a:picLocks noChangeAspect="1"/>
          </p:cNvPicPr>
          <p:nvPr/>
        </p:nvPicPr>
        <p:blipFill>
          <a:blip r:embed="rId5"/>
          <a:stretch>
            <a:fillRect/>
          </a:stretch>
        </p:blipFill>
        <p:spPr>
          <a:xfrm rot="17186900">
            <a:off x="-1592593" y="-199309"/>
            <a:ext cx="6858000" cy="6858000"/>
          </a:xfrm>
          <a:prstGeom prst="rect">
            <a:avLst/>
          </a:prstGeom>
        </p:spPr>
      </p:pic>
      <p:grpSp>
        <p:nvGrpSpPr>
          <p:cNvPr id="47" name="Group 46">
            <a:extLst>
              <a:ext uri="{FF2B5EF4-FFF2-40B4-BE49-F238E27FC236}">
                <a16:creationId xmlns:a16="http://schemas.microsoft.com/office/drawing/2014/main" id="{583D2DCB-ACB2-F63F-9C34-2D9797398D5D}"/>
              </a:ext>
            </a:extLst>
          </p:cNvPr>
          <p:cNvGrpSpPr/>
          <p:nvPr/>
        </p:nvGrpSpPr>
        <p:grpSpPr>
          <a:xfrm>
            <a:off x="1271941" y="2012578"/>
            <a:ext cx="10185113" cy="4067097"/>
            <a:chOff x="2465700" y="1531823"/>
            <a:chExt cx="7638835" cy="3050323"/>
          </a:xfrm>
        </p:grpSpPr>
        <p:pic>
          <p:nvPicPr>
            <p:cNvPr id="48" name="Picture 47">
              <a:extLst>
                <a:ext uri="{FF2B5EF4-FFF2-40B4-BE49-F238E27FC236}">
                  <a16:creationId xmlns:a16="http://schemas.microsoft.com/office/drawing/2014/main" id="{763F4AFA-B518-37BF-ADE6-4A90D24A23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531823"/>
              <a:ext cx="7050978" cy="3050323"/>
            </a:xfrm>
            <a:prstGeom prst="rect">
              <a:avLst/>
            </a:prstGeom>
            <a:effectLst>
              <a:outerShdw blurRad="25400" dist="38100" dir="10800000" algn="r" rotWithShape="0">
                <a:prstClr val="black">
                  <a:alpha val="65000"/>
                </a:prstClr>
              </a:outerShdw>
            </a:effectLst>
          </p:spPr>
        </p:pic>
        <p:pic>
          <p:nvPicPr>
            <p:cNvPr id="49" name="Picture 48">
              <a:extLst>
                <a:ext uri="{FF2B5EF4-FFF2-40B4-BE49-F238E27FC236}">
                  <a16:creationId xmlns:a16="http://schemas.microsoft.com/office/drawing/2014/main" id="{37CDC20C-5549-B7D5-6A91-036C0B1C087D}"/>
                </a:ext>
              </a:extLst>
            </p:cNvPr>
            <p:cNvPicPr>
              <a:picLocks noChangeAspect="1"/>
            </p:cNvPicPr>
            <p:nvPr/>
          </p:nvPicPr>
          <p:blipFill rotWithShape="1">
            <a:blip r:embed="rId8">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grpSp>
        <p:nvGrpSpPr>
          <p:cNvPr id="50" name="Group 49">
            <a:extLst>
              <a:ext uri="{FF2B5EF4-FFF2-40B4-BE49-F238E27FC236}">
                <a16:creationId xmlns:a16="http://schemas.microsoft.com/office/drawing/2014/main" id="{E4DB2BF8-744B-234D-231C-0FB0D0451C74}"/>
              </a:ext>
            </a:extLst>
          </p:cNvPr>
          <p:cNvGrpSpPr/>
          <p:nvPr/>
        </p:nvGrpSpPr>
        <p:grpSpPr>
          <a:xfrm>
            <a:off x="24334" y="0"/>
            <a:ext cx="3512223" cy="2059203"/>
            <a:chOff x="2967782" y="3733099"/>
            <a:chExt cx="2634167" cy="1544402"/>
          </a:xfrm>
        </p:grpSpPr>
        <p:pic>
          <p:nvPicPr>
            <p:cNvPr id="51" name="Picture 50" descr="A picture containing text, linedrawing&#10;&#10;Description automatically generated">
              <a:extLst>
                <a:ext uri="{FF2B5EF4-FFF2-40B4-BE49-F238E27FC236}">
                  <a16:creationId xmlns:a16="http://schemas.microsoft.com/office/drawing/2014/main" id="{BB90FEB2-6133-F6D8-9BEC-F29009C7A62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2" name="Picture 51" descr="A picture containing text, linedrawing&#10;&#10;Description automatically generated">
              <a:extLst>
                <a:ext uri="{FF2B5EF4-FFF2-40B4-BE49-F238E27FC236}">
                  <a16:creationId xmlns:a16="http://schemas.microsoft.com/office/drawing/2014/main" id="{C9C1B7F3-68FC-C157-D2B3-DB3CE89978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54" name="TextBox 53">
            <a:extLst>
              <a:ext uri="{FF2B5EF4-FFF2-40B4-BE49-F238E27FC236}">
                <a16:creationId xmlns:a16="http://schemas.microsoft.com/office/drawing/2014/main" id="{C152DE9A-EB3B-21E3-A9AF-70416F316943}"/>
              </a:ext>
            </a:extLst>
          </p:cNvPr>
          <p:cNvSpPr txBox="1"/>
          <p:nvPr/>
        </p:nvSpPr>
        <p:spPr>
          <a:xfrm>
            <a:off x="1940560" y="3068320"/>
            <a:ext cx="8077200" cy="1754326"/>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2. Triều Hậu Lê và công cuộc xây dựng đất nước</a:t>
            </a:r>
            <a:endParaRPr lang="en-US" sz="5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927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1000"/>
                                        <p:tgtEl>
                                          <p:spTgt spid="4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000" fill="hold"/>
                                        <p:tgtEl>
                                          <p:spTgt spid="45"/>
                                        </p:tgtEl>
                                        <p:attrNameLst>
                                          <p:attrName>ppt_x</p:attrName>
                                        </p:attrNameLst>
                                      </p:cBhvr>
                                      <p:tavLst>
                                        <p:tav tm="0">
                                          <p:val>
                                            <p:strVal val="1+#ppt_w/2"/>
                                          </p:val>
                                        </p:tav>
                                        <p:tav tm="100000">
                                          <p:val>
                                            <p:strVal val="#ppt_x"/>
                                          </p:val>
                                        </p:tav>
                                      </p:tavLst>
                                    </p:anim>
                                    <p:anim calcmode="lin" valueType="num">
                                      <p:cBhvr additive="base">
                                        <p:cTn id="12" dur="1000" fill="hold"/>
                                        <p:tgtEl>
                                          <p:spTgt spid="4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3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633</Words>
  <Application>Microsoft Office PowerPoint</Application>
  <PresentationFormat>Widescreen</PresentationFormat>
  <Paragraphs>48</Paragraphs>
  <Slides>17</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Aptos</vt:lpstr>
      <vt:lpstr>Aptos Display</vt:lpstr>
      <vt:lpstr>Arial</vt:lpstr>
      <vt:lpstr>Calibri</vt:lpstr>
      <vt:lpstr>Calibri Light</vt:lpstr>
      <vt:lpstr>Cambria</vt:lpstr>
      <vt:lpstr>iCiel Gotham Medium</vt:lpstr>
      <vt:lpstr>Times New Roman</vt:lpstr>
      <vt:lpstr>1_Office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2024-10-09T07:44:13Z</dcterms:created>
  <dcterms:modified xsi:type="dcterms:W3CDTF">2025-12-16T14:34:21Z</dcterms:modified>
</cp:coreProperties>
</file>