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E3C6A8-C04F-4EF1-AB55-B4EC4001E2F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88258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E3C6A8-C04F-4EF1-AB55-B4EC4001E2F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425099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E3C6A8-C04F-4EF1-AB55-B4EC4001E2F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237906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E3C6A8-C04F-4EF1-AB55-B4EC4001E2F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3920448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E3C6A8-C04F-4EF1-AB55-B4EC4001E2F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28999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E3C6A8-C04F-4EF1-AB55-B4EC4001E2F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3058287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E3C6A8-C04F-4EF1-AB55-B4EC4001E2FB}"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75773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E3C6A8-C04F-4EF1-AB55-B4EC4001E2FB}"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133720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E3C6A8-C04F-4EF1-AB55-B4EC4001E2FB}"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43084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E3C6A8-C04F-4EF1-AB55-B4EC4001E2F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733050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E3C6A8-C04F-4EF1-AB55-B4EC4001E2F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F4A3CE-122D-40C2-9623-1C99F17835D2}" type="slidenum">
              <a:rPr lang="en-US" smtClean="0"/>
              <a:t>‹#›</a:t>
            </a:fld>
            <a:endParaRPr lang="en-US"/>
          </a:p>
        </p:txBody>
      </p:sp>
    </p:spTree>
    <p:extLst>
      <p:ext uri="{BB962C8B-B14F-4D97-AF65-F5344CB8AC3E}">
        <p14:creationId xmlns:p14="http://schemas.microsoft.com/office/powerpoint/2010/main" val="92257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E3C6A8-C04F-4EF1-AB55-B4EC4001E2FB}"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F4A3CE-122D-40C2-9623-1C99F17835D2}" type="slidenum">
              <a:rPr lang="en-US" smtClean="0"/>
              <a:t>‹#›</a:t>
            </a:fld>
            <a:endParaRPr lang="en-US"/>
          </a:p>
        </p:txBody>
      </p:sp>
    </p:spTree>
    <p:extLst>
      <p:ext uri="{BB962C8B-B14F-4D97-AF65-F5344CB8AC3E}">
        <p14:creationId xmlns:p14="http://schemas.microsoft.com/office/powerpoint/2010/main" val="58079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8.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6.sv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1.jpeg"/><Relationship Id="rId4" Type="http://schemas.openxmlformats.org/officeDocument/2006/relationships/image" Target="../media/image16.sv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27.png"/><Relationship Id="rId10" Type="http://schemas.openxmlformats.org/officeDocument/2006/relationships/image" Target="../media/image28.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sz="1200"/>
          </a:p>
        </p:txBody>
      </p:sp>
      <p:sp>
        <p:nvSpPr>
          <p:cNvPr id="3" name="Freeform 3"/>
          <p:cNvSpPr/>
          <p:nvPr/>
        </p:nvSpPr>
        <p:spPr>
          <a:xfrm>
            <a:off x="1751390" y="803002"/>
            <a:ext cx="7769887" cy="502017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5" name="Freeform 5"/>
          <p:cNvSpPr/>
          <p:nvPr/>
        </p:nvSpPr>
        <p:spPr>
          <a:xfrm flipH="1">
            <a:off x="7348479" y="1763036"/>
            <a:ext cx="5654723" cy="5654723"/>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6" name="Freeform 6"/>
          <p:cNvSpPr/>
          <p:nvPr/>
        </p:nvSpPr>
        <p:spPr>
          <a:xfrm>
            <a:off x="1" y="-169781"/>
            <a:ext cx="2825427" cy="3865634"/>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7" name="Freeform 7"/>
          <p:cNvSpPr/>
          <p:nvPr/>
        </p:nvSpPr>
        <p:spPr>
          <a:xfrm>
            <a:off x="302298" y="4984124"/>
            <a:ext cx="3574244" cy="1873876"/>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sz="1200"/>
          </a:p>
        </p:txBody>
      </p:sp>
      <p:pic>
        <p:nvPicPr>
          <p:cNvPr id="9" name="Picture 8">
            <a:extLst>
              <a:ext uri="{FF2B5EF4-FFF2-40B4-BE49-F238E27FC236}">
                <a16:creationId xmlns:a16="http://schemas.microsoft.com/office/drawing/2014/main" xmlns="" id="{F4C4790E-A06A-CD12-24AB-9257BF656BEB}"/>
              </a:ext>
            </a:extLst>
          </p:cNvPr>
          <p:cNvPicPr>
            <a:picLocks noChangeAspect="1"/>
          </p:cNvPicPr>
          <p:nvPr/>
        </p:nvPicPr>
        <p:blipFill>
          <a:blip r:embed="rId10"/>
          <a:stretch>
            <a:fillRect/>
          </a:stretch>
        </p:blipFill>
        <p:spPr>
          <a:xfrm>
            <a:off x="3759200" y="127000"/>
            <a:ext cx="3402941" cy="886996"/>
          </a:xfrm>
          <a:prstGeom prst="rect">
            <a:avLst/>
          </a:prstGeom>
        </p:spPr>
      </p:pic>
      <p:pic>
        <p:nvPicPr>
          <p:cNvPr id="11" name="Picture 10">
            <a:extLst>
              <a:ext uri="{FF2B5EF4-FFF2-40B4-BE49-F238E27FC236}">
                <a16:creationId xmlns:a16="http://schemas.microsoft.com/office/drawing/2014/main" xmlns="" id="{95F55936-971A-B7D1-1D8D-4C191F84ADAC}"/>
              </a:ext>
            </a:extLst>
          </p:cNvPr>
          <p:cNvPicPr>
            <a:picLocks noChangeAspect="1"/>
          </p:cNvPicPr>
          <p:nvPr/>
        </p:nvPicPr>
        <p:blipFill>
          <a:blip r:embed="rId11"/>
          <a:stretch>
            <a:fillRect/>
          </a:stretch>
        </p:blipFill>
        <p:spPr>
          <a:xfrm>
            <a:off x="2254793" y="923523"/>
            <a:ext cx="6763082" cy="1914301"/>
          </a:xfrm>
          <a:prstGeom prst="rect">
            <a:avLst/>
          </a:prstGeom>
        </p:spPr>
      </p:pic>
      <p:pic>
        <p:nvPicPr>
          <p:cNvPr id="8" name="Picture 7">
            <a:extLst>
              <a:ext uri="{FF2B5EF4-FFF2-40B4-BE49-F238E27FC236}">
                <a16:creationId xmlns:a16="http://schemas.microsoft.com/office/drawing/2014/main" xmlns="" id="{92245F4B-0919-F969-F1A3-05C943C1C748}"/>
              </a:ext>
            </a:extLst>
          </p:cNvPr>
          <p:cNvPicPr>
            <a:picLocks noChangeAspect="1"/>
          </p:cNvPicPr>
          <p:nvPr/>
        </p:nvPicPr>
        <p:blipFill>
          <a:blip r:embed="rId12"/>
          <a:stretch>
            <a:fillRect/>
          </a:stretch>
        </p:blipFill>
        <p:spPr>
          <a:xfrm>
            <a:off x="4174354" y="2246460"/>
            <a:ext cx="2767824" cy="1182727"/>
          </a:xfrm>
          <a:prstGeom prst="rect">
            <a:avLst/>
          </a:prstGeom>
        </p:spPr>
      </p:pic>
      <p:sp>
        <p:nvSpPr>
          <p:cNvPr id="10" name="tex02">
            <a:extLst>
              <a:ext uri="{FF2B5EF4-FFF2-40B4-BE49-F238E27FC236}">
                <a16:creationId xmlns:a16="http://schemas.microsoft.com/office/drawing/2014/main" xmlns="" id="{42976E72-D805-4783-B14C-CCD6189DC1FB}"/>
              </a:ext>
            </a:extLst>
          </p:cNvPr>
          <p:cNvSpPr txBox="1"/>
          <p:nvPr/>
        </p:nvSpPr>
        <p:spPr>
          <a:xfrm>
            <a:off x="1412714" y="3249991"/>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00375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140777" y="1708833"/>
            <a:ext cx="4650188" cy="77342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724774" y="-438100"/>
            <a:ext cx="4650188" cy="77342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5092460" y="1028525"/>
            <a:ext cx="6601827" cy="4265488"/>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6"/>
          <p:cNvSpPr/>
          <p:nvPr/>
        </p:nvSpPr>
        <p:spPr>
          <a:xfrm>
            <a:off x="856724" y="514642"/>
            <a:ext cx="4944299" cy="6781458"/>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329060" y="1580091"/>
            <a:ext cx="494382" cy="548551"/>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9" name="Freeform 9"/>
          <p:cNvSpPr/>
          <p:nvPr/>
        </p:nvSpPr>
        <p:spPr>
          <a:xfrm flipH="1">
            <a:off x="6232852" y="1459160"/>
            <a:ext cx="494382" cy="548551"/>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690997" y="4238002"/>
            <a:ext cx="2236823" cy="2619998"/>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pic>
        <p:nvPicPr>
          <p:cNvPr id="13" name="Picture 12" descr="A logo with a black background&#10;&#10;Description automatically generated">
            <a:extLst>
              <a:ext uri="{FF2B5EF4-FFF2-40B4-BE49-F238E27FC236}">
                <a16:creationId xmlns:a16="http://schemas.microsoft.com/office/drawing/2014/main" xmlns="" id="{0349EDE5-0189-811B-F0E3-AC40DDE86C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9600" y="1600201"/>
            <a:ext cx="5543777" cy="4283827"/>
          </a:xfrm>
          <a:prstGeom prst="rect">
            <a:avLst/>
          </a:prstGeom>
        </p:spPr>
      </p:pic>
    </p:spTree>
    <p:extLst>
      <p:ext uri="{BB962C8B-B14F-4D97-AF65-F5344CB8AC3E}">
        <p14:creationId xmlns:p14="http://schemas.microsoft.com/office/powerpoint/2010/main" val="15563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9"/>
            <a:ext cx="10001159"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just" defTabSz="914446"/>
            <a:r>
              <a:rPr lang="vi-VN" sz="4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algn="just" defTabSz="914446"/>
            <a:r>
              <a:rPr lang="vi-VN" sz="4000" dirty="0">
                <a:solidFill>
                  <a:prstClr val="black"/>
                </a:solidFill>
                <a:latin typeface="Cambria" panose="02040503050406030204" pitchFamily="18" charset="0"/>
                <a:ea typeface="Cambria" panose="02040503050406030204" pitchFamily="18" charset="0"/>
              </a:rPr>
              <a:t>- Đẻ trứng hay đẻ con?</a:t>
            </a:r>
          </a:p>
          <a:p>
            <a:pPr algn="just" defTabSz="914446"/>
            <a:r>
              <a:rPr lang="vi-VN" sz="4000" dirty="0">
                <a:solidFill>
                  <a:prstClr val="black"/>
                </a:solidFill>
                <a:latin typeface="Cambria" panose="02040503050406030204" pitchFamily="18" charset="0"/>
                <a:ea typeface="Cambria" panose="02040503050406030204" pitchFamily="18" charset="0"/>
              </a:rPr>
              <a:t>- Quá trình hình thành con non.</a:t>
            </a:r>
            <a:endParaRPr lang="en-US" sz="40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sp>
        <p:nvSpPr>
          <p:cNvPr id="4" name="Freeform 10">
            <a:extLst>
              <a:ext uri="{FF2B5EF4-FFF2-40B4-BE49-F238E27FC236}">
                <a16:creationId xmlns:a16="http://schemas.microsoft.com/office/drawing/2014/main" xmlns="" id="{30F68A5B-6C19-6E80-D189-2A0C1D664229}"/>
              </a:ext>
            </a:extLst>
          </p:cNvPr>
          <p:cNvSpPr/>
          <p:nvPr/>
        </p:nvSpPr>
        <p:spPr>
          <a:xfrm flipH="1">
            <a:off x="9280467" y="3799705"/>
            <a:ext cx="2611019" cy="3058295"/>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15981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320800" y="330200"/>
            <a:ext cx="10001159" cy="341632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914446"/>
            <a:r>
              <a:rPr lang="en-US" sz="3600" b="1" dirty="0" err="1">
                <a:solidFill>
                  <a:prstClr val="black"/>
                </a:solidFill>
                <a:latin typeface="Cambria" panose="02040503050406030204" pitchFamily="18" charset="0"/>
                <a:ea typeface="Cambria" panose="02040503050406030204" pitchFamily="18" charset="0"/>
              </a:rPr>
              <a:t>Ví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a:t>
            </a:r>
            <a:r>
              <a:rPr lang="en-US" sz="3600" b="1" dirty="0">
                <a:solidFill>
                  <a:prstClr val="black"/>
                </a:solidFill>
                <a:latin typeface="Cambria" panose="02040503050406030204" pitchFamily="18" charset="0"/>
                <a:ea typeface="Cambria" panose="02040503050406030204" pitchFamily="18" charset="0"/>
              </a:rPr>
              <a:t>:</a:t>
            </a:r>
          </a:p>
          <a:p>
            <a:pPr algn="just" defTabSz="914446"/>
            <a:r>
              <a:rPr lang="vi-VN" sz="3600" dirty="0">
                <a:solidFill>
                  <a:prstClr val="black"/>
                </a:solidFill>
                <a:latin typeface="Cambria" panose="02040503050406030204" pitchFamily="18" charset="0"/>
                <a:ea typeface="Cambria" panose="02040503050406030204" pitchFamily="18" charset="0"/>
              </a:rPr>
              <a:t>Sự sinh sản của ếch: Ếch đẻ trứng.</a:t>
            </a:r>
          </a:p>
          <a:p>
            <a:pPr algn="just" defTabSz="914446"/>
            <a:r>
              <a:rPr lang="vi-VN" sz="36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lang="en-US" sz="3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pic>
        <p:nvPicPr>
          <p:cNvPr id="4098" name="Picture 2" descr="Chú ếch | Bài thơ Chú ếch (Chú ếch con)">
            <a:extLst>
              <a:ext uri="{FF2B5EF4-FFF2-40B4-BE49-F238E27FC236}">
                <a16:creationId xmlns:a16="http://schemas.microsoft.com/office/drawing/2014/main" xmlns="" id="{8B36A86E-39F1-6EF5-B9C5-278BA04E32D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3429000"/>
            <a:ext cx="366319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2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9"/>
            <a:ext cx="9594759" cy="83099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914446"/>
            <a:r>
              <a:rPr lang="vi-VN" sz="4800" dirty="0">
                <a:solidFill>
                  <a:prstClr val="black"/>
                </a:solidFill>
                <a:latin typeface="Cambria" panose="02040503050406030204" pitchFamily="18" charset="0"/>
                <a:ea typeface="Cambria" panose="02040503050406030204" pitchFamily="18" charset="0"/>
              </a:rPr>
              <a:t>Gà là động vật đẻ trứng hay đẻ con?</a:t>
            </a:r>
            <a:endParaRPr lang="en-US" sz="48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895600" y="3022600"/>
            <a:ext cx="6268720" cy="1574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71529" indent="-571529" algn="just" defTabSz="914446">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Gà là động vật đẻ trứng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200" y="33274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473200" y="584200"/>
            <a:ext cx="959475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914446"/>
            <a:r>
              <a:rPr lang="vi-VN" sz="4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lang="en-US" sz="40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844800" y="2463800"/>
            <a:ext cx="6858000" cy="3352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71529" indent="-571529" algn="just" defTabSz="914446">
              <a:buFont typeface="Arial" panose="020B0604020202020204" pitchFamily="34" charset="0"/>
              <a:buChar char="•"/>
            </a:pPr>
            <a:r>
              <a:rPr lang="vi-VN" sz="2933"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2933" b="1" dirty="0">
                <a:solidFill>
                  <a:srgbClr val="FF0000"/>
                </a:solidFill>
                <a:latin typeface="Cambria" panose="02040503050406030204" pitchFamily="18" charset="0"/>
                <a:ea typeface="Cambria" panose="02040503050406030204" pitchFamily="18" charset="0"/>
              </a:rPr>
              <a:t>ử</a:t>
            </a:r>
            <a:r>
              <a:rPr lang="vi-VN" sz="2933" b="1" dirty="0">
                <a:solidFill>
                  <a:srgbClr val="FF0000"/>
                </a:solidFill>
                <a:latin typeface="Cambria" panose="02040503050406030204" pitchFamily="18" charset="0"/>
                <a:ea typeface="Cambria" panose="02040503050406030204" pitchFamily="18" charset="0"/>
              </a:rPr>
              <a:t>, ấp trứng nở ra con;</a:t>
            </a:r>
            <a:endParaRPr lang="en-US" sz="2933" b="1" dirty="0">
              <a:solidFill>
                <a:srgbClr val="FF0000"/>
              </a:solidFill>
              <a:latin typeface="Cambria" panose="02040503050406030204" pitchFamily="18" charset="0"/>
              <a:ea typeface="Cambria" panose="02040503050406030204" pitchFamily="18" charset="0"/>
            </a:endParaRPr>
          </a:p>
          <a:p>
            <a:pPr marL="571529" indent="-571529" algn="just" defTabSz="914446">
              <a:buFont typeface="Arial" panose="020B0604020202020204" pitchFamily="34" charset="0"/>
              <a:buChar char="•"/>
            </a:pPr>
            <a:r>
              <a:rPr lang="en-US" sz="2933" b="1" dirty="0" err="1">
                <a:solidFill>
                  <a:srgbClr val="FF0000"/>
                </a:solidFill>
                <a:latin typeface="Cambria" panose="02040503050406030204" pitchFamily="18" charset="0"/>
                <a:ea typeface="Cambria" panose="02040503050406030204" pitchFamily="18" charset="0"/>
              </a:rPr>
              <a:t>Gà</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trống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sinh</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ra</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tinh</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trùng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kết</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hợp</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với</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trứng</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tạo</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hợp</a:t>
            </a:r>
            <a:r>
              <a:rPr lang="en-US" sz="2933" b="1" dirty="0">
                <a:solidFill>
                  <a:srgbClr val="FF0000"/>
                </a:solidFill>
                <a:latin typeface="Cambria" panose="02040503050406030204" pitchFamily="18" charset="0"/>
                <a:ea typeface="Cambria" panose="02040503050406030204" pitchFamily="18" charset="0"/>
              </a:rPr>
              <a:t> </a:t>
            </a:r>
            <a:r>
              <a:rPr lang="en-US" sz="2933" b="1" dirty="0" err="1">
                <a:solidFill>
                  <a:srgbClr val="FF0000"/>
                </a:solidFill>
                <a:latin typeface="Cambria" panose="02040503050406030204" pitchFamily="18" charset="0"/>
                <a:ea typeface="Cambria" panose="02040503050406030204" pitchFamily="18" charset="0"/>
              </a:rPr>
              <a:t>tử</a:t>
            </a:r>
            <a:r>
              <a:rPr lang="en-US" sz="2933"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xmlns="" id="{B28AEB71-C0A6-7B15-35E9-AF8C296B6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4257" y="3937000"/>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9"/>
            <a:ext cx="959475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914446"/>
            <a:r>
              <a:rPr lang="vi-VN" sz="48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lang="en-US" sz="48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895600" y="3022600"/>
            <a:ext cx="6268720" cy="2794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71529" indent="-571529" algn="just" defTabSz="914446">
              <a:buFont typeface="Arial" panose="020B0604020202020204" pitchFamily="34" charset="0"/>
              <a:buChar char="•"/>
            </a:pPr>
            <a:r>
              <a:rPr lang="vi-VN" sz="2933"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lang="en-US" sz="2933" b="1" dirty="0">
              <a:solidFill>
                <a:srgbClr val="FF0000"/>
              </a:solidFill>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200" y="33274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1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C2184123-9CC8-491E-981A-FDA42DFD1E6E}"/>
              </a:ext>
            </a:extLst>
          </p:cNvPr>
          <p:cNvSpPr/>
          <p:nvPr/>
        </p:nvSpPr>
        <p:spPr>
          <a:xfrm>
            <a:off x="245806" y="215096"/>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2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xmlns="" id="{D5CD4B2A-5926-6288-85D9-5D2BF02303EC}"/>
              </a:ext>
            </a:extLst>
          </p:cNvPr>
          <p:cNvSpPr txBox="1"/>
          <p:nvPr/>
        </p:nvSpPr>
        <p:spPr>
          <a:xfrm>
            <a:off x="1530441" y="755219"/>
            <a:ext cx="959475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914446"/>
            <a:r>
              <a:rPr lang="vi-VN" sz="48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lang="en-US" sz="48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78EEE2EE-4E6D-275D-C577-90CD2A0C442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1"/>
            <a:ext cx="2625714" cy="3871379"/>
          </a:xfrm>
          <a:prstGeom prst="rect">
            <a:avLst/>
          </a:prstGeom>
        </p:spPr>
      </p:pic>
      <p:sp>
        <p:nvSpPr>
          <p:cNvPr id="8" name="Rectangle: Rounded Corners 7">
            <a:extLst>
              <a:ext uri="{FF2B5EF4-FFF2-40B4-BE49-F238E27FC236}">
                <a16:creationId xmlns:a16="http://schemas.microsoft.com/office/drawing/2014/main" xmlns="" id="{17C266B3-480B-9BCF-E6C2-EFF825529718}"/>
              </a:ext>
            </a:extLst>
          </p:cNvPr>
          <p:cNvSpPr/>
          <p:nvPr/>
        </p:nvSpPr>
        <p:spPr>
          <a:xfrm>
            <a:off x="2895600" y="3022600"/>
            <a:ext cx="6268720" cy="2794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571529" indent="-571529" algn="just" defTabSz="914446">
              <a:buFont typeface="Arial" panose="020B0604020202020204" pitchFamily="34" charset="0"/>
              <a:buChar char="•"/>
            </a:pPr>
            <a:r>
              <a:rPr lang="vi-VN" sz="2933"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lang="en-US" sz="2933" b="1" dirty="0">
              <a:solidFill>
                <a:srgbClr val="FF0000"/>
              </a:solidFill>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xmlns="" id="{E2ECAB0E-0409-32E8-C32F-895D0C7E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3200" y="33274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3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xmlns="" id="{EC592671-DF98-9DBA-0976-5D4C56270FBC}"/>
              </a:ext>
            </a:extLst>
          </p:cNvPr>
          <p:cNvSpPr/>
          <p:nvPr/>
        </p:nvSpPr>
        <p:spPr>
          <a:xfrm>
            <a:off x="534257" y="278308"/>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xmlns="" id="{C0C0F36F-B1CB-90A1-6880-D3D9D9ED50E5}"/>
              </a:ext>
            </a:extLst>
          </p:cNvPr>
          <p:cNvGrpSpPr/>
          <p:nvPr/>
        </p:nvGrpSpPr>
        <p:grpSpPr>
          <a:xfrm rot="19320368">
            <a:off x="10736772" y="6138049"/>
            <a:ext cx="1613744" cy="735071"/>
            <a:chOff x="15937514" y="5582838"/>
            <a:chExt cx="1668559" cy="723125"/>
          </a:xfrm>
        </p:grpSpPr>
        <p:sp>
          <p:nvSpPr>
            <p:cNvPr id="4" name="object 20">
              <a:extLst>
                <a:ext uri="{FF2B5EF4-FFF2-40B4-BE49-F238E27FC236}">
                  <a16:creationId xmlns:a16="http://schemas.microsoft.com/office/drawing/2014/main" xmlns=""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914446">
                <a:defRPr/>
              </a:pPr>
              <a:endParaRPr>
                <a:solidFill>
                  <a:prstClr val="black"/>
                </a:solidFill>
                <a:latin typeface="Calibri" panose="020F0502020204030204"/>
              </a:endParaRPr>
            </a:p>
          </p:txBody>
        </p:sp>
        <p:sp>
          <p:nvSpPr>
            <p:cNvPr id="6" name="object 21">
              <a:extLst>
                <a:ext uri="{FF2B5EF4-FFF2-40B4-BE49-F238E27FC236}">
                  <a16:creationId xmlns:a16="http://schemas.microsoft.com/office/drawing/2014/main" xmlns=""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914446">
                <a:defRPr/>
              </a:pPr>
              <a:endParaRPr>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xmlns="" id="{AD3A8AAE-A233-1281-EC62-68D47F4FED18}"/>
              </a:ext>
            </a:extLst>
          </p:cNvPr>
          <p:cNvGrpSpPr/>
          <p:nvPr/>
        </p:nvGrpSpPr>
        <p:grpSpPr>
          <a:xfrm>
            <a:off x="1002554" y="2434760"/>
            <a:ext cx="3710961" cy="2877470"/>
            <a:chOff x="8875987" y="2273361"/>
            <a:chExt cx="2915391" cy="2075566"/>
          </a:xfrm>
        </p:grpSpPr>
        <p:pic>
          <p:nvPicPr>
            <p:cNvPr id="8" name="Picture 7" descr="Text&#10;&#10;Description automatically generated">
              <a:extLst>
                <a:ext uri="{FF2B5EF4-FFF2-40B4-BE49-F238E27FC236}">
                  <a16:creationId xmlns:a16="http://schemas.microsoft.com/office/drawing/2014/main" xmlns=""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xmlns="" id="{649BE7F6-1AFC-190A-0D49-5C3F23782E24}"/>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14446">
                <a:lnSpc>
                  <a:spcPct val="100000"/>
                </a:lnSpc>
                <a:spcBef>
                  <a:spcPct val="0"/>
                </a:spcBef>
                <a:buNone/>
                <a:defRPr/>
              </a:pPr>
              <a:r>
                <a:rPr lang="en-US" altLang="zh-CN" sz="450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45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450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5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450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xmlns="" id="{531922A8-0573-DD8B-36DD-082A9B972773}"/>
              </a:ext>
            </a:extLst>
          </p:cNvPr>
          <p:cNvCxnSpPr/>
          <p:nvPr/>
        </p:nvCxnSpPr>
        <p:spPr>
          <a:xfrm flipV="1">
            <a:off x="4582886" y="2155372"/>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635B778C-2F2D-5084-A6FC-8C1B9378A5EE}"/>
              </a:ext>
            </a:extLst>
          </p:cNvPr>
          <p:cNvSpPr/>
          <p:nvPr/>
        </p:nvSpPr>
        <p:spPr>
          <a:xfrm>
            <a:off x="5323115" y="431801"/>
            <a:ext cx="6008915" cy="2474685"/>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vi-VN" sz="32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xmlns="" id="{5550966A-44F1-7583-720B-AEDDC44843B7}"/>
              </a:ext>
            </a:extLst>
          </p:cNvPr>
          <p:cNvCxnSpPr>
            <a:cxnSpLocks/>
          </p:cNvCxnSpPr>
          <p:nvPr/>
        </p:nvCxnSpPr>
        <p:spPr>
          <a:xfrm>
            <a:off x="4517572"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9FCF20F7-B829-8BBA-1BDB-2D3CEE84D062}"/>
              </a:ext>
            </a:extLst>
          </p:cNvPr>
          <p:cNvSpPr/>
          <p:nvPr/>
        </p:nvSpPr>
        <p:spPr>
          <a:xfrm>
            <a:off x="5421086" y="3679371"/>
            <a:ext cx="6008915" cy="2645229"/>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vi-VN" sz="28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3644005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sz="1200"/>
          </a:p>
        </p:txBody>
      </p:sp>
      <p:grpSp>
        <p:nvGrpSpPr>
          <p:cNvPr id="3" name="Group 3"/>
          <p:cNvGrpSpPr/>
          <p:nvPr/>
        </p:nvGrpSpPr>
        <p:grpSpPr>
          <a:xfrm>
            <a:off x="2032146" y="685801"/>
            <a:ext cx="8127710" cy="3229383"/>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sz="1200"/>
            </a:p>
          </p:txBody>
        </p:sp>
        <p:sp>
          <p:nvSpPr>
            <p:cNvPr id="5" name="TextBox 5"/>
            <p:cNvSpPr txBox="1"/>
            <p:nvPr/>
          </p:nvSpPr>
          <p:spPr>
            <a:xfrm>
              <a:off x="0" y="-38100"/>
              <a:ext cx="2518351" cy="1038716"/>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0" y="3139213"/>
            <a:ext cx="6316410" cy="3718787"/>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sz="1200"/>
          </a:p>
        </p:txBody>
      </p:sp>
      <p:sp>
        <p:nvSpPr>
          <p:cNvPr id="7" name="Freeform 7"/>
          <p:cNvSpPr/>
          <p:nvPr/>
        </p:nvSpPr>
        <p:spPr>
          <a:xfrm>
            <a:off x="6757057" y="4348622"/>
            <a:ext cx="5073722" cy="2509378"/>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sz="1200"/>
          </a:p>
        </p:txBody>
      </p:sp>
      <p:sp>
        <p:nvSpPr>
          <p:cNvPr id="10" name="Freeform 10"/>
          <p:cNvSpPr/>
          <p:nvPr/>
        </p:nvSpPr>
        <p:spPr>
          <a:xfrm>
            <a:off x="9528830" y="-213077"/>
            <a:ext cx="3073892" cy="2693847"/>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11" name="Freeform 11"/>
          <p:cNvSpPr/>
          <p:nvPr/>
        </p:nvSpPr>
        <p:spPr>
          <a:xfrm flipH="1">
            <a:off x="-429469" y="-213077"/>
            <a:ext cx="3073892" cy="2693847"/>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pic>
        <p:nvPicPr>
          <p:cNvPr id="12" name="Picture 11">
            <a:extLst>
              <a:ext uri="{FF2B5EF4-FFF2-40B4-BE49-F238E27FC236}">
                <a16:creationId xmlns:a16="http://schemas.microsoft.com/office/drawing/2014/main" xmlns="" id="{7BC7AC7A-C21D-32CB-7A42-7CBFBBD20B6B}"/>
              </a:ext>
            </a:extLst>
          </p:cNvPr>
          <p:cNvPicPr>
            <a:picLocks noChangeAspect="1"/>
          </p:cNvPicPr>
          <p:nvPr/>
        </p:nvPicPr>
        <p:blipFill>
          <a:blip r:embed="rId7"/>
          <a:stretch>
            <a:fillRect/>
          </a:stretch>
        </p:blipFill>
        <p:spPr>
          <a:xfrm>
            <a:off x="1828800" y="1600200"/>
            <a:ext cx="8992053" cy="1470157"/>
          </a:xfrm>
          <a:prstGeom prst="rect">
            <a:avLst/>
          </a:prstGeom>
        </p:spPr>
      </p:pic>
    </p:spTree>
    <p:extLst>
      <p:ext uri="{BB962C8B-B14F-4D97-AF65-F5344CB8AC3E}">
        <p14:creationId xmlns:p14="http://schemas.microsoft.com/office/powerpoint/2010/main" val="145968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sz="1200"/>
          </a:p>
        </p:txBody>
      </p:sp>
      <p:sp>
        <p:nvSpPr>
          <p:cNvPr id="3" name="Freeform 3"/>
          <p:cNvSpPr/>
          <p:nvPr/>
        </p:nvSpPr>
        <p:spPr>
          <a:xfrm>
            <a:off x="140777" y="1708833"/>
            <a:ext cx="4650188" cy="77342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724774" y="-438100"/>
            <a:ext cx="4650188" cy="77342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sz="1200"/>
          </a:p>
        </p:txBody>
      </p:sp>
      <p:sp>
        <p:nvSpPr>
          <p:cNvPr id="5" name="Freeform 5"/>
          <p:cNvSpPr/>
          <p:nvPr/>
        </p:nvSpPr>
        <p:spPr>
          <a:xfrm>
            <a:off x="5092460" y="1028525"/>
            <a:ext cx="6601827" cy="4265488"/>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6724" y="514642"/>
            <a:ext cx="4944299" cy="6781458"/>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10329060" y="1580091"/>
            <a:ext cx="494382" cy="548551"/>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9" name="Freeform 9"/>
          <p:cNvSpPr/>
          <p:nvPr/>
        </p:nvSpPr>
        <p:spPr>
          <a:xfrm flipH="1">
            <a:off x="6232852" y="1459160"/>
            <a:ext cx="494382" cy="548551"/>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0" name="Freeform 10"/>
          <p:cNvSpPr/>
          <p:nvPr/>
        </p:nvSpPr>
        <p:spPr>
          <a:xfrm>
            <a:off x="9690997" y="4238002"/>
            <a:ext cx="2236823" cy="2619998"/>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sz="1200"/>
          </a:p>
        </p:txBody>
      </p:sp>
      <p:pic>
        <p:nvPicPr>
          <p:cNvPr id="12" name="Picture 11">
            <a:extLst>
              <a:ext uri="{FF2B5EF4-FFF2-40B4-BE49-F238E27FC236}">
                <a16:creationId xmlns:a16="http://schemas.microsoft.com/office/drawing/2014/main" xmlns="" id="{964EE817-11F5-904C-3835-D2291A57676C}"/>
              </a:ext>
            </a:extLst>
          </p:cNvPr>
          <p:cNvPicPr>
            <a:picLocks noChangeAspect="1"/>
          </p:cNvPicPr>
          <p:nvPr/>
        </p:nvPicPr>
        <p:blipFill>
          <a:blip r:embed="rId11"/>
          <a:stretch>
            <a:fillRect/>
          </a:stretch>
        </p:blipFill>
        <p:spPr>
          <a:xfrm>
            <a:off x="5334000" y="2311400"/>
            <a:ext cx="6146800" cy="1956031"/>
          </a:xfrm>
          <a:prstGeom prst="rect">
            <a:avLst/>
          </a:prstGeom>
        </p:spPr>
      </p:pic>
    </p:spTree>
    <p:extLst>
      <p:ext uri="{BB962C8B-B14F-4D97-AF65-F5344CB8AC3E}">
        <p14:creationId xmlns:p14="http://schemas.microsoft.com/office/powerpoint/2010/main" val="39956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228111"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061793"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8049600" y="4125146"/>
            <a:ext cx="4448557" cy="2914347"/>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8861754" y="4719142"/>
            <a:ext cx="3636402" cy="2948791"/>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355600" y="330200"/>
            <a:ext cx="11582400" cy="645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6" name="Picture 5">
            <a:extLst>
              <a:ext uri="{FF2B5EF4-FFF2-40B4-BE49-F238E27FC236}">
                <a16:creationId xmlns:a16="http://schemas.microsoft.com/office/drawing/2014/main" xmlns=""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01600" y="2819400"/>
            <a:ext cx="3772447" cy="4038600"/>
          </a:xfrm>
          <a:prstGeom prst="rect">
            <a:avLst/>
          </a:prstGeom>
        </p:spPr>
      </p:pic>
      <p:pic>
        <p:nvPicPr>
          <p:cNvPr id="8" name="Picture 7">
            <a:extLst>
              <a:ext uri="{FF2B5EF4-FFF2-40B4-BE49-F238E27FC236}">
                <a16:creationId xmlns:a16="http://schemas.microsoft.com/office/drawing/2014/main" xmlns=""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1473200" y="939800"/>
            <a:ext cx="9652000" cy="3149600"/>
          </a:xfrm>
          <a:prstGeom prst="rect">
            <a:avLst/>
          </a:prstGeom>
        </p:spPr>
      </p:pic>
      <p:sp>
        <p:nvSpPr>
          <p:cNvPr id="14" name="TextBox 13">
            <a:extLst>
              <a:ext uri="{FF2B5EF4-FFF2-40B4-BE49-F238E27FC236}">
                <a16:creationId xmlns:a16="http://schemas.microsoft.com/office/drawing/2014/main" xmlns="" id="{CCF0BF25-A2B0-87E0-45C1-DE3BC53BD79F}"/>
              </a:ext>
            </a:extLst>
          </p:cNvPr>
          <p:cNvSpPr txBox="1"/>
          <p:nvPr/>
        </p:nvSpPr>
        <p:spPr>
          <a:xfrm>
            <a:off x="3200400" y="1320800"/>
            <a:ext cx="6299201" cy="1569660"/>
          </a:xfrm>
          <a:prstGeom prst="rect">
            <a:avLst/>
          </a:prstGeom>
          <a:noFill/>
        </p:spPr>
        <p:txBody>
          <a:bodyPr wrap="square" rtlCol="0">
            <a:spAutoFit/>
          </a:bodyPr>
          <a:lstStyle/>
          <a:p>
            <a:pPr algn="ctr" defTabSz="406440"/>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3200" b="1" dirty="0">
                <a:ln>
                  <a:solidFill>
                    <a:srgbClr val="FF0000"/>
                  </a:solidFill>
                </a:ln>
                <a:solidFill>
                  <a:srgbClr val="FF0000"/>
                </a:solidFill>
                <a:latin typeface="Cambria" panose="02040503050406030204" pitchFamily="18" charset="0"/>
                <a:ea typeface="Cambria" panose="02040503050406030204" pitchFamily="18" charset="0"/>
              </a:rPr>
              <a:t> </a:t>
            </a:r>
            <a:r>
              <a:rPr lang="en-US" sz="32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32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9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defTabSz="609630">
              <a:defRPr/>
            </a:pPr>
            <a:endParaRPr lang="en-US" sz="1200" b="1">
              <a:solidFill>
                <a:srgbClr val="FFFF00"/>
              </a:solidFill>
              <a:latin typeface="Cambria" panose="02040503050406030204" pitchFamily="18" charset="0"/>
              <a:ea typeface="Cambria" panose="02040503050406030204" pitchFamily="18" charset="0"/>
            </a:endParaRPr>
          </a:p>
        </p:txBody>
      </p:sp>
      <p:sp>
        <p:nvSpPr>
          <p:cNvPr id="9" name="Freeform 9"/>
          <p:cNvSpPr/>
          <p:nvPr/>
        </p:nvSpPr>
        <p:spPr>
          <a:xfrm>
            <a:off x="-228111"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b="1">
              <a:solidFill>
                <a:srgbClr val="FFFF00"/>
              </a:solidFill>
              <a:latin typeface="Cambria" panose="02040503050406030204" pitchFamily="18" charset="0"/>
              <a:ea typeface="Cambria" panose="02040503050406030204" pitchFamily="18" charset="0"/>
            </a:endParaRPr>
          </a:p>
        </p:txBody>
      </p:sp>
      <p:sp>
        <p:nvSpPr>
          <p:cNvPr id="10" name="Freeform 10"/>
          <p:cNvSpPr/>
          <p:nvPr/>
        </p:nvSpPr>
        <p:spPr>
          <a:xfrm>
            <a:off x="9061793"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b="1">
              <a:solidFill>
                <a:srgbClr val="FFFF00"/>
              </a:solidFill>
              <a:latin typeface="Cambria" panose="02040503050406030204" pitchFamily="18" charset="0"/>
              <a:ea typeface="Cambria" panose="02040503050406030204" pitchFamily="18" charset="0"/>
            </a:endParaRPr>
          </a:p>
        </p:txBody>
      </p:sp>
      <p:sp>
        <p:nvSpPr>
          <p:cNvPr id="12" name="Freeform 12"/>
          <p:cNvSpPr/>
          <p:nvPr/>
        </p:nvSpPr>
        <p:spPr>
          <a:xfrm>
            <a:off x="8049600" y="4125146"/>
            <a:ext cx="4448557" cy="2914347"/>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defTabSz="609630">
              <a:defRPr/>
            </a:pPr>
            <a:endParaRPr lang="en-US" sz="1200" b="1">
              <a:solidFill>
                <a:srgbClr val="FFFF00"/>
              </a:solidFill>
              <a:latin typeface="Cambria" panose="02040503050406030204" pitchFamily="18" charset="0"/>
              <a:ea typeface="Cambria" panose="02040503050406030204" pitchFamily="18" charset="0"/>
            </a:endParaRPr>
          </a:p>
        </p:txBody>
      </p:sp>
      <p:sp>
        <p:nvSpPr>
          <p:cNvPr id="13" name="Freeform 13"/>
          <p:cNvSpPr/>
          <p:nvPr/>
        </p:nvSpPr>
        <p:spPr>
          <a:xfrm>
            <a:off x="8861754" y="4719142"/>
            <a:ext cx="3636402" cy="2948791"/>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b="1">
              <a:solidFill>
                <a:srgbClr val="FFFF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355600" y="330200"/>
            <a:ext cx="11582400" cy="645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b="1">
              <a:solidFill>
                <a:srgbClr val="FFFF00"/>
              </a:solidFill>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xmlns=""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1639888" y="49213"/>
            <a:ext cx="2209800" cy="2057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xmlns=""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3856038" y="0"/>
            <a:ext cx="2163762" cy="2057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xmlns=""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3886200" y="2133600"/>
            <a:ext cx="2209800" cy="2286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xmlns=""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6172200" y="2133600"/>
            <a:ext cx="2108200" cy="25146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xmlns=""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8382000" y="0"/>
            <a:ext cx="2286000" cy="27432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xmlns=""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1524000" y="4533900"/>
            <a:ext cx="2184400" cy="2286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xmlns=""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3810000" y="4541838"/>
            <a:ext cx="2286000" cy="2265362"/>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xmlns=""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8382000" y="2908301"/>
            <a:ext cx="2286000" cy="173196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xmlns=""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6213476" y="4800600"/>
            <a:ext cx="4454525" cy="19812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xmlns=""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0"/>
            <a:ext cx="2095500" cy="20574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xmlns=""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1524000" y="2133600"/>
            <a:ext cx="2184400" cy="2286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xmlns="" id="{85800B77-03D0-14C3-20C9-616CD39D6F19}"/>
              </a:ext>
            </a:extLst>
          </p:cNvPr>
          <p:cNvSpPr txBox="1">
            <a:spLocks noChangeArrowheads="1"/>
          </p:cNvSpPr>
          <p:nvPr/>
        </p:nvSpPr>
        <p:spPr bwMode="auto">
          <a:xfrm>
            <a:off x="1968501" y="-26988"/>
            <a:ext cx="1831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xmlns="" id="{1C4A225D-41DB-FC8A-272B-88F8FA8EDE9B}"/>
              </a:ext>
            </a:extLst>
          </p:cNvPr>
          <p:cNvSpPr txBox="1">
            <a:spLocks noChangeArrowheads="1"/>
          </p:cNvSpPr>
          <p:nvPr/>
        </p:nvSpPr>
        <p:spPr bwMode="auto">
          <a:xfrm>
            <a:off x="1560514" y="2046289"/>
            <a:ext cx="1665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xmlns="" id="{3697536B-2FF2-400C-CF39-35541F2A7748}"/>
              </a:ext>
            </a:extLst>
          </p:cNvPr>
          <p:cNvSpPr txBox="1">
            <a:spLocks noChangeArrowheads="1"/>
          </p:cNvSpPr>
          <p:nvPr/>
        </p:nvSpPr>
        <p:spPr bwMode="auto">
          <a:xfrm>
            <a:off x="8440739" y="4152901"/>
            <a:ext cx="1279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xmlns="" id="{629FFE90-D1D0-D16C-0327-52B973A2BEDD}"/>
              </a:ext>
            </a:extLst>
          </p:cNvPr>
          <p:cNvSpPr txBox="1">
            <a:spLocks noChangeArrowheads="1"/>
          </p:cNvSpPr>
          <p:nvPr/>
        </p:nvSpPr>
        <p:spPr bwMode="auto">
          <a:xfrm>
            <a:off x="4314825" y="4600576"/>
            <a:ext cx="1275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xmlns="" id="{8B8DA10F-6815-2166-62FF-BF73F91B5306}"/>
              </a:ext>
            </a:extLst>
          </p:cNvPr>
          <p:cNvSpPr txBox="1">
            <a:spLocks noChangeArrowheads="1"/>
          </p:cNvSpPr>
          <p:nvPr/>
        </p:nvSpPr>
        <p:spPr bwMode="auto">
          <a:xfrm>
            <a:off x="1476376" y="6396039"/>
            <a:ext cx="1485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xmlns="" id="{80492D47-CFF7-2FBB-54DA-9EEDB2C3B6F2}"/>
              </a:ext>
            </a:extLst>
          </p:cNvPr>
          <p:cNvSpPr txBox="1">
            <a:spLocks noChangeArrowheads="1"/>
          </p:cNvSpPr>
          <p:nvPr/>
        </p:nvSpPr>
        <p:spPr bwMode="auto">
          <a:xfrm>
            <a:off x="4132264" y="1622426"/>
            <a:ext cx="15867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xmlns="" id="{53845B0F-78BF-DF23-89A0-789A50C1797A}"/>
              </a:ext>
            </a:extLst>
          </p:cNvPr>
          <p:cNvSpPr txBox="1">
            <a:spLocks noChangeArrowheads="1"/>
          </p:cNvSpPr>
          <p:nvPr/>
        </p:nvSpPr>
        <p:spPr bwMode="auto">
          <a:xfrm>
            <a:off x="4953001" y="2209801"/>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18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xmlns="" id="{B31F6C34-6DFA-A96E-49AA-A1141E7CE001}"/>
              </a:ext>
            </a:extLst>
          </p:cNvPr>
          <p:cNvSpPr txBox="1">
            <a:spLocks noChangeArrowheads="1"/>
          </p:cNvSpPr>
          <p:nvPr/>
        </p:nvSpPr>
        <p:spPr bwMode="auto">
          <a:xfrm>
            <a:off x="6232526" y="-46038"/>
            <a:ext cx="1686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xmlns="" id="{AC7486BE-3865-C7BD-65D7-02C3140485B3}"/>
              </a:ext>
            </a:extLst>
          </p:cNvPr>
          <p:cNvSpPr txBox="1">
            <a:spLocks noChangeArrowheads="1"/>
          </p:cNvSpPr>
          <p:nvPr/>
        </p:nvSpPr>
        <p:spPr bwMode="auto">
          <a:xfrm>
            <a:off x="8401051" y="2281239"/>
            <a:ext cx="1250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xmlns="" id="{2944E081-D3EC-807B-3AC5-DD5DF1F92F00}"/>
              </a:ext>
            </a:extLst>
          </p:cNvPr>
          <p:cNvSpPr txBox="1">
            <a:spLocks noChangeArrowheads="1"/>
          </p:cNvSpPr>
          <p:nvPr/>
        </p:nvSpPr>
        <p:spPr bwMode="auto">
          <a:xfrm>
            <a:off x="6213476" y="4129089"/>
            <a:ext cx="1275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xmlns="" id="{8C9926C5-D128-5536-2A71-B79072A932E7}"/>
              </a:ext>
            </a:extLst>
          </p:cNvPr>
          <p:cNvSpPr txBox="1">
            <a:spLocks noChangeArrowheads="1"/>
          </p:cNvSpPr>
          <p:nvPr/>
        </p:nvSpPr>
        <p:spPr bwMode="auto">
          <a:xfrm>
            <a:off x="8758238" y="4833939"/>
            <a:ext cx="16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xmlns=""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3886200" y="2133600"/>
            <a:ext cx="2209800" cy="2286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xmlns="" id="{6D3A7442-9A8A-6FED-C158-402766C6999B}"/>
              </a:ext>
            </a:extLst>
          </p:cNvPr>
          <p:cNvSpPr txBox="1">
            <a:spLocks noChangeArrowheads="1"/>
          </p:cNvSpPr>
          <p:nvPr/>
        </p:nvSpPr>
        <p:spPr bwMode="auto">
          <a:xfrm>
            <a:off x="4867276" y="2085976"/>
            <a:ext cx="1258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46" fontAlgn="base">
              <a:spcBef>
                <a:spcPct val="0"/>
              </a:spcBef>
              <a:spcAft>
                <a:spcPct val="0"/>
              </a:spcAft>
              <a:buNone/>
            </a:pPr>
            <a:r>
              <a:rPr lang="en-US" altLang="en-US" sz="2400" b="1">
                <a:solidFill>
                  <a:srgbClr val="FFFF00"/>
                </a:solidFill>
                <a:latin typeface="Cambria" panose="02040503050406030204" pitchFamily="18" charset="0"/>
                <a:ea typeface="Cambria" panose="02040503050406030204" pitchFamily="18" charset="0"/>
              </a:rPr>
              <a:t>Con thỏ</a:t>
            </a:r>
          </a:p>
        </p:txBody>
      </p:sp>
    </p:spTree>
    <p:extLst>
      <p:ext uri="{BB962C8B-B14F-4D97-AF65-F5344CB8AC3E}">
        <p14:creationId xmlns:p14="http://schemas.microsoft.com/office/powerpoint/2010/main" val="200004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228111"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061793"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8049600" y="4125146"/>
            <a:ext cx="4448557" cy="2914347"/>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8861754" y="4719142"/>
            <a:ext cx="3636402" cy="2948791"/>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355600" y="330200"/>
            <a:ext cx="11582400" cy="645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aphicFrame>
        <p:nvGraphicFramePr>
          <p:cNvPr id="3" name="Group 40">
            <a:extLst>
              <a:ext uri="{FF2B5EF4-FFF2-40B4-BE49-F238E27FC236}">
                <a16:creationId xmlns:a16="http://schemas.microsoft.com/office/drawing/2014/main" xmlns="" id="{71904E7E-4482-D129-7E1A-2B9E1CAE99F5}"/>
              </a:ext>
            </a:extLst>
          </p:cNvPr>
          <p:cNvGraphicFramePr>
            <a:graphicFrameLocks/>
          </p:cNvGraphicFramePr>
          <p:nvPr>
            <p:extLst/>
          </p:nvPr>
        </p:nvGraphicFramePr>
        <p:xfrm>
          <a:off x="1422400" y="2555876"/>
          <a:ext cx="9499600" cy="2987675"/>
        </p:xfrm>
        <a:graphic>
          <a:graphicData uri="http://schemas.openxmlformats.org/drawingml/2006/table">
            <a:tbl>
              <a:tblPr/>
              <a:tblGrid>
                <a:gridCol w="4764335">
                  <a:extLst>
                    <a:ext uri="{9D8B030D-6E8A-4147-A177-3AD203B41FA5}">
                      <a16:colId xmlns:a16="http://schemas.microsoft.com/office/drawing/2014/main" xmlns="" val="20000"/>
                    </a:ext>
                  </a:extLst>
                </a:gridCol>
                <a:gridCol w="4735265">
                  <a:extLst>
                    <a:ext uri="{9D8B030D-6E8A-4147-A177-3AD203B41FA5}">
                      <a16:colId xmlns:a16="http://schemas.microsoft.com/office/drawing/2014/main" xmlns="" val="20001"/>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91465" marR="9146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91465" marR="9146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454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91465" marR="9146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91465" marR="9146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4" name="Text Box 41">
            <a:extLst>
              <a:ext uri="{FF2B5EF4-FFF2-40B4-BE49-F238E27FC236}">
                <a16:creationId xmlns:a16="http://schemas.microsoft.com/office/drawing/2014/main" xmlns="" id="{76756941-9292-28B0-1B3C-BCE413902969}"/>
              </a:ext>
            </a:extLst>
          </p:cNvPr>
          <p:cNvSpPr txBox="1">
            <a:spLocks noChangeArrowheads="1"/>
          </p:cNvSpPr>
          <p:nvPr/>
        </p:nvSpPr>
        <p:spPr bwMode="auto">
          <a:xfrm>
            <a:off x="1676400" y="1041400"/>
            <a:ext cx="1447800" cy="523220"/>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xmlns="" id="{3D3A8078-6341-098D-A2F2-48BB8C3B2FE1}"/>
              </a:ext>
            </a:extLst>
          </p:cNvPr>
          <p:cNvSpPr txBox="1">
            <a:spLocks noChangeArrowheads="1"/>
          </p:cNvSpPr>
          <p:nvPr/>
        </p:nvSpPr>
        <p:spPr bwMode="auto">
          <a:xfrm>
            <a:off x="3810001" y="1041400"/>
            <a:ext cx="1311275" cy="523220"/>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dirty="0" err="1">
                <a:solidFill>
                  <a:srgbClr val="000000"/>
                </a:solidFill>
                <a:latin typeface="Cambria" panose="02040503050406030204" pitchFamily="18" charset="0"/>
                <a:ea typeface="Cambria" panose="02040503050406030204" pitchFamily="18" charset="0"/>
              </a:rPr>
              <a:t>Chuột</a:t>
            </a:r>
            <a:endParaRPr lang="en-US" altLang="en-US" sz="28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xmlns="" id="{714B981F-EDE2-E348-7CF3-F4A956D5E47C}"/>
              </a:ext>
            </a:extLst>
          </p:cNvPr>
          <p:cNvSpPr txBox="1">
            <a:spLocks noChangeArrowheads="1"/>
          </p:cNvSpPr>
          <p:nvPr/>
        </p:nvSpPr>
        <p:spPr bwMode="auto">
          <a:xfrm>
            <a:off x="5340350" y="1077914"/>
            <a:ext cx="1277938" cy="523220"/>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xmlns="" id="{5AA01262-9385-71BC-5CE8-7CA5C537CA00}"/>
              </a:ext>
            </a:extLst>
          </p:cNvPr>
          <p:cNvSpPr txBox="1">
            <a:spLocks noChangeArrowheads="1"/>
          </p:cNvSpPr>
          <p:nvPr/>
        </p:nvSpPr>
        <p:spPr bwMode="auto">
          <a:xfrm>
            <a:off x="6902450" y="1087438"/>
            <a:ext cx="1460500" cy="523220"/>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xmlns="" id="{AF942823-6600-90A7-E922-8DBC8990DF8C}"/>
              </a:ext>
            </a:extLst>
          </p:cNvPr>
          <p:cNvSpPr txBox="1">
            <a:spLocks noChangeArrowheads="1"/>
          </p:cNvSpPr>
          <p:nvPr/>
        </p:nvSpPr>
        <p:spPr bwMode="auto">
          <a:xfrm>
            <a:off x="8521700" y="1087438"/>
            <a:ext cx="1460500" cy="523220"/>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xmlns="" id="{3740A137-27BC-B772-4892-491203AF88BF}"/>
              </a:ext>
            </a:extLst>
          </p:cNvPr>
          <p:cNvSpPr txBox="1">
            <a:spLocks noChangeArrowheads="1"/>
          </p:cNvSpPr>
          <p:nvPr/>
        </p:nvSpPr>
        <p:spPr bwMode="auto">
          <a:xfrm>
            <a:off x="2057400" y="1849438"/>
            <a:ext cx="947738" cy="523220"/>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xmlns="" id="{CC0711ED-5A73-7831-AB3C-D0EB35CB3487}"/>
              </a:ext>
            </a:extLst>
          </p:cNvPr>
          <p:cNvSpPr txBox="1">
            <a:spLocks noChangeArrowheads="1"/>
          </p:cNvSpPr>
          <p:nvPr/>
        </p:nvSpPr>
        <p:spPr bwMode="auto">
          <a:xfrm>
            <a:off x="3581400" y="1849438"/>
            <a:ext cx="884238" cy="523220"/>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xmlns="" id="{BB928282-D3C8-A11A-5C5E-FEBC62FBC10F}"/>
              </a:ext>
            </a:extLst>
          </p:cNvPr>
          <p:cNvSpPr txBox="1">
            <a:spLocks noChangeArrowheads="1"/>
          </p:cNvSpPr>
          <p:nvPr/>
        </p:nvSpPr>
        <p:spPr bwMode="auto">
          <a:xfrm>
            <a:off x="4848963" y="1849438"/>
            <a:ext cx="756938" cy="523220"/>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xmlns="" id="{C096CA8A-8A19-CD02-3907-D0547751EF2D}"/>
              </a:ext>
            </a:extLst>
          </p:cNvPr>
          <p:cNvSpPr txBox="1">
            <a:spLocks noChangeArrowheads="1"/>
          </p:cNvSpPr>
          <p:nvPr/>
        </p:nvSpPr>
        <p:spPr bwMode="auto">
          <a:xfrm>
            <a:off x="6129021" y="1849438"/>
            <a:ext cx="1035861" cy="523220"/>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xmlns="" id="{4F7A08D6-5B93-2515-8D27-1975E9601550}"/>
              </a:ext>
            </a:extLst>
          </p:cNvPr>
          <p:cNvSpPr txBox="1">
            <a:spLocks noChangeArrowheads="1"/>
          </p:cNvSpPr>
          <p:nvPr/>
        </p:nvSpPr>
        <p:spPr bwMode="auto">
          <a:xfrm>
            <a:off x="7665958" y="1849438"/>
            <a:ext cx="793808" cy="523220"/>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xmlns="" id="{E60F46C6-CEF6-BC3C-E699-8F259C43B5F9}"/>
              </a:ext>
            </a:extLst>
          </p:cNvPr>
          <p:cNvSpPr txBox="1">
            <a:spLocks noChangeArrowheads="1"/>
          </p:cNvSpPr>
          <p:nvPr/>
        </p:nvSpPr>
        <p:spPr bwMode="auto">
          <a:xfrm>
            <a:off x="8912226" y="1849438"/>
            <a:ext cx="917575" cy="523220"/>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fontAlgn="base">
              <a:spcBef>
                <a:spcPct val="0"/>
              </a:spcBef>
              <a:spcAft>
                <a:spcPct val="0"/>
              </a:spcAft>
              <a:buNone/>
            </a:pPr>
            <a:r>
              <a:rPr lang="en-US" altLang="en-US" sz="28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2316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sz="1200"/>
          </a:p>
        </p:txBody>
      </p:sp>
      <p:sp>
        <p:nvSpPr>
          <p:cNvPr id="6" name="Freeform 6"/>
          <p:cNvSpPr/>
          <p:nvPr/>
        </p:nvSpPr>
        <p:spPr>
          <a:xfrm>
            <a:off x="9123750" y="4268412"/>
            <a:ext cx="4372059" cy="3545342"/>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7"/>
          <p:cNvSpPr/>
          <p:nvPr/>
        </p:nvSpPr>
        <p:spPr>
          <a:xfrm>
            <a:off x="6296137" y="1346200"/>
            <a:ext cx="5906023" cy="5938414"/>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8" name="Freeform 8"/>
          <p:cNvSpPr/>
          <p:nvPr/>
        </p:nvSpPr>
        <p:spPr>
          <a:xfrm>
            <a:off x="6595928" y="826140"/>
            <a:ext cx="1612531" cy="1181545"/>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1200"/>
          </a:p>
        </p:txBody>
      </p:sp>
      <p:sp>
        <p:nvSpPr>
          <p:cNvPr id="12" name="Freeform 12"/>
          <p:cNvSpPr/>
          <p:nvPr/>
        </p:nvSpPr>
        <p:spPr>
          <a:xfrm>
            <a:off x="1" y="-90559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13" name="Freeform 13"/>
          <p:cNvSpPr/>
          <p:nvPr/>
        </p:nvSpPr>
        <p:spPr>
          <a:xfrm>
            <a:off x="-790703" y="4679104"/>
            <a:ext cx="4372059" cy="3545342"/>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pic>
        <p:nvPicPr>
          <p:cNvPr id="18" name="Picture 17" descr="A neon colored word on a black background&#10;&#10;Description automatically generated">
            <a:extLst>
              <a:ext uri="{FF2B5EF4-FFF2-40B4-BE49-F238E27FC236}">
                <a16:creationId xmlns:a16="http://schemas.microsoft.com/office/drawing/2014/main" xmlns="" id="{BAAAE95C-5050-8D16-E6A4-39E2D9AC8D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200" y="1701800"/>
            <a:ext cx="6982557" cy="2373582"/>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xmlns="" id="{6204A177-CF5F-9564-58EA-3FA9760663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27200" y="76200"/>
            <a:ext cx="1587301" cy="1587301"/>
          </a:xfrm>
          <a:prstGeom prst="rect">
            <a:avLst/>
          </a:prstGeom>
        </p:spPr>
      </p:pic>
    </p:spTree>
    <p:extLst>
      <p:ext uri="{BB962C8B-B14F-4D97-AF65-F5344CB8AC3E}">
        <p14:creationId xmlns:p14="http://schemas.microsoft.com/office/powerpoint/2010/main" val="6255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sz="1200"/>
          </a:p>
        </p:txBody>
      </p:sp>
      <p:sp>
        <p:nvSpPr>
          <p:cNvPr id="9" name="Freeform 9"/>
          <p:cNvSpPr/>
          <p:nvPr/>
        </p:nvSpPr>
        <p:spPr>
          <a:xfrm>
            <a:off x="-228111"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0" name="Freeform 10"/>
          <p:cNvSpPr/>
          <p:nvPr/>
        </p:nvSpPr>
        <p:spPr>
          <a:xfrm>
            <a:off x="9061793"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12" name="Freeform 12"/>
          <p:cNvSpPr/>
          <p:nvPr/>
        </p:nvSpPr>
        <p:spPr>
          <a:xfrm>
            <a:off x="8049600" y="4125146"/>
            <a:ext cx="4448557" cy="2914347"/>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sz="1200"/>
          </a:p>
        </p:txBody>
      </p:sp>
      <p:sp>
        <p:nvSpPr>
          <p:cNvPr id="13" name="Freeform 13"/>
          <p:cNvSpPr/>
          <p:nvPr/>
        </p:nvSpPr>
        <p:spPr>
          <a:xfrm>
            <a:off x="8861754" y="4719142"/>
            <a:ext cx="3636402" cy="2948791"/>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355600" y="330200"/>
            <a:ext cx="11582400" cy="645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1" name="TextBox 20">
            <a:extLst>
              <a:ext uri="{FF2B5EF4-FFF2-40B4-BE49-F238E27FC236}">
                <a16:creationId xmlns:a16="http://schemas.microsoft.com/office/drawing/2014/main" xmlns="" id="{CC431EA3-69F9-DD53-F2C8-EB3120653D53}"/>
              </a:ext>
            </a:extLst>
          </p:cNvPr>
          <p:cNvSpPr txBox="1"/>
          <p:nvPr/>
        </p:nvSpPr>
        <p:spPr>
          <a:xfrm>
            <a:off x="508000" y="330200"/>
            <a:ext cx="11328400" cy="995016"/>
          </a:xfrm>
          <a:prstGeom prst="rect">
            <a:avLst/>
          </a:prstGeom>
          <a:solidFill>
            <a:srgbClr val="FFC000"/>
          </a:solidFill>
          <a:ln w="38100">
            <a:solidFill>
              <a:srgbClr val="0070C0"/>
            </a:solidFill>
            <a:prstDash val="dash"/>
          </a:ln>
        </p:spPr>
        <p:txBody>
          <a:bodyPr wrap="square" rtlCol="0">
            <a:spAutoFit/>
          </a:bodyPr>
          <a:lstStyle/>
          <a:p>
            <a:pPr lvl="0" algn="ctr"/>
            <a:r>
              <a:rPr lang="en-US" sz="2933" b="1" dirty="0">
                <a:solidFill>
                  <a:prstClr val="black"/>
                </a:solidFill>
                <a:latin typeface="Cambria" panose="02040503050406030204" pitchFamily="18" charset="0"/>
                <a:ea typeface="Cambria" panose="02040503050406030204" pitchFamily="18" charset="0"/>
              </a:rPr>
              <a:t>2. Quan </a:t>
            </a:r>
            <a:r>
              <a:rPr lang="en-US" sz="2933" b="1" dirty="0" err="1">
                <a:solidFill>
                  <a:prstClr val="black"/>
                </a:solidFill>
                <a:latin typeface="Cambria" panose="02040503050406030204" pitchFamily="18" charset="0"/>
                <a:ea typeface="Cambria" panose="02040503050406030204" pitchFamily="18" charset="0"/>
              </a:rPr>
              <a:t>sát</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hình</a:t>
            </a:r>
            <a:r>
              <a:rPr lang="en-US" sz="2933" b="1" dirty="0">
                <a:solidFill>
                  <a:prstClr val="black"/>
                </a:solidFill>
                <a:latin typeface="Cambria" panose="02040503050406030204" pitchFamily="18" charset="0"/>
                <a:ea typeface="Cambria" panose="02040503050406030204" pitchFamily="18" charset="0"/>
              </a:rPr>
              <a:t> 4, </a:t>
            </a:r>
            <a:r>
              <a:rPr lang="en-US" sz="2933" b="1" dirty="0" err="1">
                <a:solidFill>
                  <a:prstClr val="black"/>
                </a:solidFill>
                <a:latin typeface="Cambria" panose="02040503050406030204" pitchFamily="18" charset="0"/>
                <a:ea typeface="Cambria" panose="02040503050406030204" pitchFamily="18" charset="0"/>
              </a:rPr>
              <a:t>đọc</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thông</a:t>
            </a:r>
            <a:r>
              <a:rPr lang="en-US" sz="2933" b="1" dirty="0">
                <a:solidFill>
                  <a:prstClr val="black"/>
                </a:solidFill>
                <a:latin typeface="Cambria" panose="02040503050406030204" pitchFamily="18" charset="0"/>
                <a:ea typeface="Cambria" panose="02040503050406030204" pitchFamily="18" charset="0"/>
              </a:rPr>
              <a:t> tin </a:t>
            </a:r>
            <a:r>
              <a:rPr lang="en-US" sz="2933" b="1" dirty="0" err="1">
                <a:solidFill>
                  <a:prstClr val="black"/>
                </a:solidFill>
                <a:latin typeface="Cambria" panose="02040503050406030204" pitchFamily="18" charset="0"/>
                <a:ea typeface="Cambria" panose="02040503050406030204" pitchFamily="18" charset="0"/>
              </a:rPr>
              <a:t>mô</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tả</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sinh</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sản</a:t>
            </a:r>
            <a:r>
              <a:rPr lang="en-US" sz="2933" b="1" dirty="0">
                <a:solidFill>
                  <a:prstClr val="black"/>
                </a:solidFill>
                <a:latin typeface="Cambria" panose="02040503050406030204" pitchFamily="18" charset="0"/>
                <a:ea typeface="Cambria" panose="02040503050406030204" pitchFamily="18" charset="0"/>
              </a:rPr>
              <a:t> ở </a:t>
            </a:r>
            <a:r>
              <a:rPr lang="en-US" sz="2933" b="1" dirty="0" err="1">
                <a:solidFill>
                  <a:prstClr val="black"/>
                </a:solidFill>
                <a:latin typeface="Cambria" panose="02040503050406030204" pitchFamily="18" charset="0"/>
                <a:ea typeface="Cambria" panose="02040503050406030204" pitchFamily="18" charset="0"/>
              </a:rPr>
              <a:t>bò</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Chỉ</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và</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nói</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với</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bạn</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về</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sự</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sinh</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sản</a:t>
            </a:r>
            <a:r>
              <a:rPr lang="en-US" sz="2933" b="1" dirty="0">
                <a:solidFill>
                  <a:prstClr val="black"/>
                </a:solidFill>
                <a:latin typeface="Cambria" panose="02040503050406030204" pitchFamily="18" charset="0"/>
                <a:ea typeface="Cambria" panose="02040503050406030204" pitchFamily="18" charset="0"/>
              </a:rPr>
              <a:t> ở </a:t>
            </a:r>
            <a:r>
              <a:rPr lang="en-US" sz="2933" b="1" dirty="0" err="1">
                <a:solidFill>
                  <a:prstClr val="black"/>
                </a:solidFill>
                <a:latin typeface="Cambria" panose="02040503050406030204" pitchFamily="18" charset="0"/>
                <a:ea typeface="Cambria" panose="02040503050406030204" pitchFamily="18" charset="0"/>
              </a:rPr>
              <a:t>bò</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trong</a:t>
            </a:r>
            <a:r>
              <a:rPr lang="en-US" sz="2933" b="1" dirty="0">
                <a:solidFill>
                  <a:prstClr val="black"/>
                </a:solidFill>
                <a:latin typeface="Cambria" panose="02040503050406030204" pitchFamily="18" charset="0"/>
                <a:ea typeface="Cambria" panose="02040503050406030204" pitchFamily="18" charset="0"/>
              </a:rPr>
              <a:t> </a:t>
            </a:r>
            <a:r>
              <a:rPr lang="en-US" sz="2933" b="1" dirty="0" err="1">
                <a:solidFill>
                  <a:prstClr val="black"/>
                </a:solidFill>
                <a:latin typeface="Cambria" panose="02040503050406030204" pitchFamily="18" charset="0"/>
                <a:ea typeface="Cambria" panose="02040503050406030204" pitchFamily="18" charset="0"/>
              </a:rPr>
              <a:t>hình</a:t>
            </a:r>
            <a:r>
              <a:rPr lang="en-US" sz="2933" b="1" dirty="0">
                <a:solidFill>
                  <a:prstClr val="black"/>
                </a:solidFill>
                <a:latin typeface="Cambria" panose="02040503050406030204" pitchFamily="18" charset="0"/>
                <a:ea typeface="Cambria" panose="02040503050406030204" pitchFamily="18" charset="0"/>
              </a:rPr>
              <a:t> 3</a:t>
            </a:r>
            <a:endParaRPr lang="vi-VN" sz="2933"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2362A29F-7342-CB86-4ED6-536CA72F8E7E}"/>
              </a:ext>
            </a:extLst>
          </p:cNvPr>
          <p:cNvPicPr>
            <a:picLocks noChangeAspect="1"/>
          </p:cNvPicPr>
          <p:nvPr/>
        </p:nvPicPr>
        <p:blipFill>
          <a:blip r:embed="rId8"/>
          <a:stretch>
            <a:fillRect/>
          </a:stretch>
        </p:blipFill>
        <p:spPr>
          <a:xfrm>
            <a:off x="558800" y="1244600"/>
            <a:ext cx="5740400" cy="5458722"/>
          </a:xfrm>
          <a:prstGeom prst="rect">
            <a:avLst/>
          </a:prstGeom>
        </p:spPr>
      </p:pic>
      <p:sp>
        <p:nvSpPr>
          <p:cNvPr id="5" name="TextBox 4">
            <a:extLst>
              <a:ext uri="{FF2B5EF4-FFF2-40B4-BE49-F238E27FC236}">
                <a16:creationId xmlns:a16="http://schemas.microsoft.com/office/drawing/2014/main" xmlns="" id="{907E320D-AB51-CC24-E71F-2D4EF6E61D7C}"/>
              </a:ext>
            </a:extLst>
          </p:cNvPr>
          <p:cNvSpPr txBox="1"/>
          <p:nvPr/>
        </p:nvSpPr>
        <p:spPr>
          <a:xfrm>
            <a:off x="6400800" y="1803400"/>
            <a:ext cx="5181600" cy="5017527"/>
          </a:xfrm>
          <a:prstGeom prst="rect">
            <a:avLst/>
          </a:prstGeom>
          <a:noFill/>
        </p:spPr>
        <p:txBody>
          <a:bodyPr wrap="square" rtlCol="0">
            <a:spAutoFit/>
          </a:bodyPr>
          <a:lstStyle/>
          <a:p>
            <a:pPr algn="just"/>
            <a:r>
              <a:rPr lang="vi-VN" sz="2667" dirty="0">
                <a:solidFill>
                  <a:srgbClr val="000000"/>
                </a:solidFill>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2667"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79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defTabSz="609630">
              <a:defRPr/>
            </a:pPr>
            <a:endParaRPr lang="en-US" sz="1200">
              <a:solidFill>
                <a:prstClr val="black"/>
              </a:solidFill>
              <a:latin typeface="Calibri"/>
            </a:endParaRPr>
          </a:p>
        </p:txBody>
      </p:sp>
      <p:sp>
        <p:nvSpPr>
          <p:cNvPr id="9" name="Freeform 9"/>
          <p:cNvSpPr/>
          <p:nvPr/>
        </p:nvSpPr>
        <p:spPr>
          <a:xfrm>
            <a:off x="-228111"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0" name="Freeform 10"/>
          <p:cNvSpPr/>
          <p:nvPr/>
        </p:nvSpPr>
        <p:spPr>
          <a:xfrm>
            <a:off x="9061793" y="-927120"/>
            <a:ext cx="3130207" cy="27432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2" name="Freeform 12"/>
          <p:cNvSpPr/>
          <p:nvPr/>
        </p:nvSpPr>
        <p:spPr>
          <a:xfrm>
            <a:off x="7897200" y="4125146"/>
            <a:ext cx="4448557" cy="2914347"/>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defTabSz="609630">
              <a:defRPr/>
            </a:pPr>
            <a:endParaRPr lang="en-US" sz="1200">
              <a:solidFill>
                <a:prstClr val="black"/>
              </a:solidFill>
              <a:latin typeface="Calibri"/>
            </a:endParaRPr>
          </a:p>
        </p:txBody>
      </p:sp>
      <p:sp>
        <p:nvSpPr>
          <p:cNvPr id="13" name="Freeform 13"/>
          <p:cNvSpPr/>
          <p:nvPr/>
        </p:nvSpPr>
        <p:spPr>
          <a:xfrm>
            <a:off x="8861754" y="4719142"/>
            <a:ext cx="3636402" cy="2948791"/>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en-US" sz="1200">
              <a:solidFill>
                <a:prstClr val="black"/>
              </a:solidFill>
              <a:latin typeface="Calibri"/>
            </a:endParaRPr>
          </a:p>
        </p:txBody>
      </p:sp>
      <p:sp>
        <p:nvSpPr>
          <p:cNvPr id="20" name="Rectangle: Rounded Corners 19">
            <a:extLst>
              <a:ext uri="{FF2B5EF4-FFF2-40B4-BE49-F238E27FC236}">
                <a16:creationId xmlns:a16="http://schemas.microsoft.com/office/drawing/2014/main" xmlns="" id="{E445D6A6-65D2-4939-1105-5B5A26583289}"/>
              </a:ext>
            </a:extLst>
          </p:cNvPr>
          <p:cNvSpPr/>
          <p:nvPr/>
        </p:nvSpPr>
        <p:spPr>
          <a:xfrm>
            <a:off x="355600" y="330200"/>
            <a:ext cx="11582400" cy="645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6" name="TextBox 5">
            <a:extLst>
              <a:ext uri="{FF2B5EF4-FFF2-40B4-BE49-F238E27FC236}">
                <a16:creationId xmlns:a16="http://schemas.microsoft.com/office/drawing/2014/main" xmlns="" id="{A889D643-77E6-4DE0-AB47-352526177563}"/>
              </a:ext>
            </a:extLst>
          </p:cNvPr>
          <p:cNvSpPr txBox="1"/>
          <p:nvPr/>
        </p:nvSpPr>
        <p:spPr>
          <a:xfrm>
            <a:off x="508000" y="330200"/>
            <a:ext cx="11328400" cy="995016"/>
          </a:xfrm>
          <a:prstGeom prst="rect">
            <a:avLst/>
          </a:prstGeom>
          <a:solidFill>
            <a:srgbClr val="FFC000"/>
          </a:solidFill>
          <a:ln w="38100">
            <a:solidFill>
              <a:srgbClr val="0070C0"/>
            </a:solidFill>
            <a:prstDash val="dash"/>
          </a:ln>
        </p:spPr>
        <p:txBody>
          <a:bodyPr wrap="square" rtlCol="0">
            <a:spAutoFit/>
          </a:bodyPr>
          <a:lstStyle/>
          <a:p>
            <a:pPr lvl="0" algn="ctr"/>
            <a:r>
              <a:rPr lang="vi-VN" sz="2933"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2933"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86ADD7E1-09BA-5846-8406-C5FC03DAFA15}"/>
              </a:ext>
            </a:extLst>
          </p:cNvPr>
          <p:cNvSpPr txBox="1"/>
          <p:nvPr/>
        </p:nvSpPr>
        <p:spPr>
          <a:xfrm>
            <a:off x="3352800" y="1447801"/>
            <a:ext cx="5791200" cy="1348061"/>
          </a:xfrm>
          <a:prstGeom prst="rect">
            <a:avLst/>
          </a:prstGeom>
          <a:noFill/>
        </p:spPr>
        <p:txBody>
          <a:bodyPr wrap="square" rtlCol="0">
            <a:spAutoFit/>
          </a:bodyPr>
          <a:lstStyle/>
          <a:p>
            <a:pPr algn="ctr">
              <a:lnSpc>
                <a:spcPct val="120000"/>
              </a:lnSpc>
            </a:pPr>
            <a:r>
              <a:rPr lang="vi-VN" sz="2400" b="1" dirty="0">
                <a:solidFill>
                  <a:srgbClr val="000000"/>
                </a:solidFill>
                <a:latin typeface="Cambria" panose="02040503050406030204" pitchFamily="18" charset="0"/>
                <a:ea typeface="Cambria" panose="02040503050406030204" pitchFamily="18" charset="0"/>
              </a:rPr>
              <a:t>PHIẾU HỌC TẬP SỐ 2</a:t>
            </a:r>
            <a:endParaRPr lang="en-US" sz="2400" dirty="0">
              <a:latin typeface="Cambria" panose="02040503050406030204" pitchFamily="18" charset="0"/>
              <a:ea typeface="Cambria" panose="02040503050406030204" pitchFamily="18" charset="0"/>
            </a:endParaRPr>
          </a:p>
          <a:p>
            <a:pPr algn="ctr">
              <a:lnSpc>
                <a:spcPct val="120000"/>
              </a:lnSpc>
            </a:pPr>
            <a:r>
              <a:rPr lang="vi-VN" sz="2400" b="1" dirty="0">
                <a:solidFill>
                  <a:srgbClr val="000000"/>
                </a:solidFill>
                <a:latin typeface="Cambria" panose="02040503050406030204" pitchFamily="18" charset="0"/>
                <a:ea typeface="Cambria" panose="02040503050406030204" pitchFamily="18" charset="0"/>
              </a:rPr>
              <a:t>Tìm hiểu sự sinh sản ở bò</a:t>
            </a:r>
            <a:endParaRPr lang="en-US" sz="2400" dirty="0">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xmlns="" id="{DC27B9EE-C58C-D0B2-E80D-478F3EE1EDE0}"/>
              </a:ext>
            </a:extLst>
          </p:cNvPr>
          <p:cNvGraphicFramePr>
            <a:graphicFrameLocks noGrp="1"/>
          </p:cNvGraphicFramePr>
          <p:nvPr>
            <p:extLst/>
          </p:nvPr>
        </p:nvGraphicFramePr>
        <p:xfrm>
          <a:off x="457201" y="2616200"/>
          <a:ext cx="11328399" cy="4330404"/>
        </p:xfrm>
        <a:graphic>
          <a:graphicData uri="http://schemas.openxmlformats.org/drawingml/2006/table">
            <a:tbl>
              <a:tblPr bandRow="1">
                <a:tableStyleId>{93296810-A885-4BE3-A3E7-6D5BEEA58F35}</a:tableStyleId>
              </a:tblPr>
              <a:tblGrid>
                <a:gridCol w="4014433">
                  <a:extLst>
                    <a:ext uri="{9D8B030D-6E8A-4147-A177-3AD203B41FA5}">
                      <a16:colId xmlns:a16="http://schemas.microsoft.com/office/drawing/2014/main" xmlns="" val="61551772"/>
                    </a:ext>
                  </a:extLst>
                </a:gridCol>
                <a:gridCol w="3605567">
                  <a:extLst>
                    <a:ext uri="{9D8B030D-6E8A-4147-A177-3AD203B41FA5}">
                      <a16:colId xmlns:a16="http://schemas.microsoft.com/office/drawing/2014/main" xmlns="" val="3316875807"/>
                    </a:ext>
                  </a:extLst>
                </a:gridCol>
                <a:gridCol w="3708399">
                  <a:extLst>
                    <a:ext uri="{9D8B030D-6E8A-4147-A177-3AD203B41FA5}">
                      <a16:colId xmlns:a16="http://schemas.microsoft.com/office/drawing/2014/main" xmlns="" val="3968369991"/>
                    </a:ext>
                  </a:extLst>
                </a:gridCol>
              </a:tblGrid>
              <a:tr h="660400">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Nội dung tìm hiểu </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Câu hỏi</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Câu trả lời</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80809359"/>
                  </a:ext>
                </a:extLst>
              </a:tr>
              <a:tr h="1463040">
                <a:tc>
                  <a:txBody>
                    <a:bodyPr/>
                    <a:lstStyle/>
                    <a:p>
                      <a:pPr marL="0" marR="0" algn="just">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V</a:t>
                      </a:r>
                      <a:r>
                        <a:rPr lang="en-US" sz="2700" dirty="0">
                          <a:effectLst/>
                          <a:latin typeface="Cambria" panose="02040503050406030204" pitchFamily="18" charset="0"/>
                          <a:ea typeface="Cambria" panose="02040503050406030204" pitchFamily="18" charset="0"/>
                        </a:rPr>
                        <a:t>ai</a:t>
                      </a:r>
                      <a:r>
                        <a:rPr lang="vi-VN" sz="2700" dirty="0">
                          <a:effectLst/>
                          <a:latin typeface="Cambria" panose="02040503050406030204" pitchFamily="18" charset="0"/>
                          <a:ea typeface="Cambria" panose="02040503050406030204" pitchFamily="18" charset="0"/>
                        </a:rPr>
                        <a:t> trò của bò đực, bò cái trong việc hình thành bò con</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a:effectLst/>
                          <a:latin typeface="Cambria" panose="02040503050406030204" pitchFamily="18" charset="0"/>
                          <a:ea typeface="Cambria" panose="02040503050406030204" pitchFamily="18" charset="0"/>
                        </a:rPr>
                        <a:t> </a:t>
                      </a:r>
                      <a:endParaRPr lang="en-US" sz="270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 </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2374384"/>
                  </a:ext>
                </a:extLst>
              </a:tr>
              <a:tr h="717663">
                <a:tc>
                  <a:txBody>
                    <a:bodyPr/>
                    <a:lstStyle/>
                    <a:p>
                      <a:pPr marL="0" marR="0" algn="just">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Nơi xảy ra thụ tinh</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a:effectLst/>
                          <a:latin typeface="Cambria" panose="02040503050406030204" pitchFamily="18" charset="0"/>
                          <a:ea typeface="Cambria" panose="02040503050406030204" pitchFamily="18" charset="0"/>
                        </a:rPr>
                        <a:t> </a:t>
                      </a:r>
                      <a:endParaRPr lang="en-US" sz="270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a:effectLst/>
                          <a:latin typeface="Cambria" panose="02040503050406030204" pitchFamily="18" charset="0"/>
                          <a:ea typeface="Cambria" panose="02040503050406030204" pitchFamily="18" charset="0"/>
                        </a:rPr>
                        <a:t> </a:t>
                      </a:r>
                      <a:endParaRPr lang="en-US" sz="270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53324346"/>
                  </a:ext>
                </a:extLst>
              </a:tr>
              <a:tr h="1471013">
                <a:tc>
                  <a:txBody>
                    <a:bodyPr/>
                    <a:lstStyle/>
                    <a:p>
                      <a:pPr marL="0" marR="0" algn="just">
                        <a:lnSpc>
                          <a:spcPct val="120000"/>
                        </a:lnSpc>
                        <a:spcBef>
                          <a:spcPts val="0"/>
                        </a:spcBef>
                        <a:spcAft>
                          <a:spcPts val="0"/>
                        </a:spcAft>
                      </a:pPr>
                      <a:r>
                        <a:rPr lang="vi-VN" sz="2700">
                          <a:effectLst/>
                          <a:latin typeface="Cambria" panose="02040503050406030204" pitchFamily="18" charset="0"/>
                          <a:ea typeface="Cambria" panose="02040503050406030204" pitchFamily="18" charset="0"/>
                        </a:rPr>
                        <a:t>Các giai đoạn hình thành bò con</a:t>
                      </a:r>
                      <a:endParaRPr lang="en-US" sz="270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 </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2700" dirty="0">
                          <a:effectLst/>
                          <a:latin typeface="Cambria" panose="02040503050406030204" pitchFamily="18" charset="0"/>
                          <a:ea typeface="Cambria" panose="02040503050406030204" pitchFamily="18" charset="0"/>
                        </a:rPr>
                        <a:t> </a:t>
                      </a:r>
                      <a:endParaRPr lang="en-US" sz="2700" dirty="0">
                        <a:effectLst/>
                        <a:latin typeface="Cambria" panose="02040503050406030204" pitchFamily="18" charset="0"/>
                        <a:ea typeface="Cambria" panose="020405030504060302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05975883"/>
                  </a:ext>
                </a:extLst>
              </a:tr>
            </a:tbl>
          </a:graphicData>
        </a:graphic>
      </p:graphicFrame>
      <p:sp>
        <p:nvSpPr>
          <p:cNvPr id="18" name="TextBox 17">
            <a:extLst>
              <a:ext uri="{FF2B5EF4-FFF2-40B4-BE49-F238E27FC236}">
                <a16:creationId xmlns:a16="http://schemas.microsoft.com/office/drawing/2014/main" xmlns="" id="{4929AD78-7043-D19C-818C-8AEDD008BB43}"/>
              </a:ext>
            </a:extLst>
          </p:cNvPr>
          <p:cNvSpPr txBox="1"/>
          <p:nvPr/>
        </p:nvSpPr>
        <p:spPr>
          <a:xfrm>
            <a:off x="4673600" y="3276600"/>
            <a:ext cx="2997200" cy="1200329"/>
          </a:xfrm>
          <a:prstGeom prst="rect">
            <a:avLst/>
          </a:prstGeom>
          <a:noFill/>
        </p:spPr>
        <p:txBody>
          <a:bodyPr wrap="square" rtlCol="0">
            <a:spAutoFit/>
          </a:bodyPr>
          <a:lstStyle/>
          <a:p>
            <a:pPr algn="just"/>
            <a:r>
              <a:rPr lang="en-US" sz="2400" dirty="0" err="1">
                <a:solidFill>
                  <a:srgbClr val="FF0000"/>
                </a:solidFill>
                <a:latin typeface="Cambria" panose="02040503050406030204" pitchFamily="18" charset="0"/>
                <a:ea typeface="Cambria" panose="02040503050406030204" pitchFamily="18" charset="0"/>
              </a:rPr>
              <a:t>Nêu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vai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trò</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của</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bò</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đực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và</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bò</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trong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quá</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trình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sinh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sản</a:t>
            </a:r>
            <a:r>
              <a:rPr lang="en-US" sz="24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xmlns="" id="{A267A6F9-6729-C8A1-39A2-C6B84997A916}"/>
              </a:ext>
            </a:extLst>
          </p:cNvPr>
          <p:cNvSpPr txBox="1"/>
          <p:nvPr/>
        </p:nvSpPr>
        <p:spPr>
          <a:xfrm>
            <a:off x="8178800" y="3327400"/>
            <a:ext cx="3403600" cy="1077026"/>
          </a:xfrm>
          <a:prstGeom prst="rect">
            <a:avLst/>
          </a:prstGeom>
          <a:noFill/>
        </p:spPr>
        <p:txBody>
          <a:bodyPr wrap="square" rtlCol="0">
            <a:spAutoFit/>
          </a:bodyPr>
          <a:lstStyle/>
          <a:p>
            <a:pPr algn="just"/>
            <a:r>
              <a:rPr lang="en-US" sz="2133" dirty="0" err="1">
                <a:solidFill>
                  <a:srgbClr val="FF0000"/>
                </a:solidFill>
                <a:latin typeface="Cambria" panose="02040503050406030204" pitchFamily="18" charset="0"/>
                <a:ea typeface="Cambria" panose="02040503050406030204" pitchFamily="18" charset="0"/>
              </a:rPr>
              <a:t>Bò</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đực</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sinh</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ra</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tinh</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trùng</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bò</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cái</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sinh</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ra</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trứng</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bò</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cái</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mang</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thai</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đẻ</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ra</a:t>
            </a:r>
            <a:r>
              <a:rPr lang="en-US" sz="2133" dirty="0">
                <a:solidFill>
                  <a:srgbClr val="FF0000"/>
                </a:solidFill>
                <a:latin typeface="Cambria" panose="02040503050406030204" pitchFamily="18" charset="0"/>
                <a:ea typeface="Cambria" panose="02040503050406030204" pitchFamily="18" charset="0"/>
              </a:rPr>
              <a:t> </a:t>
            </a:r>
            <a:r>
              <a:rPr lang="en-US" sz="2133" dirty="0" err="1">
                <a:solidFill>
                  <a:srgbClr val="FF0000"/>
                </a:solidFill>
                <a:latin typeface="Cambria" panose="02040503050406030204" pitchFamily="18" charset="0"/>
                <a:ea typeface="Cambria" panose="02040503050406030204" pitchFamily="18" charset="0"/>
              </a:rPr>
              <a:t>bỏ</a:t>
            </a:r>
            <a:r>
              <a:rPr lang="en-US" sz="2133"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xmlns="" id="{D4A08C6E-72D4-A3A4-8BB8-9E189DE168C1}"/>
              </a:ext>
            </a:extLst>
          </p:cNvPr>
          <p:cNvSpPr txBox="1"/>
          <p:nvPr/>
        </p:nvSpPr>
        <p:spPr>
          <a:xfrm>
            <a:off x="4724400" y="4699001"/>
            <a:ext cx="2997200" cy="666977"/>
          </a:xfrm>
          <a:prstGeom prst="rect">
            <a:avLst/>
          </a:prstGeom>
          <a:noFill/>
        </p:spPr>
        <p:txBody>
          <a:bodyPr wrap="square" rtlCol="0">
            <a:spAutoFit/>
          </a:bodyPr>
          <a:lstStyle/>
          <a:p>
            <a:pPr algn="just"/>
            <a:r>
              <a:rPr lang="en-US" sz="1867" dirty="0" err="1">
                <a:solidFill>
                  <a:srgbClr val="FF0000"/>
                </a:solidFill>
                <a:latin typeface="Cambria" panose="02040503050406030204" pitchFamily="18" charset="0"/>
                <a:ea typeface="Cambria" panose="02040503050406030204" pitchFamily="18" charset="0"/>
              </a:rPr>
              <a:t>Quá</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trình</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thụ</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tinh</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của</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bò</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đực</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và</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bò</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cái</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xảy</a:t>
            </a:r>
            <a:r>
              <a:rPr lang="en-US" sz="1867" dirty="0">
                <a:solidFill>
                  <a:srgbClr val="FF0000"/>
                </a:solidFill>
                <a:latin typeface="Cambria" panose="02040503050406030204" pitchFamily="18" charset="0"/>
                <a:ea typeface="Cambria" panose="02040503050406030204" pitchFamily="18" charset="0"/>
              </a:rPr>
              <a:t> </a:t>
            </a:r>
            <a:r>
              <a:rPr lang="en-US" sz="1867" dirty="0" err="1">
                <a:solidFill>
                  <a:srgbClr val="FF0000"/>
                </a:solidFill>
                <a:latin typeface="Cambria" panose="02040503050406030204" pitchFamily="18" charset="0"/>
                <a:ea typeface="Cambria" panose="02040503050406030204" pitchFamily="18" charset="0"/>
              </a:rPr>
              <a:t>ra</a:t>
            </a:r>
            <a:r>
              <a:rPr lang="en-US" sz="1867" dirty="0">
                <a:solidFill>
                  <a:srgbClr val="FF0000"/>
                </a:solidFill>
                <a:latin typeface="Cambria" panose="02040503050406030204" pitchFamily="18" charset="0"/>
                <a:ea typeface="Cambria" panose="02040503050406030204" pitchFamily="18" charset="0"/>
              </a:rPr>
              <a:t> ở </a:t>
            </a:r>
            <a:r>
              <a:rPr lang="en-US" sz="1867" dirty="0" err="1">
                <a:solidFill>
                  <a:srgbClr val="FF0000"/>
                </a:solidFill>
                <a:latin typeface="Cambria" panose="02040503050406030204" pitchFamily="18" charset="0"/>
                <a:ea typeface="Cambria" panose="02040503050406030204" pitchFamily="18" charset="0"/>
              </a:rPr>
              <a:t>đâu</a:t>
            </a:r>
            <a:r>
              <a:rPr lang="en-US" sz="1867"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xmlns="" id="{EBE156D1-3381-7CCB-77DC-2E1859F00621}"/>
              </a:ext>
            </a:extLst>
          </p:cNvPr>
          <p:cNvSpPr txBox="1"/>
          <p:nvPr/>
        </p:nvSpPr>
        <p:spPr>
          <a:xfrm>
            <a:off x="8128000" y="4699000"/>
            <a:ext cx="3657600" cy="830997"/>
          </a:xfrm>
          <a:prstGeom prst="rect">
            <a:avLst/>
          </a:prstGeom>
          <a:noFill/>
        </p:spPr>
        <p:txBody>
          <a:bodyPr wrap="square" rtlCol="0">
            <a:spAutoFit/>
          </a:bodyPr>
          <a:lstStyle/>
          <a:p>
            <a:pPr algn="just"/>
            <a:r>
              <a:rPr lang="en-US" sz="1600" dirty="0">
                <a:solidFill>
                  <a:srgbClr val="FF0000"/>
                </a:solidFill>
                <a:latin typeface="Cambria" panose="02040503050406030204" pitchFamily="18" charset="0"/>
                <a:ea typeface="Cambria" panose="02040503050406030204" pitchFamily="18" charset="0"/>
              </a:rPr>
              <a:t>Ở</a:t>
            </a:r>
            <a:r>
              <a:rPr lang="vi-VN" sz="16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16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73B3DEA0-F4D1-C9D1-3F30-61839F3B4C57}"/>
              </a:ext>
            </a:extLst>
          </p:cNvPr>
          <p:cNvSpPr txBox="1"/>
          <p:nvPr/>
        </p:nvSpPr>
        <p:spPr>
          <a:xfrm>
            <a:off x="4724400" y="5511800"/>
            <a:ext cx="2997200" cy="830997"/>
          </a:xfrm>
          <a:prstGeom prst="rect">
            <a:avLst/>
          </a:prstGeom>
          <a:noFill/>
        </p:spPr>
        <p:txBody>
          <a:bodyPr wrap="square" rtlCol="0">
            <a:spAutoFit/>
          </a:bodyPr>
          <a:lstStyle/>
          <a:p>
            <a:pPr algn="just"/>
            <a:r>
              <a:rPr lang="en-US" sz="2400" dirty="0" err="1">
                <a:solidFill>
                  <a:srgbClr val="FF0000"/>
                </a:solidFill>
                <a:latin typeface="Cambria" panose="02040503050406030204" pitchFamily="18" charset="0"/>
                <a:ea typeface="Cambria" panose="02040503050406030204" pitchFamily="18" charset="0"/>
              </a:rPr>
              <a:t>Nêu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các</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giai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đoạn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hình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thành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bò</a:t>
            </a:r>
            <a:r>
              <a:rPr lang="en-US" sz="24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xmlns="" id="{65452E13-A0CD-2EC4-DE24-5B4466DD2D1F}"/>
              </a:ext>
            </a:extLst>
          </p:cNvPr>
          <p:cNvSpPr txBox="1"/>
          <p:nvPr/>
        </p:nvSpPr>
        <p:spPr>
          <a:xfrm>
            <a:off x="8128000" y="5511800"/>
            <a:ext cx="3657600" cy="1323439"/>
          </a:xfrm>
          <a:prstGeom prst="rect">
            <a:avLst/>
          </a:prstGeom>
          <a:noFill/>
        </p:spPr>
        <p:txBody>
          <a:bodyPr wrap="square" rtlCol="0">
            <a:spAutoFit/>
          </a:bodyPr>
          <a:lstStyle/>
          <a:p>
            <a:pPr algn="just"/>
            <a:r>
              <a:rPr lang="vi-VN" sz="16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1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891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sz="1200"/>
          </a:p>
        </p:txBody>
      </p:sp>
      <p:sp>
        <p:nvSpPr>
          <p:cNvPr id="3" name="Freeform 3"/>
          <p:cNvSpPr/>
          <p:nvPr/>
        </p:nvSpPr>
        <p:spPr>
          <a:xfrm>
            <a:off x="-680195" y="5112226"/>
            <a:ext cx="4166822" cy="3378913"/>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grpSp>
        <p:nvGrpSpPr>
          <p:cNvPr id="4" name="Group 4"/>
          <p:cNvGrpSpPr/>
          <p:nvPr/>
        </p:nvGrpSpPr>
        <p:grpSpPr>
          <a:xfrm>
            <a:off x="1840672" y="1647806"/>
            <a:ext cx="8510657" cy="4219594"/>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sz="1200"/>
            </a:p>
          </p:txBody>
        </p:sp>
        <p:sp>
          <p:nvSpPr>
            <p:cNvPr id="6" name="TextBox 6"/>
            <p:cNvSpPr txBox="1"/>
            <p:nvPr/>
          </p:nvSpPr>
          <p:spPr>
            <a:xfrm>
              <a:off x="0" y="-38100"/>
              <a:ext cx="2921900" cy="1153403"/>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Freeform 7"/>
          <p:cNvSpPr/>
          <p:nvPr/>
        </p:nvSpPr>
        <p:spPr>
          <a:xfrm>
            <a:off x="294427" y="4749800"/>
            <a:ext cx="2702773" cy="2320096"/>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200"/>
          </a:p>
        </p:txBody>
      </p:sp>
      <p:sp>
        <p:nvSpPr>
          <p:cNvPr id="8" name="TextBox 8"/>
          <p:cNvSpPr txBox="1"/>
          <p:nvPr/>
        </p:nvSpPr>
        <p:spPr>
          <a:xfrm>
            <a:off x="2144759" y="2029435"/>
            <a:ext cx="7902483" cy="3323987"/>
          </a:xfrm>
          <a:prstGeom prst="rect">
            <a:avLst/>
          </a:prstGeom>
        </p:spPr>
        <p:txBody>
          <a:bodyPr lIns="0" tIns="0" rIns="0" bIns="0" rtlCol="0" anchor="t">
            <a:spAutoFit/>
          </a:bodyPr>
          <a:lstStyle/>
          <a:p>
            <a:pPr algn="just"/>
            <a:r>
              <a:rPr lang="en-US" sz="3600" dirty="0">
                <a:solidFill>
                  <a:srgbClr val="000000"/>
                </a:solidFill>
                <a:latin typeface="Cambria" panose="02040503050406030204" pitchFamily="18" charset="0"/>
                <a:ea typeface="Cambria" panose="02040503050406030204" pitchFamily="18" charset="0"/>
                <a:cs typeface="More Sugar"/>
                <a:sym typeface="More Sugar"/>
              </a:rPr>
              <a:t>   </a:t>
            </a:r>
            <a:r>
              <a:rPr lang="vi-VN" sz="36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3600" dirty="0" err="1">
                <a:solidFill>
                  <a:srgbClr val="000000"/>
                </a:solidFill>
                <a:latin typeface="Cambria" panose="02040503050406030204" pitchFamily="18" charset="0"/>
                <a:ea typeface="Cambria" panose="02040503050406030204" pitchFamily="18" charset="0"/>
                <a:cs typeface="More Sugar"/>
                <a:sym typeface="More Sugar"/>
              </a:rPr>
              <a:t>i</a:t>
            </a:r>
            <a:r>
              <a:rPr lang="vi-VN" sz="36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3600" dirty="0">
                <a:solidFill>
                  <a:srgbClr val="000000"/>
                </a:solidFill>
                <a:latin typeface="Cambria" panose="02040503050406030204" pitchFamily="18" charset="0"/>
                <a:ea typeface="Cambria" panose="02040503050406030204" pitchFamily="18" charset="0"/>
                <a:cs typeface="More Sugar"/>
                <a:sym typeface="More Sugar"/>
              </a:rPr>
              <a:t>ử</a:t>
            </a:r>
            <a:r>
              <a:rPr lang="vi-VN" sz="36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3600" dirty="0">
                <a:solidFill>
                  <a:srgbClr val="000000"/>
                </a:solidFill>
                <a:latin typeface="Cambria" panose="02040503050406030204" pitchFamily="18" charset="0"/>
                <a:ea typeface="Cambria" panose="02040503050406030204" pitchFamily="18" charset="0"/>
                <a:cs typeface="More Sugar"/>
                <a:sym typeface="More Sugar"/>
              </a:rPr>
              <a:t>ử</a:t>
            </a:r>
            <a:r>
              <a:rPr lang="vi-VN" sz="36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3600" dirty="0">
                <a:solidFill>
                  <a:srgbClr val="000000"/>
                </a:solidFill>
                <a:latin typeface="Cambria" panose="02040503050406030204" pitchFamily="18" charset="0"/>
                <a:ea typeface="Cambria" panose="02040503050406030204" pitchFamily="18" charset="0"/>
                <a:cs typeface="More Sugar"/>
                <a:sym typeface="More Sugar"/>
              </a:rPr>
              <a:t> </a:t>
            </a:r>
            <a:r>
              <a:rPr lang="en-US" sz="36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36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36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3600" dirty="0">
                <a:solidFill>
                  <a:srgbClr val="000000"/>
                </a:solidFill>
                <a:latin typeface="Cambria" panose="02040503050406030204" pitchFamily="18" charset="0"/>
                <a:ea typeface="Cambria" panose="02040503050406030204" pitchFamily="18" charset="0"/>
                <a:cs typeface="More Sugar"/>
                <a:sym typeface="More Sugar"/>
              </a:rPr>
              <a:t> </a:t>
            </a:r>
            <a:r>
              <a:rPr lang="vi-VN" sz="36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36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9956800" y="4597400"/>
            <a:ext cx="1934685" cy="22606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sz="1200"/>
          </a:p>
        </p:txBody>
      </p:sp>
      <p:sp>
        <p:nvSpPr>
          <p:cNvPr id="11" name="Freeform 11"/>
          <p:cNvSpPr/>
          <p:nvPr/>
        </p:nvSpPr>
        <p:spPr>
          <a:xfrm flipH="1">
            <a:off x="-442993" y="-325469"/>
            <a:ext cx="3073892" cy="2693847"/>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2" name="Freeform 12"/>
          <p:cNvSpPr/>
          <p:nvPr/>
        </p:nvSpPr>
        <p:spPr>
          <a:xfrm>
            <a:off x="9489686" y="-325469"/>
            <a:ext cx="3073892" cy="2693847"/>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13" name="Freeform 13"/>
          <p:cNvSpPr/>
          <p:nvPr/>
        </p:nvSpPr>
        <p:spPr>
          <a:xfrm>
            <a:off x="3977924" y="320167"/>
            <a:ext cx="1071323" cy="1051433"/>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14" name="Freeform 14"/>
          <p:cNvSpPr/>
          <p:nvPr/>
        </p:nvSpPr>
        <p:spPr>
          <a:xfrm>
            <a:off x="6241115" y="160084"/>
            <a:ext cx="1071323" cy="1051433"/>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6" name="Picture 15" descr="A close up of a logo&#10;&#10;Description automatically generated">
            <a:extLst>
              <a:ext uri="{FF2B5EF4-FFF2-40B4-BE49-F238E27FC236}">
                <a16:creationId xmlns:a16="http://schemas.microsoft.com/office/drawing/2014/main" xmlns="" id="{4D1E47AF-BA64-6166-B0AE-BC83C629C1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60800" y="228600"/>
            <a:ext cx="4596783" cy="1324979"/>
          </a:xfrm>
          <a:prstGeom prst="rect">
            <a:avLst/>
          </a:prstGeom>
        </p:spPr>
      </p:pic>
    </p:spTree>
    <p:extLst>
      <p:ext uri="{BB962C8B-B14F-4D97-AF65-F5344CB8AC3E}">
        <p14:creationId xmlns:p14="http://schemas.microsoft.com/office/powerpoint/2010/main" val="358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910</Words>
  <Application>Microsoft Office PowerPoint</Application>
  <PresentationFormat>Widescreen</PresentationFormat>
  <Paragraphs>77</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微软雅黑</vt:lpstr>
      <vt:lpstr>宋体</vt:lpstr>
      <vt:lpstr>Arial</vt:lpstr>
      <vt:lpstr>Arial-Rounded</vt:lpstr>
      <vt:lpstr>Calibri</vt:lpstr>
      <vt:lpstr>Calibri Light</vt:lpstr>
      <vt:lpstr>Cambria</vt:lpstr>
      <vt:lpstr>More Sugar</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2025-11-25T03:10:52Z</dcterms:created>
  <dcterms:modified xsi:type="dcterms:W3CDTF">2025-11-25T03:16:24Z</dcterms:modified>
</cp:coreProperties>
</file>