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15"/>
  </p:notesMasterIdLst>
  <p:sldIdLst>
    <p:sldId id="279" r:id="rId3"/>
    <p:sldId id="258" r:id="rId4"/>
    <p:sldId id="267" r:id="rId5"/>
    <p:sldId id="256" r:id="rId6"/>
    <p:sldId id="265" r:id="rId7"/>
    <p:sldId id="270" r:id="rId8"/>
    <p:sldId id="259" r:id="rId9"/>
    <p:sldId id="272" r:id="rId10"/>
    <p:sldId id="260" r:id="rId11"/>
    <p:sldId id="261" r:id="rId12"/>
    <p:sldId id="262" r:id="rId13"/>
    <p:sldId id="278" r:id="rId14"/>
  </p:sldIdLst>
  <p:sldSz cx="9144000" cy="5143500" type="screen16x9"/>
  <p:notesSz cx="6858000" cy="9144000"/>
  <p:embeddedFontLst>
    <p:embeddedFont>
      <p:font typeface="Fredoka On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anose="020B0604020202020204" charset="-93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6764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27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78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0a1d8546e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0a1d8546e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47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92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95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06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71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05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17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60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35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4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8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2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9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4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3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8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1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1pPr>
            <a:lvl2pPr marL="914400" lvl="1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2pPr>
            <a:lvl3pPr marL="1371600" lvl="2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3pPr>
            <a:lvl4pPr marL="1828800" lvl="3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4pPr>
            <a:lvl5pPr marL="2286000" lvl="4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5pPr>
            <a:lvl6pPr marL="2743200" lvl="5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6pPr>
            <a:lvl7pPr marL="3200400" lvl="6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7pPr>
            <a:lvl8pPr marL="3657600" lvl="7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8pPr>
            <a:lvl9pPr marL="4114800" lvl="8" indent="-3937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0" y="375175"/>
            <a:ext cx="656125" cy="5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778" y="3409225"/>
            <a:ext cx="1831348" cy="15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6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6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4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12/23/2025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42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00025" y="1224024"/>
            <a:ext cx="874395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 HỌC LỚP 5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kern="120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 DỤNG CÔNG CỤ ĐA PHƯƠNG TIỆN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kern="120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 TRỢ TẠO SẢN PHẨM ĐƠN GIẢN</a:t>
            </a:r>
            <a:endParaRPr lang="en-US" altLang="en-US" sz="2400" b="1" kern="120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altLang="en-US" sz="3000" b="1" kern="120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8B: Làm sản phẩm thủ công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 kern="120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video hướng dẫn</a:t>
            </a:r>
            <a:endPara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319" y="3603171"/>
            <a:ext cx="40005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18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BÙI TOÀN THẮNG</a:t>
            </a:r>
          </a:p>
          <a:p>
            <a:pPr algn="ctr">
              <a:buClrTx/>
              <a:buFontTx/>
              <a:buNone/>
              <a:defRPr/>
            </a:pPr>
            <a:r>
              <a:rPr lang="en-US" sz="18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</a:t>
            </a:r>
            <a:endParaRPr lang="en-US" sz="18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637253" y="355760"/>
            <a:ext cx="3755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lang="en-US" alt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 </a:t>
            </a:r>
            <a:r>
              <a:rPr lang="en-US" altLang="en-US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HƯNG ĐẠO</a:t>
            </a:r>
            <a:endParaRPr lang="en-US" altLang="en-US" sz="1800" b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86100" y="725091"/>
            <a:ext cx="2857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9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45984" y="104667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45984" y="880009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>
              <a:buNone/>
            </a:pP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1. Trong khi video đang được phát, những biểu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tượng nào hiển thị trên thanh điều khiển?</a:t>
            </a:r>
            <a:endParaRPr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81A5EF-8347-4661-BC8B-7F4D03B5A5CD}"/>
              </a:ext>
            </a:extLst>
          </p:cNvPr>
          <p:cNvPicPr/>
          <p:nvPr/>
        </p:nvPicPr>
        <p:blipFill rotWithShape="1">
          <a:blip r:embed="rId3"/>
          <a:srcRect l="57821" t="43076" r="20128" b="43933"/>
          <a:stretch/>
        </p:blipFill>
        <p:spPr bwMode="auto">
          <a:xfrm>
            <a:off x="4382589" y="1639977"/>
            <a:ext cx="2468880" cy="666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BD15D8-FDA1-4AF3-9DDF-3BA79651556B}"/>
              </a:ext>
            </a:extLst>
          </p:cNvPr>
          <p:cNvSpPr/>
          <p:nvPr/>
        </p:nvSpPr>
        <p:spPr>
          <a:xfrm>
            <a:off x="5007428" y="1639976"/>
            <a:ext cx="555171" cy="6661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89;p16">
            <a:extLst>
              <a:ext uri="{FF2B5EF4-FFF2-40B4-BE49-F238E27FC236}">
                <a16:creationId xmlns:a16="http://schemas.microsoft.com/office/drawing/2014/main" xmlns="" id="{66B63094-F932-41FC-AE9E-97D45817C9F0}"/>
              </a:ext>
            </a:extLst>
          </p:cNvPr>
          <p:cNvSpPr txBox="1">
            <a:spLocks/>
          </p:cNvSpPr>
          <p:nvPr/>
        </p:nvSpPr>
        <p:spPr>
          <a:xfrm>
            <a:off x="3145984" y="2946005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>
              <a:buNone/>
            </a:pP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2.Em hãy tìm trên Internet một video hướng dẫn cách gấp giấy thành một hình mà em thích (ví dụ hình con ếch, con chó, máy bay,...)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8487819" y="732552"/>
            <a:ext cx="322340" cy="3077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7"/>
          <p:cNvGrpSpPr/>
          <p:nvPr/>
        </p:nvGrpSpPr>
        <p:grpSpPr>
          <a:xfrm rot="1056975">
            <a:off x="6550982" y="107833"/>
            <a:ext cx="912409" cy="912518"/>
            <a:chOff x="570875" y="4322250"/>
            <a:chExt cx="443300" cy="443325"/>
          </a:xfrm>
        </p:grpSpPr>
        <p:sp>
          <p:nvSpPr>
            <p:cNvPr id="103" name="Google Shape;10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9485"/>
          <a:stretch/>
        </p:blipFill>
        <p:spPr>
          <a:xfrm>
            <a:off x="0" y="36733"/>
            <a:ext cx="4410807" cy="247538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 rot="-990589">
            <a:off x="1911611" y="103052"/>
            <a:ext cx="2572668" cy="990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3353833" y="649248"/>
            <a:ext cx="5675451" cy="9100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kiếm trên Youtube từ khoá: “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origami“</a:t>
            </a: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vi-VN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grpSp>
        <p:nvGrpSpPr>
          <p:cNvPr id="99" name="Google Shape;99;p17"/>
          <p:cNvGrpSpPr/>
          <p:nvPr/>
        </p:nvGrpSpPr>
        <p:grpSpPr>
          <a:xfrm>
            <a:off x="7760143" y="3680362"/>
            <a:ext cx="1380999" cy="1381370"/>
            <a:chOff x="6654650" y="3665275"/>
            <a:chExt cx="409100" cy="409125"/>
          </a:xfrm>
        </p:grpSpPr>
        <p:sp>
          <p:nvSpPr>
            <p:cNvPr id="100" name="Google Shape;100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/>
          <p:nvPr/>
        </p:nvSpPr>
        <p:spPr>
          <a:xfrm rot="2466590">
            <a:off x="4832139" y="151458"/>
            <a:ext cx="447868" cy="4276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-1609254">
            <a:off x="5841951" y="296944"/>
            <a:ext cx="322294" cy="3077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2926258">
            <a:off x="7957937" y="215080"/>
            <a:ext cx="241382" cy="2304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1609427">
            <a:off x="3089210" y="1288594"/>
            <a:ext cx="217470" cy="2076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578B90-AE07-9DAF-EF55-92F2CFF02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6" y="2337202"/>
            <a:ext cx="4650636" cy="2763844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D3E64C6-7A15-D1C7-6387-42896E5DFC08}"/>
              </a:ext>
            </a:extLst>
          </p:cNvPr>
          <p:cNvSpPr/>
          <p:nvPr/>
        </p:nvSpPr>
        <p:spPr>
          <a:xfrm>
            <a:off x="5315646" y="1923320"/>
            <a:ext cx="2722044" cy="2002706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ysClr val="windowText" lastClr="000000"/>
                </a:solidFill>
              </a:rPr>
              <a:t>Origami (ô-</a:t>
            </a:r>
            <a:r>
              <a:rPr lang="en-US" dirty="0" err="1">
                <a:solidFill>
                  <a:sysClr val="windowText" lastClr="000000"/>
                </a:solidFill>
              </a:rPr>
              <a:t>ri</a:t>
            </a:r>
            <a:r>
              <a:rPr lang="en-US" dirty="0">
                <a:solidFill>
                  <a:sysClr val="windowText" lastClr="000000"/>
                </a:solidFill>
              </a:rPr>
              <a:t>-ga-mi)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nghệ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thuật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gấp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giấy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Nhật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Bản</a:t>
            </a:r>
            <a:r>
              <a:rPr lang="en-US" dirty="0">
                <a:solidFill>
                  <a:sysClr val="windowText" lastClr="000000"/>
                </a:solidFill>
              </a:rPr>
              <a:t>. </a:t>
            </a:r>
            <a:endParaRPr lang="vi-VN" dirty="0">
              <a:solidFill>
                <a:sysClr val="windowText" lastClr="000000"/>
              </a:solidFill>
            </a:endParaRPr>
          </a:p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(Hình 67)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ctrTitle" idx="4294967295"/>
          </p:nvPr>
        </p:nvSpPr>
        <p:spPr>
          <a:xfrm>
            <a:off x="1359900" y="719785"/>
            <a:ext cx="6424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subTitle" idx="4294967295"/>
          </p:nvPr>
        </p:nvSpPr>
        <p:spPr>
          <a:xfrm>
            <a:off x="1359900" y="1919409"/>
            <a:ext cx="6424200" cy="1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</a:rPr>
              <a:t>Any questions?</a:t>
            </a:r>
            <a:endParaRPr sz="4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03" name="Google Shape;303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04" name="Google Shape;3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388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3"/>
            </a:gs>
            <a:gs pos="100000">
              <a:schemeClr val="accent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1218386" y="349670"/>
            <a:ext cx="6424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 err="1">
                <a:solidFill>
                  <a:schemeClr val="accent5"/>
                </a:solidFill>
              </a:rPr>
              <a:t>Bài</a:t>
            </a:r>
            <a:r>
              <a:rPr lang="en-US" sz="9000" dirty="0">
                <a:solidFill>
                  <a:schemeClr val="accent5"/>
                </a:solidFill>
              </a:rPr>
              <a:t> 8B</a:t>
            </a:r>
            <a:endParaRPr sz="9000" dirty="0">
              <a:solidFill>
                <a:schemeClr val="accent5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294967295"/>
          </p:nvPr>
        </p:nvSpPr>
        <p:spPr>
          <a:xfrm>
            <a:off x="1359900" y="1364550"/>
            <a:ext cx="6424200" cy="1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vi-VN" sz="4500" b="1" dirty="0">
                <a:solidFill>
                  <a:schemeClr val="lt1"/>
                </a:solidFill>
              </a:rPr>
              <a:t>Làm sản phẩm thủ công</a:t>
            </a:r>
          </a:p>
          <a:p>
            <a:pPr marL="0" lvl="0" indent="0" algn="ctr">
              <a:buNone/>
            </a:pPr>
            <a:r>
              <a:rPr lang="vi-VN" sz="4500" b="1" dirty="0">
                <a:solidFill>
                  <a:schemeClr val="lt1"/>
                </a:solidFill>
              </a:rPr>
              <a:t>theo video hướng dẫn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388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685800" y="375100"/>
            <a:ext cx="8458200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000" dirty="0">
                <a:latin typeface="+mj-lt"/>
              </a:rPr>
              <a:t>H</a:t>
            </a:r>
            <a:r>
              <a:rPr lang="vi-VN" sz="3000" dirty="0">
                <a:latin typeface="+mj-lt"/>
              </a:rPr>
              <a:t>ọc gấp giấy bằng cách làm theo video hướng dẫn để tạo các sản phẩm thủ công</a:t>
            </a:r>
            <a:endParaRPr sz="3000" dirty="0">
              <a:latin typeface="+mj-lt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ADD51DF-EF4A-4E59-A9D8-789D4C833743}"/>
              </a:ext>
            </a:extLst>
          </p:cNvPr>
          <p:cNvPicPr/>
          <p:nvPr/>
        </p:nvPicPr>
        <p:blipFill rotWithShape="1">
          <a:blip r:embed="rId3"/>
          <a:srcRect l="24872" t="27578" r="25384" b="28889"/>
          <a:stretch/>
        </p:blipFill>
        <p:spPr bwMode="auto">
          <a:xfrm>
            <a:off x="283029" y="1029265"/>
            <a:ext cx="6727371" cy="372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E20536-C51F-42E5-A3A9-DB1939F7DA84}"/>
              </a:ext>
            </a:extLst>
          </p:cNvPr>
          <p:cNvSpPr/>
          <p:nvPr/>
        </p:nvSpPr>
        <p:spPr>
          <a:xfrm>
            <a:off x="2577945" y="235565"/>
            <a:ext cx="656605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TÌM KIẾM VÀ XEM video hướng dẫn TRÊN INTERNET</a:t>
            </a:r>
            <a:endParaRPr lang="en-U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2D7387-78DB-4CAE-947B-FACD9D699966}"/>
              </a:ext>
            </a:extLst>
          </p:cNvPr>
          <p:cNvPicPr/>
          <p:nvPr/>
        </p:nvPicPr>
        <p:blipFill rotWithShape="1">
          <a:blip r:embed="rId3"/>
          <a:srcRect l="27307" t="35328" r="28205" b="52592"/>
          <a:stretch/>
        </p:blipFill>
        <p:spPr bwMode="auto">
          <a:xfrm>
            <a:off x="3128010" y="1405116"/>
            <a:ext cx="5718810" cy="960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6A71B5C3-EB34-477E-80AD-C7AA95BBAC90}"/>
              </a:ext>
            </a:extLst>
          </p:cNvPr>
          <p:cNvSpPr/>
          <p:nvPr/>
        </p:nvSpPr>
        <p:spPr>
          <a:xfrm>
            <a:off x="2920426" y="1102817"/>
            <a:ext cx="5881092" cy="33496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YouTube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h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YouTube e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có thể gấp giấy tạo thành hình con vật, đồ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vật, bông hoa,... hay tạo ra những sản phẩm thủ công đơn giản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2692CE3-5DF6-4E0A-AB6B-23BB29BD1EF8}"/>
              </a:ext>
            </a:extLst>
          </p:cNvPr>
          <p:cNvGrpSpPr>
            <a:grpSpLocks/>
          </p:cNvGrpSpPr>
          <p:nvPr/>
        </p:nvGrpSpPr>
        <p:grpSpPr>
          <a:xfrm>
            <a:off x="3911657" y="150316"/>
            <a:ext cx="4843277" cy="600797"/>
            <a:chOff x="2317" y="2317"/>
            <a:chExt cx="4222115" cy="358140"/>
          </a:xfrm>
        </p:grpSpPr>
        <p:pic>
          <p:nvPicPr>
            <p:cNvPr id="11" name="Image 1274">
              <a:extLst>
                <a:ext uri="{FF2B5EF4-FFF2-40B4-BE49-F238E27FC236}">
                  <a16:creationId xmlns:a16="http://schemas.microsoft.com/office/drawing/2014/main" xmlns="" id="{FCC33835-FA0E-4FE3-9741-F6DEEABA48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5" y="29139"/>
              <a:ext cx="4212456" cy="330962"/>
            </a:xfrm>
            <a:prstGeom prst="rect">
              <a:avLst/>
            </a:prstGeom>
          </p:spPr>
        </p:pic>
        <p:sp>
          <p:nvSpPr>
            <p:cNvPr id="12" name="Graphic 1275">
              <a:extLst>
                <a:ext uri="{FF2B5EF4-FFF2-40B4-BE49-F238E27FC236}">
                  <a16:creationId xmlns:a16="http://schemas.microsoft.com/office/drawing/2014/main" xmlns="" id="{85A1A51F-26B9-498C-BB04-A2C5E66EE644}"/>
                </a:ext>
              </a:extLst>
            </p:cNvPr>
            <p:cNvSpPr/>
            <p:nvPr/>
          </p:nvSpPr>
          <p:spPr>
            <a:xfrm>
              <a:off x="2317" y="2317"/>
              <a:ext cx="4222115" cy="358140"/>
            </a:xfrm>
            <a:custGeom>
              <a:avLst/>
              <a:gdLst/>
              <a:ahLst/>
              <a:cxnLst/>
              <a:rect l="l" t="t" r="r" b="b"/>
              <a:pathLst>
                <a:path w="4222115" h="358140">
                  <a:moveTo>
                    <a:pt x="0" y="357797"/>
                  </a:moveTo>
                  <a:lnTo>
                    <a:pt x="4221594" y="357797"/>
                  </a:lnTo>
                  <a:lnTo>
                    <a:pt x="4221594" y="0"/>
                  </a:lnTo>
                  <a:lnTo>
                    <a:pt x="0" y="0"/>
                  </a:lnTo>
                  <a:lnTo>
                    <a:pt x="0" y="357797"/>
                  </a:lnTo>
                  <a:close/>
                </a:path>
              </a:pathLst>
            </a:custGeom>
            <a:ln w="463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46881F5-386C-4E9B-BC5D-71FBF1D86421}"/>
              </a:ext>
            </a:extLst>
          </p:cNvPr>
          <p:cNvSpPr/>
          <p:nvPr/>
        </p:nvSpPr>
        <p:spPr>
          <a:xfrm>
            <a:off x="732430" y="32307"/>
            <a:ext cx="3178629" cy="784403"/>
          </a:xfrm>
          <a:prstGeom prst="rightArrow">
            <a:avLst>
              <a:gd name="adj1" fmla="val 77755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Tìm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kiếm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bằng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từ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khóa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7846BDCC-E4BB-4A99-BC9E-C5296AE2E6C1}"/>
              </a:ext>
            </a:extLst>
          </p:cNvPr>
          <p:cNvSpPr/>
          <p:nvPr/>
        </p:nvSpPr>
        <p:spPr>
          <a:xfrm>
            <a:off x="5769429" y="816710"/>
            <a:ext cx="707571" cy="43514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606149-9B96-439E-B501-D6057FD1A564}"/>
              </a:ext>
            </a:extLst>
          </p:cNvPr>
          <p:cNvSpPr txBox="1"/>
          <p:nvPr/>
        </p:nvSpPr>
        <p:spPr>
          <a:xfrm>
            <a:off x="2992582" y="1140174"/>
            <a:ext cx="603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Cách xem video trên youTube cũng tương tự như phần mềm xem video mà em đã được học ở lớp 4 (Hình 63).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B69941-4A20-47E2-9EB5-557E64DB01A6}"/>
              </a:ext>
            </a:extLst>
          </p:cNvPr>
          <p:cNvPicPr/>
          <p:nvPr/>
        </p:nvPicPr>
        <p:blipFill rotWithShape="1">
          <a:blip r:embed="rId4"/>
          <a:srcRect l="43589" t="28490" r="24744" b="50086"/>
          <a:stretch/>
        </p:blipFill>
        <p:spPr bwMode="auto">
          <a:xfrm>
            <a:off x="3975903" y="2329727"/>
            <a:ext cx="4785360" cy="1533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xmlns="" id="{FC139994-27AB-44EA-A07D-031813579E37}"/>
              </a:ext>
            </a:extLst>
          </p:cNvPr>
          <p:cNvSpPr/>
          <p:nvPr/>
        </p:nvSpPr>
        <p:spPr>
          <a:xfrm>
            <a:off x="4607909" y="3919714"/>
            <a:ext cx="3450771" cy="1026937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vi-VN" i="1" dirty="0">
                <a:solidFill>
                  <a:srgbClr val="FF0000"/>
                </a:solidFill>
              </a:rPr>
              <a:t>ưu ý: </a:t>
            </a:r>
            <a:r>
              <a:rPr lang="vi-VN" dirty="0">
                <a:solidFill>
                  <a:schemeClr val="tx1"/>
                </a:solidFill>
              </a:rPr>
              <a:t>Em cũng có thể dùng phần mềm 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vi-VN" dirty="0">
                <a:solidFill>
                  <a:schemeClr val="tx1"/>
                </a:solidFill>
              </a:rPr>
              <a:t>youTube trên ti vi thông minh hoặc trên điện thoại thông minh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l="14524" r="-515"/>
          <a:stretch/>
        </p:blipFill>
        <p:spPr>
          <a:xfrm>
            <a:off x="6281057" y="470083"/>
            <a:ext cx="1774371" cy="17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33EF3F95-EB74-4700-81D1-25859FD9B0D9}"/>
              </a:ext>
            </a:extLst>
          </p:cNvPr>
          <p:cNvSpPr/>
          <p:nvPr/>
        </p:nvSpPr>
        <p:spPr>
          <a:xfrm>
            <a:off x="1338943" y="735907"/>
            <a:ext cx="5747657" cy="216625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 Em có thể tìm thấy trên internet những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video hướng dẫn tạo sản phẩm thủ công đơn giản.</a:t>
            </a:r>
          </a:p>
          <a:p>
            <a:pPr algn="just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 Thực hiện theo hướng dẫn của video, em có thể tạo ra những sản phẩm thủ công hữu ích.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Google Shape;276;p31">
            <a:extLst>
              <a:ext uri="{FF2B5EF4-FFF2-40B4-BE49-F238E27FC236}">
                <a16:creationId xmlns:a16="http://schemas.microsoft.com/office/drawing/2014/main" xmlns="" id="{EFA73ACE-7550-4D6D-839D-24FE439F3525}"/>
              </a:ext>
            </a:extLst>
          </p:cNvPr>
          <p:cNvGrpSpPr/>
          <p:nvPr/>
        </p:nvGrpSpPr>
        <p:grpSpPr>
          <a:xfrm>
            <a:off x="2666561" y="450984"/>
            <a:ext cx="4904453" cy="4222433"/>
            <a:chOff x="1531002" y="465959"/>
            <a:chExt cx="2736410" cy="4222433"/>
          </a:xfrm>
        </p:grpSpPr>
        <p:sp>
          <p:nvSpPr>
            <p:cNvPr id="8" name="Google Shape;277;p31">
              <a:extLst>
                <a:ext uri="{FF2B5EF4-FFF2-40B4-BE49-F238E27FC236}">
                  <a16:creationId xmlns:a16="http://schemas.microsoft.com/office/drawing/2014/main" xmlns="" id="{E309B37B-BDF3-4540-B3B5-37C4A08274AB}"/>
                </a:ext>
              </a:extLst>
            </p:cNvPr>
            <p:cNvSpPr/>
            <p:nvPr/>
          </p:nvSpPr>
          <p:spPr>
            <a:xfrm>
              <a:off x="15310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8;p31">
              <a:extLst>
                <a:ext uri="{FF2B5EF4-FFF2-40B4-BE49-F238E27FC236}">
                  <a16:creationId xmlns:a16="http://schemas.microsoft.com/office/drawing/2014/main" xmlns="" id="{99F6107A-4557-4F74-9AF6-CECB68E48B6A}"/>
                </a:ext>
              </a:extLst>
            </p:cNvPr>
            <p:cNvSpPr/>
            <p:nvPr/>
          </p:nvSpPr>
          <p:spPr>
            <a:xfrm>
              <a:off x="27874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9;p31">
              <a:extLst>
                <a:ext uri="{FF2B5EF4-FFF2-40B4-BE49-F238E27FC236}">
                  <a16:creationId xmlns:a16="http://schemas.microsoft.com/office/drawing/2014/main" xmlns="" id="{F4B44DCD-3E81-4F44-AC2B-C60C86CD0824}"/>
                </a:ext>
              </a:extLst>
            </p:cNvPr>
            <p:cNvSpPr/>
            <p:nvPr/>
          </p:nvSpPr>
          <p:spPr>
            <a:xfrm>
              <a:off x="27708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0;p31">
              <a:extLst>
                <a:ext uri="{FF2B5EF4-FFF2-40B4-BE49-F238E27FC236}">
                  <a16:creationId xmlns:a16="http://schemas.microsoft.com/office/drawing/2014/main" xmlns="" id="{EF3AE916-7413-4BCC-9852-93411919189B}"/>
                </a:ext>
              </a:extLst>
            </p:cNvPr>
            <p:cNvSpPr/>
            <p:nvPr/>
          </p:nvSpPr>
          <p:spPr>
            <a:xfrm>
              <a:off x="28599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oogle Shape;283;p31">
            <a:extLst>
              <a:ext uri="{FF2B5EF4-FFF2-40B4-BE49-F238E27FC236}">
                <a16:creationId xmlns:a16="http://schemas.microsoft.com/office/drawing/2014/main" xmlns="" id="{01C2B68A-426B-4510-A4A1-ABB3F1CF9A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59" y="342669"/>
            <a:ext cx="2086569" cy="4222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xmlns="" id="{DF0E6B96-C815-46D4-B5F2-3210088474A9}"/>
              </a:ext>
            </a:extLst>
          </p:cNvPr>
          <p:cNvSpPr/>
          <p:nvPr/>
        </p:nvSpPr>
        <p:spPr>
          <a:xfrm>
            <a:off x="2798618" y="852421"/>
            <a:ext cx="4604657" cy="343865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chemeClr val="tx1"/>
                </a:solidFill>
                <a:latin typeface="+mj-lt"/>
              </a:rPr>
              <a:t>Khi làm theo video hướng dẫn gấp con hạc bằng giấy, gặp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bước khó thực hiện, em sử dụng công cụ nào sau đây để xem lại đoạn video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hướng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dẫn thực hiện bước đó?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A.Nút phát video.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B.Nút tiến trình.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C.Nút xem ở chế độ toàn màn hình.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D.Nút đến video tiếp theo.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0B8693B-9DA7-4E68-A3F5-499EE6F427A7}"/>
              </a:ext>
            </a:extLst>
          </p:cNvPr>
          <p:cNvSpPr/>
          <p:nvPr/>
        </p:nvSpPr>
        <p:spPr>
          <a:xfrm>
            <a:off x="2862944" y="3018678"/>
            <a:ext cx="1709056" cy="388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308996" y="1588135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vi-VN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NHIỆM VỤ</a:t>
            </a:r>
            <a:r>
              <a:rPr lang="en-US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:</a:t>
            </a:r>
            <a:r>
              <a:rPr lang="en-US" sz="3500" dirty="0">
                <a:latin typeface="+mj-lt"/>
              </a:rPr>
              <a:t/>
            </a:r>
            <a:br>
              <a:rPr lang="en-US" sz="3500" dirty="0">
                <a:latin typeface="+mj-lt"/>
              </a:rPr>
            </a:br>
            <a:r>
              <a:rPr lang="vi-VN" sz="2500" dirty="0">
                <a:latin typeface="+mj-lt"/>
              </a:rPr>
              <a:t>Em hãy tìm kiếm và xem video hướng dẫn để gấp một con hạc bằng giấy</a:t>
            </a:r>
            <a:r>
              <a:rPr lang="en-US" sz="2500" dirty="0">
                <a:latin typeface="+mj-lt"/>
              </a:rPr>
              <a:t/>
            </a:r>
            <a:br>
              <a:rPr lang="en-US" sz="2500" dirty="0">
                <a:latin typeface="+mj-lt"/>
              </a:rPr>
            </a:br>
            <a:r>
              <a:rPr lang="vi-VN" sz="2500" dirty="0">
                <a:latin typeface="+mj-lt"/>
              </a:rPr>
              <a:t> (Hình 65).</a:t>
            </a:r>
            <a:endParaRPr sz="25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1F1B2B-1708-4684-BEDD-326AA1ECDC00}"/>
              </a:ext>
            </a:extLst>
          </p:cNvPr>
          <p:cNvSpPr/>
          <p:nvPr/>
        </p:nvSpPr>
        <p:spPr>
          <a:xfrm>
            <a:off x="630770" y="123623"/>
            <a:ext cx="917725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2.THỰC HÀNH LÀM SẢN PHẨM THỦ CÔNG THEO VIDEO</a:t>
            </a:r>
            <a:endParaRPr lang="en-U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EDBB08-F691-48E2-B196-56605662C5F2}"/>
              </a:ext>
            </a:extLst>
          </p:cNvPr>
          <p:cNvPicPr/>
          <p:nvPr/>
        </p:nvPicPr>
        <p:blipFill rotWithShape="1">
          <a:blip r:embed="rId3"/>
          <a:srcRect l="60641" t="25071" r="23462" b="46667"/>
          <a:stretch/>
        </p:blipFill>
        <p:spPr bwMode="auto">
          <a:xfrm>
            <a:off x="4973177" y="2895055"/>
            <a:ext cx="2189623" cy="1992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622950" y="19306"/>
            <a:ext cx="2403279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10" name="Google Shape;210;p27"/>
          <p:cNvSpPr/>
          <p:nvPr/>
        </p:nvSpPr>
        <p:spPr>
          <a:xfrm rot="5400000">
            <a:off x="2345613" y="-976491"/>
            <a:ext cx="561726" cy="4007053"/>
          </a:xfrm>
          <a:prstGeom prst="roundRect">
            <a:avLst>
              <a:gd name="adj" fmla="val 280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1537714" y="839985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1200" dirty="0">
              <a:solidFill>
                <a:schemeClr val="accent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657704" y="780515"/>
            <a:ext cx="4224068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Tìm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kiếm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và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mở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video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622949" y="1357748"/>
            <a:ext cx="3833785" cy="247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Truy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địa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chỉ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youtube.com.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khoá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"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gấp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hạc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"  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=&gt;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tìm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kiếm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video.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mở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video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theo.</a:t>
            </a:r>
            <a:endParaRPr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214" name="Google Shape;214;p27"/>
          <p:cNvSpPr/>
          <p:nvPr/>
        </p:nvSpPr>
        <p:spPr>
          <a:xfrm rot="5400000">
            <a:off x="3914790" y="-976492"/>
            <a:ext cx="548360" cy="40070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3198141" y="850846"/>
            <a:ext cx="384261" cy="33396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1200" dirty="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2707926" y="1328875"/>
            <a:ext cx="2668922" cy="191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vi-VN" sz="2000" b="1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Xem một lượt để biết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: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Tổng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nội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dung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Những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dụng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cần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chuẩn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4275604" y="1335558"/>
            <a:ext cx="3833785" cy="19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vi-VN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Thực hiện theo hướng dẫn trong video.</a:t>
            </a:r>
          </a:p>
          <a:p>
            <a:pPr lvl="0">
              <a:spcAft>
                <a:spcPts val="1600"/>
              </a:spcAft>
            </a:pPr>
            <a:r>
              <a:rPr lang="vi-VN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Sử dụng các nút điều khiển để tạm dừng, xem lại,... giúp em xem kĩ hơn và có đủ thời gian gấp giấy.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17" name="Google Shape;212;p27">
            <a:extLst>
              <a:ext uri="{FF2B5EF4-FFF2-40B4-BE49-F238E27FC236}">
                <a16:creationId xmlns:a16="http://schemas.microsoft.com/office/drawing/2014/main" xmlns="" id="{82E6D302-D9A7-484A-9B85-F3FF297C0F06}"/>
              </a:ext>
            </a:extLst>
          </p:cNvPr>
          <p:cNvSpPr txBox="1"/>
          <p:nvPr/>
        </p:nvSpPr>
        <p:spPr>
          <a:xfrm>
            <a:off x="2276672" y="780894"/>
            <a:ext cx="3100176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Xem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video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27"/>
          <p:cNvSpPr/>
          <p:nvPr/>
        </p:nvSpPr>
        <p:spPr>
          <a:xfrm rot="5400000">
            <a:off x="6001604" y="-1461029"/>
            <a:ext cx="561726" cy="4944935"/>
          </a:xfrm>
          <a:prstGeom prst="roundRect">
            <a:avLst>
              <a:gd name="adj" fmla="val 4806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12;p27">
            <a:extLst>
              <a:ext uri="{FF2B5EF4-FFF2-40B4-BE49-F238E27FC236}">
                <a16:creationId xmlns:a16="http://schemas.microsoft.com/office/drawing/2014/main" xmlns="" id="{4EA0CF2B-A7A5-4523-B7FF-041B30B340D7}"/>
              </a:ext>
            </a:extLst>
          </p:cNvPr>
          <p:cNvSpPr txBox="1"/>
          <p:nvPr/>
        </p:nvSpPr>
        <p:spPr>
          <a:xfrm>
            <a:off x="3902150" y="784539"/>
            <a:ext cx="4760633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vi-VN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Xem từng bước và làm theo.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781301" y="82438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1200">
              <a:solidFill>
                <a:schemeClr val="accent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0" grpId="0" animBg="1"/>
      <p:bldP spid="210" grpId="1" animBg="1"/>
      <p:bldP spid="211" grpId="0" animBg="1"/>
      <p:bldP spid="211" grpId="1" animBg="1"/>
      <p:bldP spid="212" grpId="0"/>
      <p:bldP spid="212" grpId="1"/>
      <p:bldP spid="213" grpId="0"/>
      <p:bldP spid="213" grpId="1"/>
      <p:bldP spid="214" grpId="0" animBg="1"/>
      <p:bldP spid="214" grpId="1" animBg="1"/>
      <p:bldP spid="215" grpId="0" animBg="1"/>
      <p:bldP spid="215" grpId="1" animBg="1"/>
      <p:bldP spid="217" grpId="0"/>
      <p:bldP spid="217" grpId="1"/>
      <p:bldP spid="221" grpId="0"/>
      <p:bldP spid="17" grpId="0"/>
      <p:bldP spid="17" grpId="1"/>
      <p:bldP spid="218" grpId="0" animBg="1"/>
      <p:bldP spid="18" grpId="0"/>
      <p:bldP spid="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1C60F7-3BE0-4BA5-ADE6-750329B915CC}"/>
              </a:ext>
            </a:extLst>
          </p:cNvPr>
          <p:cNvSpPr/>
          <p:nvPr/>
        </p:nvSpPr>
        <p:spPr>
          <a:xfrm>
            <a:off x="2700334" y="1694587"/>
            <a:ext cx="1609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Lưu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ý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xmlns="" id="{9DE5AA21-DB5E-49A3-ACE3-69AEE2AB0453}"/>
              </a:ext>
            </a:extLst>
          </p:cNvPr>
          <p:cNvSpPr/>
          <p:nvPr/>
        </p:nvSpPr>
        <p:spPr>
          <a:xfrm>
            <a:off x="4572000" y="195944"/>
            <a:ext cx="4332514" cy="2569028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0A8EE1-D9BA-4B32-844A-43DF1929E69D}"/>
              </a:ext>
            </a:extLst>
          </p:cNvPr>
          <p:cNvPicPr/>
          <p:nvPr/>
        </p:nvPicPr>
        <p:blipFill rotWithShape="1">
          <a:blip r:embed="rId3"/>
          <a:srcRect l="43589" t="28490" r="24744" b="50086"/>
          <a:stretch/>
        </p:blipFill>
        <p:spPr bwMode="auto">
          <a:xfrm>
            <a:off x="4572000" y="2921183"/>
            <a:ext cx="4332514" cy="182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xmlns="" id="{31823605-2BF4-4707-AC72-758B44D6B58D}"/>
              </a:ext>
            </a:extLst>
          </p:cNvPr>
          <p:cNvSpPr/>
          <p:nvPr/>
        </p:nvSpPr>
        <p:spPr>
          <a:xfrm>
            <a:off x="4572001" y="195945"/>
            <a:ext cx="4332514" cy="256902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video đang được phát thì nút phát video chuyển </a:t>
            </a:r>
          </a:p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nút tạm dừng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(Hình 66).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5C34F8-821D-4090-AD37-3CCA04D8B625}"/>
              </a:ext>
            </a:extLst>
          </p:cNvPr>
          <p:cNvPicPr/>
          <p:nvPr/>
        </p:nvPicPr>
        <p:blipFill rotWithShape="1">
          <a:blip r:embed="rId4"/>
          <a:srcRect l="55894" t="29531" r="16857" b="47712"/>
          <a:stretch/>
        </p:blipFill>
        <p:spPr bwMode="auto">
          <a:xfrm>
            <a:off x="4572000" y="2913060"/>
            <a:ext cx="4332514" cy="17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568</Words>
  <Application>Microsoft Office PowerPoint</Application>
  <PresentationFormat>On-screen Show (16:9)</PresentationFormat>
  <Paragraphs>70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Fredoka One</vt:lpstr>
      <vt:lpstr>Calibri</vt:lpstr>
      <vt:lpstr>Times New Roman</vt:lpstr>
      <vt:lpstr>Nunito</vt:lpstr>
      <vt:lpstr>Arial</vt:lpstr>
      <vt:lpstr>Tahoma</vt:lpstr>
      <vt:lpstr>Sandys template</vt:lpstr>
      <vt:lpstr>Office Theme</vt:lpstr>
      <vt:lpstr>PowerPoint Presentation</vt:lpstr>
      <vt:lpstr>Bài 8B</vt:lpstr>
      <vt:lpstr>Học gấp giấy bằng cách làm theo video hướng dẫn để tạo các sản phẩm thủ công</vt:lpstr>
      <vt:lpstr>PowerPoint Presentation</vt:lpstr>
      <vt:lpstr>PowerPoint Presentation</vt:lpstr>
      <vt:lpstr>PowerPoint Presentation</vt:lpstr>
      <vt:lpstr>NHIỆM VỤ: Em hãy tìm kiếm và xem video hướng dẫn để gấp một con hạc bằng giấy  (Hình 65).</vt:lpstr>
      <vt:lpstr>Hướng dẫn</vt:lpstr>
      <vt:lpstr>PowerPoint Presentation</vt:lpstr>
      <vt:lpstr>Luyện tập</vt:lpstr>
      <vt:lpstr>VẬN DỤNG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20</cp:revision>
  <dcterms:modified xsi:type="dcterms:W3CDTF">2025-12-23T15:24:43Z</dcterms:modified>
</cp:coreProperties>
</file>