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37"/>
  </p:notesMasterIdLst>
  <p:sldIdLst>
    <p:sldId id="347" r:id="rId5"/>
    <p:sldId id="259" r:id="rId6"/>
    <p:sldId id="334" r:id="rId7"/>
    <p:sldId id="262" r:id="rId8"/>
    <p:sldId id="266" r:id="rId9"/>
    <p:sldId id="269" r:id="rId10"/>
    <p:sldId id="317" r:id="rId11"/>
    <p:sldId id="275" r:id="rId12"/>
    <p:sldId id="276" r:id="rId13"/>
    <p:sldId id="277" r:id="rId14"/>
    <p:sldId id="278" r:id="rId15"/>
    <p:sldId id="274" r:id="rId16"/>
    <p:sldId id="322" r:id="rId17"/>
    <p:sldId id="332" r:id="rId18"/>
    <p:sldId id="306" r:id="rId19"/>
    <p:sldId id="323" r:id="rId20"/>
    <p:sldId id="341" r:id="rId21"/>
    <p:sldId id="307" r:id="rId22"/>
    <p:sldId id="324" r:id="rId23"/>
    <p:sldId id="342" r:id="rId24"/>
    <p:sldId id="309" r:id="rId25"/>
    <p:sldId id="313" r:id="rId26"/>
    <p:sldId id="279" r:id="rId27"/>
    <p:sldId id="280" r:id="rId28"/>
    <p:sldId id="283" r:id="rId29"/>
    <p:sldId id="284" r:id="rId30"/>
    <p:sldId id="343" r:id="rId31"/>
    <p:sldId id="344" r:id="rId32"/>
    <p:sldId id="345" r:id="rId33"/>
    <p:sldId id="346" r:id="rId34"/>
    <p:sldId id="304" r:id="rId35"/>
    <p:sldId id="30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4BCA1"/>
    <a:srgbClr val="F88839"/>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3" d="100"/>
          <a:sy n="53" d="100"/>
        </p:scale>
        <p:origin x="6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B5CCB-C2F6-4BF5-AEF6-6DA8924BA1BA}"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53A22-2FF6-4444-A42C-640C28A72406}" type="slidenum">
              <a:rPr lang="en-US" smtClean="0"/>
              <a:t>‹#›</a:t>
            </a:fld>
            <a:endParaRPr lang="en-US"/>
          </a:p>
        </p:txBody>
      </p:sp>
    </p:spTree>
    <p:extLst>
      <p:ext uri="{BB962C8B-B14F-4D97-AF65-F5344CB8AC3E}">
        <p14:creationId xmlns:p14="http://schemas.microsoft.com/office/powerpoint/2010/main" val="240274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852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6553A22-2FF6-4444-A42C-640C28A72406}" type="slidenum">
              <a:rPr lang="en-US" smtClean="0"/>
              <a:t>3</a:t>
            </a:fld>
            <a:endParaRPr lang="en-US"/>
          </a:p>
        </p:txBody>
      </p:sp>
    </p:spTree>
    <p:extLst>
      <p:ext uri="{BB962C8B-B14F-4D97-AF65-F5344CB8AC3E}">
        <p14:creationId xmlns:p14="http://schemas.microsoft.com/office/powerpoint/2010/main" val="401499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4</a:t>
            </a:fld>
            <a:endParaRPr lang="en-US"/>
          </a:p>
        </p:txBody>
      </p:sp>
    </p:spTree>
    <p:extLst>
      <p:ext uri="{BB962C8B-B14F-4D97-AF65-F5344CB8AC3E}">
        <p14:creationId xmlns:p14="http://schemas.microsoft.com/office/powerpoint/2010/main" val="167736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7</a:t>
            </a:fld>
            <a:endParaRPr lang="en-US"/>
          </a:p>
        </p:txBody>
      </p:sp>
    </p:spTree>
    <p:extLst>
      <p:ext uri="{BB962C8B-B14F-4D97-AF65-F5344CB8AC3E}">
        <p14:creationId xmlns:p14="http://schemas.microsoft.com/office/powerpoint/2010/main" val="104753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06553A22-2FF6-4444-A42C-640C28A72406}" type="slidenum">
              <a:rPr lang="en-US" smtClean="0"/>
              <a:t>30</a:t>
            </a:fld>
            <a:endParaRPr lang="en-US"/>
          </a:p>
        </p:txBody>
      </p:sp>
    </p:spTree>
    <p:extLst>
      <p:ext uri="{BB962C8B-B14F-4D97-AF65-F5344CB8AC3E}">
        <p14:creationId xmlns:p14="http://schemas.microsoft.com/office/powerpoint/2010/main" val="341220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68226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7512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38689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0508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4464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20730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9902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579836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36485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762364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4698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76290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68791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94915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12/24/2025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02751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4844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8719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98792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1305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63483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94113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1229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886699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4016543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07572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870463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47303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005948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923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67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587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462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443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52900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46137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26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461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993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782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169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40353236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55552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56437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1346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5394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12/24/2025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01451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FEDAA70-D242-2B3B-ACE9-A34A77CC9A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3879424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5EABB05-0027-5938-1138-AD2328144E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2800389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06BC4FC8-3896-EF5D-38B6-97D9C9F92E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32234854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994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3.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g"/><Relationship Id="rId7" Type="http://schemas.openxmlformats.org/officeDocument/2006/relationships/image" Target="../media/image29.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6.wav"/><Relationship Id="rId5" Type="http://schemas.openxmlformats.org/officeDocument/2006/relationships/image" Target="../media/image24.png"/><Relationship Id="rId10" Type="http://schemas.openxmlformats.org/officeDocument/2006/relationships/audio" Target="../media/audio2.wav"/><Relationship Id="rId4" Type="http://schemas.openxmlformats.org/officeDocument/2006/relationships/image" Target="../media/image23.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g"/><Relationship Id="rId7" Type="http://schemas.openxmlformats.org/officeDocument/2006/relationships/image" Target="../media/image25.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audio" Target="../media/audio2.wav"/><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g"/><Relationship Id="rId7" Type="http://schemas.openxmlformats.org/officeDocument/2006/relationships/image" Target="../media/image29.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6.wav"/><Relationship Id="rId5" Type="http://schemas.openxmlformats.org/officeDocument/2006/relationships/image" Target="../media/image24.png"/><Relationship Id="rId10" Type="http://schemas.openxmlformats.org/officeDocument/2006/relationships/audio" Target="../media/audio2.wav"/><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9263545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D4F0EA59-CE17-0C4B-5A36-30B63B06F354}"/>
              </a:ext>
            </a:extLst>
          </p:cNvPr>
          <p:cNvPicPr>
            <a:picLocks noChangeAspect="1"/>
          </p:cNvPicPr>
          <p:nvPr/>
        </p:nvPicPr>
        <p:blipFill>
          <a:blip r:embed="rId5"/>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D74C98A-A6EE-3165-377B-62B2DE1FD3B0}"/>
              </a:ext>
            </a:extLst>
          </p:cNvPr>
          <p:cNvPicPr>
            <a:picLocks noChangeAspect="1"/>
          </p:cNvPicPr>
          <p:nvPr/>
        </p:nvPicPr>
        <p:blipFill>
          <a:blip r:embed="rId6"/>
          <a:stretch>
            <a:fillRect/>
          </a:stretch>
        </p:blipFill>
        <p:spPr>
          <a:xfrm>
            <a:off x="145260" y="254760"/>
            <a:ext cx="12046740" cy="1292464"/>
          </a:xfrm>
          <a:prstGeom prst="rect">
            <a:avLst/>
          </a:prstGeom>
        </p:spPr>
      </p:pic>
    </p:spTree>
    <p:controls>
      <mc:AlternateContent xmlns:mc="http://schemas.openxmlformats.org/markup-compatibility/2006">
        <mc:Choice xmlns:v="urn:schemas-microsoft-com:vml" Requires="v">
          <p:control spid="1027" name="TextBox1" r:id="rId2" imgW="4848120" imgH="1238400"/>
        </mc:Choice>
        <mc:Fallback>
          <p:control name="TextBox1" r:id="rId2" imgW="4848120" imgH="12384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7"/>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54998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15967A08-FC7C-ADCE-C170-10693F051D84}"/>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4" name="Picture 20">
            <a:extLst>
              <a:ext uri="{FF2B5EF4-FFF2-40B4-BE49-F238E27FC236}">
                <a16:creationId xmlns:a16="http://schemas.microsoft.com/office/drawing/2014/main" id="{B2C30D93-7B26-6AFE-CE84-3D30733D500A}"/>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2" name="Picture 1">
            <a:extLst>
              <a:ext uri="{FF2B5EF4-FFF2-40B4-BE49-F238E27FC236}">
                <a16:creationId xmlns:a16="http://schemas.microsoft.com/office/drawing/2014/main" id="{8457B09E-ACF2-C9E9-A9A9-E4EC1B6DFCC2}"/>
              </a:ext>
            </a:extLst>
          </p:cNvPr>
          <p:cNvPicPr>
            <a:picLocks noChangeAspect="1"/>
          </p:cNvPicPr>
          <p:nvPr/>
        </p:nvPicPr>
        <p:blipFill>
          <a:blip r:embed="rId5"/>
          <a:stretch>
            <a:fillRect/>
          </a:stretch>
        </p:blipFill>
        <p:spPr>
          <a:xfrm>
            <a:off x="499387" y="2002196"/>
            <a:ext cx="11193226" cy="5407621"/>
          </a:xfrm>
          <a:prstGeom prst="rect">
            <a:avLst/>
          </a:prstGeom>
        </p:spPr>
      </p:pic>
    </p:spTree>
    <p:extLst>
      <p:ext uri="{BB962C8B-B14F-4D97-AF65-F5344CB8AC3E}">
        <p14:creationId xmlns:p14="http://schemas.microsoft.com/office/powerpoint/2010/main" val="16106329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3157528"/>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5474860" cy="830997"/>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800" b="1">
                <a:solidFill>
                  <a:srgbClr val="0070C0"/>
                </a:solidFill>
                <a:latin typeface="Calibri" panose="020F0502020204030204" pitchFamily="34" charset="0"/>
                <a:cs typeface="Calibri" panose="020F0502020204030204" pitchFamily="34" charset="0"/>
              </a:rPr>
              <a:t>(Ông) quản phường</a:t>
            </a:r>
            <a:endParaRPr lang="en-US" sz="48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517266" y="2859037"/>
            <a:ext cx="6828298" cy="2554545"/>
          </a:xfrm>
          <a:prstGeom prst="rect">
            <a:avLst/>
          </a:prstGeom>
          <a:noFill/>
        </p:spPr>
        <p:txBody>
          <a:bodyPr wrap="square" rtlCol="0">
            <a:spAutoFit/>
          </a:bodyPr>
          <a:lstStyle/>
          <a:p>
            <a:pPr algn="ctr"/>
            <a:r>
              <a:rPr lang="vi-VN" sz="4000" dirty="0">
                <a:latin typeface="Calibri" panose="020F0502020204030204" pitchFamily="34" charset="0"/>
                <a:cs typeface="Calibri" panose="020F0502020204030204" pitchFamily="34" charset="0"/>
              </a:rPr>
              <a:t>(người) quản lí, điều hành một tổ chức gồm những người cùng làm một nghề, một công việc (trong xã hội xưa).</a:t>
            </a:r>
            <a:endParaRPr lang="en-US" sz="4000" dirty="0">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8116956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4904730"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Thuỷ</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đình</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1" y="3269803"/>
            <a:ext cx="7157434" cy="2123658"/>
          </a:xfrm>
          <a:prstGeom prst="rect">
            <a:avLst/>
          </a:prstGeom>
          <a:noFill/>
        </p:spPr>
        <p:txBody>
          <a:bodyPr wrap="square" rtlCol="0">
            <a:spAutoFit/>
          </a:bodyPr>
          <a:lstStyle/>
          <a:p>
            <a:pPr lvl="0" algn="ctr"/>
            <a:r>
              <a:rPr lang="vi-VN" sz="6600" dirty="0">
                <a:solidFill>
                  <a:prstClr val="black"/>
                </a:solidFill>
                <a:latin typeface="Calibri" panose="020F0502020204030204" pitchFamily="34" charset="0"/>
                <a:cs typeface="Calibri" panose="020F0502020204030204" pitchFamily="34" charset="0"/>
              </a:rPr>
              <a:t>nhà biểu diễn múa rối nước.</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432010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3017520" y="1739026"/>
            <a:ext cx="4439592"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Quân</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hề</a:t>
            </a:r>
            <a:endParaRPr lang="en-US" sz="66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0" y="3429000"/>
            <a:ext cx="7478349" cy="2308324"/>
          </a:xfrm>
          <a:prstGeom prst="rect">
            <a:avLst/>
          </a:prstGeom>
          <a:noFill/>
        </p:spPr>
        <p:txBody>
          <a:bodyPr wrap="square" rtlCol="0">
            <a:spAutoFit/>
          </a:bodyPr>
          <a:lstStyle/>
          <a:p>
            <a:pPr lvl="0" algn="ctr"/>
            <a:r>
              <a:rPr lang="vi-VN" sz="4800" dirty="0">
                <a:solidFill>
                  <a:prstClr val="black"/>
                </a:solidFill>
              </a:rPr>
              <a:t>nhân vật rối nước được làm bằng gỗ, đóng vai gây cười trong các vở diễn.</a:t>
            </a: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80737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994406" cy="851297"/>
            <a:chOff x="570523" y="916682"/>
            <a:chExt cx="9003895" cy="851297"/>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455969" cy="851297"/>
            </a:xfrm>
            <a:prstGeom prst="roundRect">
              <a:avLst/>
            </a:prstGeom>
            <a:solidFill>
              <a:srgbClr val="E0FFC1"/>
            </a:solidFill>
            <a:ln w="38100">
              <a:solidFill>
                <a:srgbClr val="00B050"/>
              </a:solidFill>
            </a:ln>
          </p:spPr>
          <p:txBody>
            <a:bodyPr wrap="square" rtlCol="0">
              <a:spAutoFit/>
            </a:bodyPr>
            <a:lstStyle/>
            <a:p>
              <a:pPr algn="ctr"/>
              <a:r>
                <a:rPr lang="en-US" sz="4400" b="1" dirty="0">
                  <a:latin typeface="Calibri" panose="020F0502020204030204" pitchFamily="34" charset="0"/>
                  <a:ea typeface="Roboto" panose="02000000000000000000" pitchFamily="2" charset="0"/>
                  <a:cs typeface="Calibri" panose="020F0502020204030204" pitchFamily="34" charset="0"/>
                </a:rPr>
                <a:t>Ở </a:t>
              </a:r>
              <a:r>
                <a:rPr lang="en-US" sz="4400" b="1" dirty="0" err="1">
                  <a:latin typeface="Calibri" panose="020F0502020204030204" pitchFamily="34" charset="0"/>
                  <a:ea typeface="Roboto" panose="02000000000000000000" pitchFamily="2" charset="0"/>
                  <a:cs typeface="Calibri" panose="020F0502020204030204" pitchFamily="34" charset="0"/>
                </a:rPr>
                <a:t>cảnh</a:t>
              </a:r>
              <a:r>
                <a:rPr lang="en-US" sz="4400" b="1" dirty="0">
                  <a:latin typeface="Calibri" panose="020F0502020204030204" pitchFamily="34" charset="0"/>
                  <a:ea typeface="Roboto" panose="02000000000000000000" pitchFamily="2" charset="0"/>
                  <a:cs typeface="Calibri" panose="020F0502020204030204" pitchFamily="34" charset="0"/>
                </a:rPr>
                <a:t> 1, </a:t>
              </a:r>
              <a:r>
                <a:rPr lang="en-US" sz="4400" b="1" dirty="0" err="1">
                  <a:latin typeface="Calibri" panose="020F0502020204030204" pitchFamily="34" charset="0"/>
                  <a:ea typeface="Roboto" panose="02000000000000000000" pitchFamily="2" charset="0"/>
                  <a:cs typeface="Calibri" panose="020F0502020204030204" pitchFamily="34" charset="0"/>
                </a:rPr>
                <a:t>lí</a:t>
              </a:r>
              <a:r>
                <a:rPr lang="en-US" sz="4400" b="1" dirty="0">
                  <a:latin typeface="Calibri" panose="020F0502020204030204" pitchFamily="34" charset="0"/>
                  <a:ea typeface="Roboto" panose="02000000000000000000" pitchFamily="2" charset="0"/>
                  <a:cs typeface="Calibri" panose="020F0502020204030204" pitchFamily="34" charset="0"/>
                </a:rPr>
                <a:t> do </a:t>
              </a:r>
              <a:r>
                <a:rPr lang="en-US" sz="4400" b="1" dirty="0" err="1">
                  <a:latin typeface="Calibri" panose="020F0502020204030204" pitchFamily="34" charset="0"/>
                  <a:ea typeface="Roboto" panose="02000000000000000000" pitchFamily="2" charset="0"/>
                  <a:cs typeface="Calibri" panose="020F0502020204030204" pitchFamily="34" charset="0"/>
                </a:rPr>
                <a:t>anh</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Tễu</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tìm</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gặp</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ông</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quản</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là</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gì</a:t>
              </a:r>
              <a:r>
                <a:rPr lang="en-US" sz="4400" b="1" dirty="0">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342619" y="2786239"/>
            <a:ext cx="11506761" cy="3507343"/>
            <a:chOff x="-4918542" y="4782794"/>
            <a:chExt cx="11506761" cy="3507343"/>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3507343"/>
            </a:xfrm>
            <a:prstGeom prst="roundRect">
              <a:avLst/>
            </a:prstGeom>
            <a:solidFill>
              <a:srgbClr val="FFEBFF"/>
            </a:solidFill>
            <a:ln w="38100">
              <a:solidFill>
                <a:srgbClr val="FF5050"/>
              </a:solidFill>
            </a:ln>
          </p:spPr>
          <p:txBody>
            <a:bodyPr wrap="square" rtlCol="0">
              <a:spAutoFit/>
            </a:bodyPr>
            <a:lstStyle/>
            <a:p>
              <a:pPr algn="just"/>
              <a:r>
                <a:rPr lang="vi-VN" sz="4000" b="1" dirty="0">
                  <a:ea typeface="Roboto" panose="02000000000000000000" pitchFamily="2" charset="0"/>
                </a:rPr>
                <a:t>Ở cảnh 1, lí do anh Tễu tìm gặp ông quản là vì anh thích ca hát mà tướng mạo khó coi, “bụng trống chầu, đầu cá trê”, vào phường mong được giấu mặt mình, trình mặt rối mà hát sau bức mành.</a:t>
              </a:r>
              <a:endParaRPr lang="en-US" sz="4000" dirty="0">
                <a:ea typeface="Roboto" panose="02000000000000000000" pitchFamily="2"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2354817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thế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8939" y="1985096"/>
            <a:ext cx="11849381" cy="4392692"/>
            <a:chOff x="-4918542" y="4782794"/>
            <a:chExt cx="11849381" cy="4392692"/>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1253793" cy="4392692"/>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thật thà, hoạt bát, ngộ nghĩnh./ Qua lời chào hỏi, giới thiệu, trò chuyện với ông quản, em thấy anh Tễu là người ngoan ngoãn, lễ độ, biết dạ thưa, trình bày lí do rõ ràng. Mục đích của anh Tễu đến với phường rối nước là mục đích tốt, không nhằm lợi dụng, sớm nắng một chiều.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91199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Theo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sao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quản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dạy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Tễu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diễn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quân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rối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pic>
        <p:nvPicPr>
          <p:cNvPr id="6" name="Picture 5">
            <a:extLst>
              <a:ext uri="{FF2B5EF4-FFF2-40B4-BE49-F238E27FC236}">
                <a16:creationId xmlns:a16="http://schemas.microsoft.com/office/drawing/2014/main" id="{71B8FF1B-EF01-2206-32AB-E4E0BA352C4A}"/>
              </a:ext>
            </a:extLst>
          </p:cNvPr>
          <p:cNvPicPr>
            <a:picLocks noChangeAspect="1"/>
          </p:cNvPicPr>
          <p:nvPr/>
        </p:nvPicPr>
        <p:blipFill>
          <a:blip r:embed="rId6"/>
          <a:stretch>
            <a:fillRect/>
          </a:stretch>
        </p:blipFill>
        <p:spPr>
          <a:xfrm>
            <a:off x="1943735" y="1770062"/>
            <a:ext cx="8020050" cy="2200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054FA-CDC3-EE42-4EA1-BE5463347674}"/>
              </a:ext>
            </a:extLst>
          </p:cNvPr>
          <p:cNvGrpSpPr/>
          <p:nvPr/>
        </p:nvGrpSpPr>
        <p:grpSpPr>
          <a:xfrm>
            <a:off x="108939" y="4393016"/>
            <a:ext cx="11849381" cy="1940957"/>
            <a:chOff x="-4918542" y="4782794"/>
            <a:chExt cx="11849381" cy="1940957"/>
          </a:xfrm>
        </p:grpSpPr>
        <p:sp>
          <p:nvSpPr>
            <p:cNvPr id="8" name="TextBox 7">
              <a:extLst>
                <a:ext uri="{FF2B5EF4-FFF2-40B4-BE49-F238E27FC236}">
                  <a16:creationId xmlns:a16="http://schemas.microsoft.com/office/drawing/2014/main" id="{81D706FF-BA25-97F2-01DF-24DF1FBAFCA5}"/>
                </a:ext>
              </a:extLst>
            </p:cNvPr>
            <p:cNvSpPr txBox="1"/>
            <p:nvPr/>
          </p:nvSpPr>
          <p:spPr>
            <a:xfrm>
              <a:off x="-4322954" y="4782794"/>
              <a:ext cx="11253793" cy="1940957"/>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Theo em, ông quản dạy cho anh Tễu diễn những quân rối hề vì những quân này đem lại tiếng cười mua vui cho làng xóm.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2BFE9624-5CD1-FDED-C35A-243DC57608C1}"/>
                </a:ext>
              </a:extLst>
            </p:cNvPr>
            <p:cNvPicPr>
              <a:picLocks noChangeAspect="1"/>
            </p:cNvPicPr>
            <p:nvPr/>
          </p:nvPicPr>
          <p:blipFill>
            <a:blip r:embed="rId7"/>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2496827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2051176" y="2919663"/>
            <a:ext cx="7844590"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084510" y="3224463"/>
              <a:ext cx="7310774"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551447" y="3467865"/>
              <a:ext cx="6390989" cy="1323439"/>
            </a:xfrm>
            <a:prstGeom prst="rect">
              <a:avLst/>
            </a:prstGeom>
            <a:noFill/>
          </p:spPr>
          <p:txBody>
            <a:bodyPr wrap="square">
              <a:spAutoFit/>
            </a:bodyPr>
            <a:lstStyle/>
            <a:p>
              <a:pPr marL="342900" marR="0" lvl="0" indent="-342900" algn="just">
                <a:spcBef>
                  <a:spcPts val="0"/>
                </a:spcBef>
                <a:spcAft>
                  <a:spcPts val="0"/>
                </a:spcAft>
                <a:buFont typeface="Wingdings" panose="05000000000000000000" pitchFamily="2"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đoàn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rối</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8222C149-EB15-5CA5-7DAD-33A74EA1DF86}"/>
              </a:ext>
            </a:extLst>
          </p:cNvPr>
          <p:cNvPicPr>
            <a:picLocks noChangeAspect="1"/>
          </p:cNvPicPr>
          <p:nvPr/>
        </p:nvPicPr>
        <p:blipFill>
          <a:blip r:embed="rId3"/>
          <a:stretch>
            <a:fillRect/>
          </a:stretch>
        </p:blipFill>
        <p:spPr>
          <a:xfrm>
            <a:off x="72102" y="1082994"/>
            <a:ext cx="12119898" cy="1420491"/>
          </a:xfrm>
          <a:prstGeom prst="rect">
            <a:avLst/>
          </a:prstGeom>
        </p:spPr>
      </p:pic>
    </p:spTree>
    <p:extLst>
      <p:ext uri="{BB962C8B-B14F-4D97-AF65-F5344CB8AC3E}">
        <p14:creationId xmlns:p14="http://schemas.microsoft.com/office/powerpoint/2010/main" val="1739823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gì khiến anh Tễu có những xáo trộn trong tâm tư? Vì sao ông quản khích lệ anh Tễu đi theo tâm nguyện của mình?</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506761" cy="2281476"/>
            <a:chOff x="-4918542" y="4782794"/>
            <a:chExt cx="11506761" cy="2281476"/>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228147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khiến anh Tễu có những xáo trộn trong tâm tư là vì anh mơ thấy một nơi có nhà thuỷ đình rộng mênh mông, thoả sức ngân nga cho tròn vành rõ chữ. Ở đó có nhiều người đẹp như tiên đang múa ca, vẫy gọi anh Tễu.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grpSp>
        <p:nvGrpSpPr>
          <p:cNvPr id="5" name="Group 4">
            <a:extLst>
              <a:ext uri="{FF2B5EF4-FFF2-40B4-BE49-F238E27FC236}">
                <a16:creationId xmlns:a16="http://schemas.microsoft.com/office/drawing/2014/main" id="{FFB2E762-ED55-A592-9C1F-D8E07A08A9E9}"/>
              </a:ext>
            </a:extLst>
          </p:cNvPr>
          <p:cNvGrpSpPr/>
          <p:nvPr/>
        </p:nvGrpSpPr>
        <p:grpSpPr>
          <a:xfrm>
            <a:off x="121920" y="4482609"/>
            <a:ext cx="11506761" cy="1736646"/>
            <a:chOff x="-4918542" y="4782794"/>
            <a:chExt cx="11506761" cy="1736646"/>
          </a:xfrm>
        </p:grpSpPr>
        <p:sp>
          <p:nvSpPr>
            <p:cNvPr id="7" name="TextBox 6">
              <a:extLst>
                <a:ext uri="{FF2B5EF4-FFF2-40B4-BE49-F238E27FC236}">
                  <a16:creationId xmlns:a16="http://schemas.microsoft.com/office/drawing/2014/main" id="{03C67262-0149-82A7-7C1E-8D482D8100D9}"/>
                </a:ext>
              </a:extLst>
            </p:cNvPr>
            <p:cNvSpPr txBox="1"/>
            <p:nvPr/>
          </p:nvSpPr>
          <p:spPr>
            <a:xfrm>
              <a:off x="-4322954" y="4782794"/>
              <a:ext cx="10911173" cy="173664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 quản khích lệ anh Tễu đi theo tâm nguyện của mình vì ông biết anh đã giác ngộ, tìm ra được con đường riêng của anh. Ông tôn trọng ý kiến của 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A1125968-1C36-6581-CC6E-95096AB96151}"/>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496171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2" name="Picture 1">
            <a:extLst>
              <a:ext uri="{FF2B5EF4-FFF2-40B4-BE49-F238E27FC236}">
                <a16:creationId xmlns:a16="http://schemas.microsoft.com/office/drawing/2014/main" id="{68580F15-BE8B-DB92-C759-2CF4442F43C2}"/>
              </a:ext>
            </a:extLst>
          </p:cNvPr>
          <p:cNvPicPr>
            <a:picLocks noChangeAspect="1"/>
          </p:cNvPicPr>
          <p:nvPr/>
        </p:nvPicPr>
        <p:blipFill>
          <a:blip r:embed="rId5"/>
          <a:stretch>
            <a:fillRect/>
          </a:stretch>
        </p:blipFill>
        <p:spPr>
          <a:xfrm>
            <a:off x="-1153526" y="1202912"/>
            <a:ext cx="10053175" cy="476748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D443FB4-90DF-7CE9-46A7-47A30EAE6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782870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thế nào về sự xuất hiện nhân vật chú Tễu trong các vở rối nước?</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877040" cy="4699159"/>
            <a:chOff x="-4918542" y="4782794"/>
            <a:chExt cx="11877040" cy="4699159"/>
          </a:xfrm>
        </p:grpSpPr>
        <p:sp>
          <p:nvSpPr>
            <p:cNvPr id="19" name="TextBox 18">
              <a:extLst>
                <a:ext uri="{FF2B5EF4-FFF2-40B4-BE49-F238E27FC236}">
                  <a16:creationId xmlns:a16="http://schemas.microsoft.com/office/drawing/2014/main" id="{16EC9F7B-1EDA-ED96-BDD5-7E8AE96A84B3}"/>
                </a:ext>
              </a:extLst>
            </p:cNvPr>
            <p:cNvSpPr txBox="1"/>
            <p:nvPr/>
          </p:nvSpPr>
          <p:spPr>
            <a:xfrm>
              <a:off x="-4542622" y="4782794"/>
              <a:ext cx="11501120" cy="4699159"/>
            </a:xfrm>
            <a:prstGeom prst="roundRect">
              <a:avLst/>
            </a:prstGeom>
            <a:solidFill>
              <a:srgbClr val="FFEBFF"/>
            </a:solidFill>
            <a:ln w="38100">
              <a:solidFill>
                <a:srgbClr val="FF505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qua lời nói của ông quản và anh Tễu cho ta thấy được sự xuất hiện nhân vật chú Tễu trong các vở rối nước đối với màn rối nước là một nhân vật vui vẻ, đem lại tiếng cười cho mọi người.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sự xuất hiện nhân vật chú Tễu trong các vở rối nước là: Sau khi anh Tễu rời phường rối nước, ông quản phường xin anh lấy chính hình mẫu anh khắc tạc thành một quân rối mới, thay anh Tễu ở lại múa cá với bạn nghề trong phường. Do vậy đây là một nhân vật được hình tượng hóa từ một con người có thật, mang nhiều ý nghĩa.</a:t>
              </a: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191307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1371600" y="2794848"/>
            <a:ext cx="10378443"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168869" y="3224463"/>
              <a:ext cx="7226415"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306194" y="3350612"/>
              <a:ext cx="6911105" cy="1843582"/>
            </a:xfrm>
            <a:prstGeom prst="rect">
              <a:avLst/>
            </a:prstGeom>
            <a:noFill/>
          </p:spPr>
          <p:txBody>
            <a:bodyPr wrap="square">
              <a:spAutoFit/>
            </a:bodyPr>
            <a:lstStyle/>
            <a:p>
              <a:pPr marL="342900" marR="0" lvl="0" indent="-342900" algn="ctr">
                <a:lnSpc>
                  <a:spcPct val="150000"/>
                </a:lnSpc>
                <a:spcBef>
                  <a:spcPts val="0"/>
                </a:spcBef>
                <a:spcAft>
                  <a:spcPts val="0"/>
                </a:spcAft>
                <a:buFont typeface="Wingdings" panose="05000000000000000000" pitchFamily="2" charset="2"/>
                <a:buChar char=""/>
                <a:tabLst>
                  <a:tab pos="266700" algn="l"/>
                </a:tabLst>
              </a:pP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nghỉ</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khát</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vọng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mình</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B407FC3-23B6-7BC4-6393-3DC5B34A792D}"/>
              </a:ext>
            </a:extLst>
          </p:cNvPr>
          <p:cNvPicPr>
            <a:picLocks noChangeAspect="1"/>
          </p:cNvPicPr>
          <p:nvPr/>
        </p:nvPicPr>
        <p:blipFill>
          <a:blip r:embed="rId3"/>
          <a:stretch>
            <a:fillRect/>
          </a:stretch>
        </p:blipFill>
        <p:spPr>
          <a:xfrm>
            <a:off x="625331" y="1022034"/>
            <a:ext cx="12119898" cy="1420491"/>
          </a:xfrm>
          <a:prstGeom prst="rect">
            <a:avLst/>
          </a:prstGeom>
        </p:spPr>
      </p:pic>
    </p:spTree>
    <p:extLst>
      <p:ext uri="{BB962C8B-B14F-4D97-AF65-F5344CB8AC3E}">
        <p14:creationId xmlns:p14="http://schemas.microsoft.com/office/powerpoint/2010/main" val="12768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6EC9F7B-1EDA-ED96-BDD5-7E8AE96A84B3}"/>
              </a:ext>
            </a:extLst>
          </p:cNvPr>
          <p:cNvSpPr txBox="1"/>
          <p:nvPr/>
        </p:nvSpPr>
        <p:spPr>
          <a:xfrm>
            <a:off x="2737802" y="2443282"/>
            <a:ext cx="9362758" cy="3779758"/>
          </a:xfrm>
          <a:prstGeom prst="roundRect">
            <a:avLst/>
          </a:prstGeom>
          <a:solidFill>
            <a:srgbClr val="FFEBFF"/>
          </a:solidFill>
          <a:ln w="38100">
            <a:solidFill>
              <a:srgbClr val="FF5050"/>
            </a:solidFill>
          </a:ln>
        </p:spPr>
        <p:txBody>
          <a:bodyPr wrap="square" rtlCol="0">
            <a:spAutoFit/>
          </a:bodyPr>
          <a:lstStyle/>
          <a:p>
            <a:pPr algn="just"/>
            <a:r>
              <a:rPr lang="en-US" sz="5400" b="1" dirty="0" err="1">
                <a:latin typeface="Calibri" panose="020F0502020204030204" pitchFamily="34" charset="0"/>
                <a:ea typeface="Roboto" panose="02000000000000000000" pitchFamily="2" charset="0"/>
                <a:cs typeface="Calibri" panose="020F0502020204030204" pitchFamily="34" charset="0"/>
              </a:rPr>
              <a:t>Bài</a:t>
            </a:r>
            <a:r>
              <a:rPr lang="en-US" sz="5400" b="1" dirty="0">
                <a:latin typeface="Calibri" panose="020F0502020204030204" pitchFamily="34" charset="0"/>
                <a:ea typeface="Roboto" panose="02000000000000000000" pitchFamily="2" charset="0"/>
                <a:cs typeface="Calibri" panose="020F0502020204030204" pitchFamily="34" charset="0"/>
              </a:rPr>
              <a:t> </a:t>
            </a:r>
            <a:r>
              <a:rPr lang="en-US" sz="5400" b="1" dirty="0" err="1">
                <a:latin typeface="Calibri" panose="020F0502020204030204" pitchFamily="34" charset="0"/>
                <a:ea typeface="Roboto" panose="02000000000000000000" pitchFamily="2" charset="0"/>
                <a:cs typeface="Calibri" panose="020F0502020204030204" pitchFamily="34" charset="0"/>
              </a:rPr>
              <a:t>đọc</a:t>
            </a:r>
            <a:r>
              <a:rPr lang="en-US" sz="5400" b="1" dirty="0">
                <a:latin typeface="Calibri" panose="020F0502020204030204" pitchFamily="34" charset="0"/>
                <a:ea typeface="Roboto" panose="02000000000000000000" pitchFamily="2" charset="0"/>
                <a:cs typeface="Calibri" panose="020F0502020204030204" pitchFamily="34" charset="0"/>
              </a:rPr>
              <a:t> đ</a:t>
            </a:r>
            <a:r>
              <a:rPr lang="vi-VN" sz="5400" b="1" dirty="0">
                <a:latin typeface="Calibri" panose="020F0502020204030204" pitchFamily="34" charset="0"/>
                <a:ea typeface="Roboto" panose="02000000000000000000" pitchFamily="2" charset="0"/>
                <a:cs typeface="Calibri" panose="020F0502020204030204" pitchFamily="34" charset="0"/>
              </a:rPr>
              <a:t>ưa ra một cách giải thích về sự xuất hiện của nhân vật chú Tễu được yêu thích trong các vở múa rối nước.</a:t>
            </a:r>
            <a:endParaRPr lang="en-US" sz="5400" dirty="0">
              <a:latin typeface="Calibri" panose="020F0502020204030204" pitchFamily="34" charset="0"/>
              <a:ea typeface="Roboto" panose="02000000000000000000" pitchFamily="2" charset="0"/>
              <a:cs typeface="Calibri" panose="020F0502020204030204" pitchFamily="34" charset="0"/>
            </a:endParaRPr>
          </a:p>
        </p:txBody>
      </p:sp>
      <p:pic>
        <p:nvPicPr>
          <p:cNvPr id="7" name="Picture 6" descr="A couple of cartoon characters&#10;&#10;Description automatically generated">
            <a:extLst>
              <a:ext uri="{FF2B5EF4-FFF2-40B4-BE49-F238E27FC236}">
                <a16:creationId xmlns:a16="http://schemas.microsoft.com/office/drawing/2014/main" id="{F7D8CA88-4C31-31A7-B8A4-B89771546B2E}"/>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a:off x="0" y="3375477"/>
            <a:ext cx="3018225" cy="3152274"/>
          </a:xfrm>
          <a:prstGeom prst="rect">
            <a:avLst/>
          </a:prstGeom>
        </p:spPr>
      </p:pic>
      <p:grpSp>
        <p:nvGrpSpPr>
          <p:cNvPr id="5" name="Group 4">
            <a:extLst>
              <a:ext uri="{FF2B5EF4-FFF2-40B4-BE49-F238E27FC236}">
                <a16:creationId xmlns:a16="http://schemas.microsoft.com/office/drawing/2014/main" id="{002075F4-E216-66AC-BD72-1DC6689F6460}"/>
              </a:ext>
            </a:extLst>
          </p:cNvPr>
          <p:cNvGrpSpPr/>
          <p:nvPr/>
        </p:nvGrpSpPr>
        <p:grpSpPr>
          <a:xfrm>
            <a:off x="241960" y="368613"/>
            <a:ext cx="11564534" cy="1419576"/>
            <a:chOff x="204637" y="128514"/>
            <a:chExt cx="11564534" cy="1419576"/>
          </a:xfrm>
        </p:grpSpPr>
        <p:grpSp>
          <p:nvGrpSpPr>
            <p:cNvPr id="6" name="Group 5">
              <a:extLst>
                <a:ext uri="{FF2B5EF4-FFF2-40B4-BE49-F238E27FC236}">
                  <a16:creationId xmlns:a16="http://schemas.microsoft.com/office/drawing/2014/main" id="{4E0CD704-FFAD-A455-6F46-BB229B5E09D2}"/>
                </a:ext>
              </a:extLst>
            </p:cNvPr>
            <p:cNvGrpSpPr/>
            <p:nvPr/>
          </p:nvGrpSpPr>
          <p:grpSpPr>
            <a:xfrm>
              <a:off x="204637" y="526534"/>
              <a:ext cx="11449298" cy="1021556"/>
              <a:chOff x="1473880" y="926145"/>
              <a:chExt cx="8594697" cy="1021556"/>
            </a:xfrm>
          </p:grpSpPr>
          <p:sp>
            <p:nvSpPr>
              <p:cNvPr id="10" name="TextBox 9">
                <a:extLst>
                  <a:ext uri="{FF2B5EF4-FFF2-40B4-BE49-F238E27FC236}">
                    <a16:creationId xmlns:a16="http://schemas.microsoft.com/office/drawing/2014/main" id="{751FDDCD-A839-56B8-63B5-1A7A71657D64}"/>
                  </a:ext>
                </a:extLst>
              </p:cNvPr>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algn="just"/>
                <a:r>
                  <a:rPr lang="en-US" sz="3600" b="1">
                    <a:latin typeface="Calibri" panose="020F0502020204030204" pitchFamily="34" charset="0"/>
                    <a:ea typeface="Roboto" panose="02000000000000000000" pitchFamily="2" charset="0"/>
                    <a:cs typeface="Calibri" panose="020F0502020204030204" pitchFamily="34" charset="0"/>
                  </a:rPr>
                  <a:t>  </a:t>
                </a:r>
                <a:r>
                  <a:rPr lang="en-US" sz="5400" b="1">
                    <a:latin typeface="Calibri" panose="020F0502020204030204" pitchFamily="34" charset="0"/>
                    <a:ea typeface="Roboto" panose="02000000000000000000" pitchFamily="2" charset="0"/>
                    <a:cs typeface="Calibri" panose="020F0502020204030204" pitchFamily="34" charset="0"/>
                  </a:rPr>
                  <a:t>Nội dung chính của bài đọc là gì?</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BFA76A1-3F04-787A-565E-127EDE1D14A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9" name="Picture 2">
              <a:extLst>
                <a:ext uri="{FF2B5EF4-FFF2-40B4-BE49-F238E27FC236}">
                  <a16:creationId xmlns:a16="http://schemas.microsoft.com/office/drawing/2014/main" id="{158A6377-DB66-A66F-7CD0-CAB35384404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09909" y="128514"/>
              <a:ext cx="1859262" cy="604260"/>
            </a:xfrm>
            <a:prstGeom prst="rect">
              <a:avLst/>
            </a:prstGeom>
          </p:spPr>
        </p:pic>
      </p:grpSp>
    </p:spTree>
    <p:extLst>
      <p:ext uri="{BB962C8B-B14F-4D97-AF65-F5344CB8AC3E}">
        <p14:creationId xmlns:p14="http://schemas.microsoft.com/office/powerpoint/2010/main" val="2135169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75371A23-356F-7B03-F9BA-85D3F2D8FDDF}"/>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D3A9CC56-C294-D40F-12FB-B7ED184FBE61}"/>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5" name="Picture 4">
            <a:extLst>
              <a:ext uri="{FF2B5EF4-FFF2-40B4-BE49-F238E27FC236}">
                <a16:creationId xmlns:a16="http://schemas.microsoft.com/office/drawing/2014/main" id="{1C066608-DC5D-BC64-8E66-32619675AC1E}"/>
              </a:ext>
            </a:extLst>
          </p:cNvPr>
          <p:cNvPicPr>
            <a:picLocks noChangeAspect="1"/>
          </p:cNvPicPr>
          <p:nvPr/>
        </p:nvPicPr>
        <p:blipFill>
          <a:blip r:embed="rId5"/>
          <a:stretch>
            <a:fillRect/>
          </a:stretch>
        </p:blipFill>
        <p:spPr>
          <a:xfrm>
            <a:off x="499387" y="1792082"/>
            <a:ext cx="11193226" cy="3273836"/>
          </a:xfrm>
          <a:prstGeom prst="rect">
            <a:avLst/>
          </a:prstGeom>
        </p:spPr>
      </p:pic>
    </p:spTree>
    <p:extLst>
      <p:ext uri="{BB962C8B-B14F-4D97-AF65-F5344CB8AC3E}">
        <p14:creationId xmlns:p14="http://schemas.microsoft.com/office/powerpoint/2010/main" val="1267531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01CBF6-16D8-9341-3E69-DBDC4520420A}"/>
              </a:ext>
            </a:extLst>
          </p:cNvPr>
          <p:cNvGrpSpPr/>
          <p:nvPr/>
        </p:nvGrpSpPr>
        <p:grpSpPr>
          <a:xfrm>
            <a:off x="879913" y="608048"/>
            <a:ext cx="10432172" cy="1133435"/>
            <a:chOff x="1565003" y="926145"/>
            <a:chExt cx="7831167" cy="1133435"/>
          </a:xfrm>
        </p:grpSpPr>
        <p:sp>
          <p:nvSpPr>
            <p:cNvPr id="4" name="TextBox 3">
              <a:extLst>
                <a:ext uri="{FF2B5EF4-FFF2-40B4-BE49-F238E27FC236}">
                  <a16:creationId xmlns:a16="http://schemas.microsoft.com/office/drawing/2014/main" id="{EC38039F-4B20-3F73-3EEC-7D0A086BBFC4}"/>
                </a:ext>
              </a:extLst>
            </p:cNvPr>
            <p:cNvSpPr txBox="1"/>
            <p:nvPr/>
          </p:nvSpPr>
          <p:spPr>
            <a:xfrm>
              <a:off x="1861907" y="926145"/>
              <a:ext cx="7534263" cy="783193"/>
            </a:xfrm>
            <a:prstGeom prst="roundRect">
              <a:avLst/>
            </a:prstGeom>
            <a:solidFill>
              <a:schemeClr val="accent4">
                <a:lumMod val="20000"/>
                <a:lumOff val="80000"/>
              </a:schemeClr>
            </a:solidFill>
            <a:ln w="38100">
              <a:solidFill>
                <a:schemeClr val="accent2"/>
              </a:solidFill>
            </a:ln>
          </p:spPr>
          <p:txBody>
            <a:bodyPr wrap="square" rtlCol="0">
              <a:spAutoFit/>
            </a:bodyPr>
            <a:lstStyle/>
            <a:p>
              <a:pPr algn="ctr"/>
              <a:r>
                <a:rPr lang="en-US" sz="4000" b="1">
                  <a:solidFill>
                    <a:schemeClr val="bg2">
                      <a:lumMod val="10000"/>
                    </a:schemeClr>
                  </a:solidFill>
                  <a:ea typeface="Roboto" panose="02000000000000000000" pitchFamily="2" charset="0"/>
                </a:rPr>
                <a:t>  </a:t>
              </a:r>
              <a:r>
                <a:rPr lang="en-US" sz="4000" b="1">
                  <a:solidFill>
                    <a:schemeClr val="bg2">
                      <a:lumMod val="10000"/>
                    </a:schemeClr>
                  </a:solidFill>
                </a:rPr>
                <a:t>Nhắc lại giọng đọc của bài đọc</a:t>
              </a:r>
              <a:endParaRPr lang="vi-VN" sz="4000" b="1" dirty="0">
                <a:solidFill>
                  <a:schemeClr val="bg2">
                    <a:lumMod val="10000"/>
                  </a:schemeClr>
                </a:solidFill>
              </a:endParaRPr>
            </a:p>
          </p:txBody>
        </p:sp>
        <p:pic>
          <p:nvPicPr>
            <p:cNvPr id="9" name="Picture 8">
              <a:extLst>
                <a:ext uri="{FF2B5EF4-FFF2-40B4-BE49-F238E27FC236}">
                  <a16:creationId xmlns:a16="http://schemas.microsoft.com/office/drawing/2014/main" id="{2C11603B-9290-C0D7-27CE-5B6593AC4C0F}"/>
                </a:ext>
              </a:extLst>
            </p:cNvPr>
            <p:cNvPicPr>
              <a:picLocks noChangeAspect="1"/>
            </p:cNvPicPr>
            <p:nvPr/>
          </p:nvPicPr>
          <p:blipFill>
            <a:blip r:embed="rId4"/>
            <a:stretch>
              <a:fillRect/>
            </a:stretch>
          </p:blipFill>
          <p:spPr>
            <a:xfrm>
              <a:off x="1565003" y="1256940"/>
              <a:ext cx="593808" cy="802640"/>
            </a:xfrm>
            <a:prstGeom prst="rect">
              <a:avLst/>
            </a:prstGeom>
          </p:spPr>
        </p:pic>
      </p:grpSp>
      <p:grpSp>
        <p:nvGrpSpPr>
          <p:cNvPr id="2" name="Group 1">
            <a:extLst>
              <a:ext uri="{FF2B5EF4-FFF2-40B4-BE49-F238E27FC236}">
                <a16:creationId xmlns:a16="http://schemas.microsoft.com/office/drawing/2014/main" id="{405913CB-A2D2-61E2-0F61-C2777EBF22A7}"/>
              </a:ext>
            </a:extLst>
          </p:cNvPr>
          <p:cNvGrpSpPr/>
          <p:nvPr/>
        </p:nvGrpSpPr>
        <p:grpSpPr>
          <a:xfrm>
            <a:off x="469180" y="2015095"/>
            <a:ext cx="11253639" cy="3461146"/>
            <a:chOff x="469180" y="1595437"/>
            <a:chExt cx="11253639" cy="3461146"/>
          </a:xfrm>
        </p:grpSpPr>
        <p:sp>
          <p:nvSpPr>
            <p:cNvPr id="5" name="Rectangle: Rounded Corners 4">
              <a:extLst>
                <a:ext uri="{FF2B5EF4-FFF2-40B4-BE49-F238E27FC236}">
                  <a16:creationId xmlns:a16="http://schemas.microsoft.com/office/drawing/2014/main" id="{950534EE-30D3-02A0-7D53-3E951E0C54F4}"/>
                </a:ext>
              </a:extLst>
            </p:cNvPr>
            <p:cNvSpPr/>
            <p:nvPr/>
          </p:nvSpPr>
          <p:spPr>
            <a:xfrm>
              <a:off x="469180" y="1595437"/>
              <a:ext cx="11253639" cy="3461146"/>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5">
              <a:extLst>
                <a:ext uri="{FF2B5EF4-FFF2-40B4-BE49-F238E27FC236}">
                  <a16:creationId xmlns:a16="http://schemas.microsoft.com/office/drawing/2014/main" id="{72E612DF-40A1-B86B-6888-0308B64C100D}"/>
                </a:ext>
              </a:extLst>
            </p:cNvPr>
            <p:cNvGrpSpPr/>
            <p:nvPr/>
          </p:nvGrpSpPr>
          <p:grpSpPr>
            <a:xfrm>
              <a:off x="743674" y="1772814"/>
              <a:ext cx="10930166" cy="3007618"/>
              <a:chOff x="-12457" y="1891052"/>
              <a:chExt cx="10930166" cy="3007618"/>
            </a:xfrm>
          </p:grpSpPr>
          <p:sp>
            <p:nvSpPr>
              <p:cNvPr id="12" name="TextBox 11">
                <a:extLst>
                  <a:ext uri="{FF2B5EF4-FFF2-40B4-BE49-F238E27FC236}">
                    <a16:creationId xmlns:a16="http://schemas.microsoft.com/office/drawing/2014/main" id="{43A714CC-FD16-26A0-0DAD-A6A171CB5B1C}"/>
                  </a:ext>
                </a:extLst>
              </p:cNvPr>
              <p:cNvSpPr txBox="1"/>
              <p:nvPr/>
            </p:nvSpPr>
            <p:spPr>
              <a:xfrm>
                <a:off x="688626" y="1891052"/>
                <a:ext cx="10229083" cy="3007618"/>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chậm, buồn thể hiện tâm trạng của các bạn nhỏ khi thấy đồng cỏ có nguy cơ trở thành bãi rác.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nhanh, vui tươi thể hiện tâm trạng của các bạn nhỏ khi nghĩ ra ý tưởng.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Biết đổi giọng nhân vật, giọng kể chuyện khi đọc lời thoại,…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4B38546-7601-5C8B-09AB-F0ABDDA343B0}"/>
                  </a:ext>
                </a:extLst>
              </p:cNvPr>
              <p:cNvPicPr>
                <a:picLocks noChangeAspect="1"/>
              </p:cNvPicPr>
              <p:nvPr/>
            </p:nvPicPr>
            <p:blipFill>
              <a:blip r:embed="rId5"/>
              <a:stretch>
                <a:fillRect/>
              </a:stretch>
            </p:blipFill>
            <p:spPr>
              <a:xfrm>
                <a:off x="-12457" y="2064646"/>
                <a:ext cx="701083" cy="701083"/>
              </a:xfrm>
              <a:prstGeom prst="rect">
                <a:avLst/>
              </a:prstGeom>
            </p:spPr>
          </p:pic>
        </p:grpSp>
        <p:pic>
          <p:nvPicPr>
            <p:cNvPr id="7" name="Picture 6">
              <a:extLst>
                <a:ext uri="{FF2B5EF4-FFF2-40B4-BE49-F238E27FC236}">
                  <a16:creationId xmlns:a16="http://schemas.microsoft.com/office/drawing/2014/main" id="{C0AD2489-0303-D5D8-4130-DBC85C4F8830}"/>
                </a:ext>
              </a:extLst>
            </p:cNvPr>
            <p:cNvPicPr>
              <a:picLocks noChangeAspect="1"/>
            </p:cNvPicPr>
            <p:nvPr/>
          </p:nvPicPr>
          <p:blipFill>
            <a:blip r:embed="rId6"/>
            <a:stretch>
              <a:fillRect/>
            </a:stretch>
          </p:blipFill>
          <p:spPr>
            <a:xfrm>
              <a:off x="767830" y="3423298"/>
              <a:ext cx="701083" cy="701083"/>
            </a:xfrm>
            <a:prstGeom prst="rect">
              <a:avLst/>
            </a:prstGeom>
          </p:spPr>
        </p:pic>
      </p:grpSp>
    </p:spTree>
    <p:extLst>
      <p:ext uri="{BB962C8B-B14F-4D97-AF65-F5344CB8AC3E}">
        <p14:creationId xmlns:p14="http://schemas.microsoft.com/office/powerpoint/2010/main" val="238470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nhịp.</a:t>
              </a:r>
              <a:endParaRPr kumimoji="0" lang="vi-VN"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506875" y="4110928"/>
              <a:ext cx="1628460" cy="469964"/>
              <a:chOff x="3335839" y="4303415"/>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892514" y="4303416"/>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335839" y="4303415"/>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449189" y="4303416"/>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483665" y="5102993"/>
              <a:ext cx="1583310" cy="469963"/>
              <a:chOff x="3681554" y="4133870"/>
              <a:chExt cx="1583310"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238226" y="41338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681554" y="41338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794901" y="41338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63007" y="3487092"/>
            <a:ext cx="2430969" cy="3077175"/>
          </a:xfrm>
          <a:prstGeom prst="rect">
            <a:avLst/>
          </a:prstGeom>
        </p:spPr>
      </p:pic>
      <p:pic>
        <p:nvPicPr>
          <p:cNvPr id="5" name="Picture 4">
            <a:extLst>
              <a:ext uri="{FF2B5EF4-FFF2-40B4-BE49-F238E27FC236}">
                <a16:creationId xmlns:a16="http://schemas.microsoft.com/office/drawing/2014/main" id="{F3209D24-E797-B8D7-8192-C6A34327B362}"/>
              </a:ext>
            </a:extLst>
          </p:cNvPr>
          <p:cNvPicPr>
            <a:picLocks noChangeAspect="1"/>
          </p:cNvPicPr>
          <p:nvPr/>
        </p:nvPicPr>
        <p:blipFill>
          <a:blip r:embed="rId9"/>
          <a:stretch>
            <a:fillRect/>
          </a:stretch>
        </p:blipFill>
        <p:spPr>
          <a:xfrm>
            <a:off x="330693" y="430700"/>
            <a:ext cx="12058933" cy="1932599"/>
          </a:xfrm>
          <a:prstGeom prst="rect">
            <a:avLst/>
          </a:prstGeom>
        </p:spPr>
      </p:pic>
    </p:spTree>
    <p:extLst>
      <p:ext uri="{BB962C8B-B14F-4D97-AF65-F5344CB8AC3E}">
        <p14:creationId xmlns:p14="http://schemas.microsoft.com/office/powerpoint/2010/main" val="3587398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1000" fill="hold"/>
                                            <p:tgtEl>
                                              <p:spTgt spid="49"/>
                                            </p:tgtEl>
                                            <p:attrNameLst>
                                              <p:attrName>ppt_x</p:attrName>
                                            </p:attrNameLst>
                                          </p:cBhvr>
                                          <p:tavLst>
                                            <p:tav tm="0">
                                              <p:val>
                                                <p:strVal val="#ppt_x"/>
                                              </p:val>
                                            </p:tav>
                                            <p:tav tm="100000">
                                              <p:val>
                                                <p:strVal val="#ppt_x"/>
                                              </p:val>
                                            </p:tav>
                                          </p:tavLst>
                                        </p:anim>
                                        <p:anim calcmode="lin" valueType="num">
                                          <p:cBhvr additive="base">
                                            <p:cTn id="17"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9E7ED8E3-7484-47E0-FADF-B1E2EF27615A}"/>
              </a:ext>
            </a:extLst>
          </p:cNvPr>
          <p:cNvPicPr>
            <a:picLocks noChangeAspect="1"/>
          </p:cNvPicPr>
          <p:nvPr/>
        </p:nvPicPr>
        <p:blipFill>
          <a:blip r:embed="rId5"/>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7EEBBDB-D616-8D3B-9C15-9FFD1F9C8B5E}"/>
              </a:ext>
            </a:extLst>
          </p:cNvPr>
          <p:cNvPicPr>
            <a:picLocks noChangeAspect="1"/>
          </p:cNvPicPr>
          <p:nvPr/>
        </p:nvPicPr>
        <p:blipFill>
          <a:blip r:embed="rId6"/>
          <a:stretch>
            <a:fillRect/>
          </a:stretch>
        </p:blipFill>
        <p:spPr>
          <a:xfrm>
            <a:off x="145260" y="486608"/>
            <a:ext cx="12046740" cy="1292464"/>
          </a:xfrm>
          <a:prstGeom prst="rect">
            <a:avLst/>
          </a:prstGeom>
        </p:spPr>
      </p:pic>
    </p:spTree>
    <p:controls>
      <mc:AlternateContent xmlns:mc="http://schemas.openxmlformats.org/markup-compatibility/2006">
        <mc:Choice xmlns:v="urn:schemas-microsoft-com:vml" Requires="v">
          <p:control spid="2051" name="TextBox1" r:id="rId2" imgW="4848120" imgH="1238400"/>
        </mc:Choice>
        <mc:Fallback>
          <p:control name="TextBox1" r:id="rId2" imgW="4848120" imgH="12384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7"/>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103121203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3DA6A50C-4A59-AC27-B655-B8D41E42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58" y="2574471"/>
            <a:ext cx="6419644" cy="1688738"/>
          </a:xfrm>
          <a:prstGeom prst="rect">
            <a:avLst/>
          </a:prstGeom>
        </p:spPr>
      </p:pic>
    </p:spTree>
    <p:extLst>
      <p:ext uri="{BB962C8B-B14F-4D97-AF65-F5344CB8AC3E}">
        <p14:creationId xmlns:p14="http://schemas.microsoft.com/office/powerpoint/2010/main" val="7404145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381530" cy="1600438"/>
            <a:chOff x="1446879" y="926145"/>
            <a:chExt cx="9312296" cy="1600438"/>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8897270" cy="1600438"/>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libri" panose="020F0502020204030204" pitchFamily="34" charset="0"/>
                  <a:ea typeface="Roboto" panose="02000000000000000000" pitchFamily="2" charset="0"/>
                  <a:cs typeface="Calibri" panose="020F0502020204030204" pitchFamily="34" charset="0"/>
                </a:rPr>
                <a:t>1. </a:t>
              </a:r>
              <a:r>
                <a:rPr lang="vi-VN" sz="4400" b="1" dirty="0">
                  <a:latin typeface="Calibri" panose="020F0502020204030204" pitchFamily="34" charset="0"/>
                  <a:ea typeface="Roboto" panose="02000000000000000000" pitchFamily="2" charset="0"/>
                  <a:cs typeface="Calibri" panose="020F0502020204030204" pitchFamily="34" charset="0"/>
                </a:rPr>
                <a:t>Xếp các từ có tiếng tâm dưới đây vào nhóm thích hợp.</a:t>
              </a:r>
              <a:endParaRPr lang="en-US" sz="4400" b="1" dirty="0">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3"/>
            <a:stretch>
              <a:fillRect/>
            </a:stretch>
          </p:blipFill>
          <p:spPr>
            <a:xfrm>
              <a:off x="1446879" y="984525"/>
              <a:ext cx="703924" cy="802640"/>
            </a:xfrm>
            <a:prstGeom prst="rect">
              <a:avLst/>
            </a:prstGeom>
          </p:spPr>
        </p:pic>
      </p:grpSp>
      <p:sp>
        <p:nvSpPr>
          <p:cNvPr id="5" name="Rectangle: Rounded Corners 21">
            <a:extLst>
              <a:ext uri="{FF2B5EF4-FFF2-40B4-BE49-F238E27FC236}">
                <a16:creationId xmlns:a16="http://schemas.microsoft.com/office/drawing/2014/main" id="{7D377D30-3A7B-8D16-CA51-5CF412C18623}"/>
              </a:ext>
            </a:extLst>
          </p:cNvPr>
          <p:cNvSpPr/>
          <p:nvPr/>
        </p:nvSpPr>
        <p:spPr>
          <a:xfrm>
            <a:off x="668597" y="2086653"/>
            <a:ext cx="213556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7" name="Rectangle: Rounded Corners 21">
            <a:extLst>
              <a:ext uri="{FF2B5EF4-FFF2-40B4-BE49-F238E27FC236}">
                <a16:creationId xmlns:a16="http://schemas.microsoft.com/office/drawing/2014/main" id="{894A1147-F600-00E3-98B6-8DB1F23E614B}"/>
              </a:ext>
            </a:extLst>
          </p:cNvPr>
          <p:cNvSpPr/>
          <p:nvPr/>
        </p:nvSpPr>
        <p:spPr>
          <a:xfrm>
            <a:off x="3106997" y="209681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8" name="Rectangle: Rounded Corners 21">
            <a:extLst>
              <a:ext uri="{FF2B5EF4-FFF2-40B4-BE49-F238E27FC236}">
                <a16:creationId xmlns:a16="http://schemas.microsoft.com/office/drawing/2014/main" id="{0675403E-D16F-0BE0-3618-BDCAC0AA8FFE}"/>
              </a:ext>
            </a:extLst>
          </p:cNvPr>
          <p:cNvSpPr/>
          <p:nvPr/>
        </p:nvSpPr>
        <p:spPr>
          <a:xfrm>
            <a:off x="6683317" y="20764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9" name="Rectangle: Rounded Corners 21">
            <a:extLst>
              <a:ext uri="{FF2B5EF4-FFF2-40B4-BE49-F238E27FC236}">
                <a16:creationId xmlns:a16="http://schemas.microsoft.com/office/drawing/2014/main" id="{B5FF3878-F590-EFF2-1245-3EBD93D80E56}"/>
              </a:ext>
            </a:extLst>
          </p:cNvPr>
          <p:cNvSpPr/>
          <p:nvPr/>
        </p:nvSpPr>
        <p:spPr>
          <a:xfrm>
            <a:off x="9497637" y="20866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0" name="Rectangle: Rounded Corners 21">
            <a:extLst>
              <a:ext uri="{FF2B5EF4-FFF2-40B4-BE49-F238E27FC236}">
                <a16:creationId xmlns:a16="http://schemas.microsoft.com/office/drawing/2014/main" id="{26CB7C1E-2C65-9026-E812-773B5E297B79}"/>
              </a:ext>
            </a:extLst>
          </p:cNvPr>
          <p:cNvSpPr/>
          <p:nvPr/>
        </p:nvSpPr>
        <p:spPr>
          <a:xfrm>
            <a:off x="477521" y="3234733"/>
            <a:ext cx="2346960"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trạng</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4" name="Rectangle: Rounded Corners 21">
            <a:extLst>
              <a:ext uri="{FF2B5EF4-FFF2-40B4-BE49-F238E27FC236}">
                <a16:creationId xmlns:a16="http://schemas.microsoft.com/office/drawing/2014/main" id="{5231EEAB-D39A-7D55-D27E-1CEB8579A37D}"/>
              </a:ext>
            </a:extLst>
          </p:cNvPr>
          <p:cNvSpPr/>
          <p:nvPr/>
        </p:nvSpPr>
        <p:spPr>
          <a:xfrm>
            <a:off x="3127317" y="324489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6" name="Rectangle: Rounded Corners 21">
            <a:extLst>
              <a:ext uri="{FF2B5EF4-FFF2-40B4-BE49-F238E27FC236}">
                <a16:creationId xmlns:a16="http://schemas.microsoft.com/office/drawing/2014/main" id="{9F3B2FD3-DA27-31BE-05CB-CBEF7F553303}"/>
              </a:ext>
            </a:extLst>
          </p:cNvPr>
          <p:cNvSpPr/>
          <p:nvPr/>
        </p:nvSpPr>
        <p:spPr>
          <a:xfrm>
            <a:off x="6703637" y="322457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trung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7" name="Rectangle: Rounded Corners 21">
            <a:extLst>
              <a:ext uri="{FF2B5EF4-FFF2-40B4-BE49-F238E27FC236}">
                <a16:creationId xmlns:a16="http://schemas.microsoft.com/office/drawing/2014/main" id="{B7FFAEB3-A69C-6ADA-FCDB-BF9B2080AB2B}"/>
              </a:ext>
            </a:extLst>
          </p:cNvPr>
          <p:cNvSpPr/>
          <p:nvPr/>
        </p:nvSpPr>
        <p:spPr>
          <a:xfrm>
            <a:off x="9517957" y="323473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lương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28ED039-956D-EEFA-CD31-7FB382BC1D53}"/>
              </a:ext>
            </a:extLst>
          </p:cNvPr>
          <p:cNvPicPr>
            <a:picLocks noChangeAspect="1"/>
          </p:cNvPicPr>
          <p:nvPr/>
        </p:nvPicPr>
        <p:blipFill>
          <a:blip r:embed="rId4"/>
          <a:stretch>
            <a:fillRect/>
          </a:stretch>
        </p:blipFill>
        <p:spPr>
          <a:xfrm>
            <a:off x="1810702" y="4312602"/>
            <a:ext cx="8753475" cy="1666875"/>
          </a:xfrm>
          <a:prstGeom prst="rect">
            <a:avLst/>
          </a:prstGeom>
        </p:spPr>
      </p:pic>
    </p:spTree>
    <p:extLst>
      <p:ext uri="{BB962C8B-B14F-4D97-AF65-F5344CB8AC3E}">
        <p14:creationId xmlns:p14="http://schemas.microsoft.com/office/powerpoint/2010/main" val="568547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4"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95ED92C-8016-8D6F-A7D3-210CF9BB137C}"/>
              </a:ext>
            </a:extLst>
          </p:cNvPr>
          <p:cNvPicPr>
            <a:picLocks noChangeAspect="1"/>
          </p:cNvPicPr>
          <p:nvPr/>
        </p:nvPicPr>
        <p:blipFill>
          <a:blip r:embed="rId3"/>
          <a:stretch>
            <a:fillRect/>
          </a:stretch>
        </p:blipFill>
        <p:spPr>
          <a:xfrm>
            <a:off x="1698942" y="370522"/>
            <a:ext cx="8753475" cy="1666875"/>
          </a:xfrm>
          <a:prstGeom prst="rect">
            <a:avLst/>
          </a:prstGeom>
        </p:spPr>
      </p:pic>
      <p:sp>
        <p:nvSpPr>
          <p:cNvPr id="11" name="Rectangle: Rounded Corners 21">
            <a:extLst>
              <a:ext uri="{FF2B5EF4-FFF2-40B4-BE49-F238E27FC236}">
                <a16:creationId xmlns:a16="http://schemas.microsoft.com/office/drawing/2014/main" id="{27DB58BC-4D46-9FCB-715A-ADFB7F0555E0}"/>
              </a:ext>
            </a:extLst>
          </p:cNvPr>
          <p:cNvSpPr/>
          <p:nvPr/>
        </p:nvSpPr>
        <p:spPr>
          <a:xfrm>
            <a:off x="729557" y="2381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2" name="Rectangle: Rounded Corners 21">
            <a:extLst>
              <a:ext uri="{FF2B5EF4-FFF2-40B4-BE49-F238E27FC236}">
                <a16:creationId xmlns:a16="http://schemas.microsoft.com/office/drawing/2014/main" id="{7AA9EB1C-B6D3-D3D1-3240-71963854997C}"/>
              </a:ext>
            </a:extLst>
          </p:cNvPr>
          <p:cNvSpPr/>
          <p:nvPr/>
        </p:nvSpPr>
        <p:spPr>
          <a:xfrm>
            <a:off x="3401637" y="23914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5" name="Rectangle: Rounded Corners 21">
            <a:extLst>
              <a:ext uri="{FF2B5EF4-FFF2-40B4-BE49-F238E27FC236}">
                <a16:creationId xmlns:a16="http://schemas.microsoft.com/office/drawing/2014/main" id="{F26233F9-5B94-2755-7F86-0141FC5E9F05}"/>
              </a:ext>
            </a:extLst>
          </p:cNvPr>
          <p:cNvSpPr/>
          <p:nvPr/>
        </p:nvSpPr>
        <p:spPr>
          <a:xfrm>
            <a:off x="2060517" y="3397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trung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8" name="Rectangle: Rounded Corners 21">
            <a:extLst>
              <a:ext uri="{FF2B5EF4-FFF2-40B4-BE49-F238E27FC236}">
                <a16:creationId xmlns:a16="http://schemas.microsoft.com/office/drawing/2014/main" id="{7C92C652-3A4A-744A-F443-68CCC1DF70F7}"/>
              </a:ext>
            </a:extLst>
          </p:cNvPr>
          <p:cNvSpPr/>
          <p:nvPr/>
        </p:nvSpPr>
        <p:spPr>
          <a:xfrm>
            <a:off x="6632517" y="2442253"/>
            <a:ext cx="1851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0" name="Rectangle: Rounded Corners 21">
            <a:extLst>
              <a:ext uri="{FF2B5EF4-FFF2-40B4-BE49-F238E27FC236}">
                <a16:creationId xmlns:a16="http://schemas.microsoft.com/office/drawing/2014/main" id="{734A6568-D8DF-3203-5D77-D03FBE175909}"/>
              </a:ext>
            </a:extLst>
          </p:cNvPr>
          <p:cNvSpPr/>
          <p:nvPr/>
        </p:nvSpPr>
        <p:spPr>
          <a:xfrm>
            <a:off x="8910320" y="2452413"/>
            <a:ext cx="2915919"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1" name="Rectangle: Rounded Corners 21">
            <a:extLst>
              <a:ext uri="{FF2B5EF4-FFF2-40B4-BE49-F238E27FC236}">
                <a16:creationId xmlns:a16="http://schemas.microsoft.com/office/drawing/2014/main" id="{9DA81FD4-8089-33DF-042C-7F6A7868A5B1}"/>
              </a:ext>
            </a:extLst>
          </p:cNvPr>
          <p:cNvSpPr/>
          <p:nvPr/>
        </p:nvSpPr>
        <p:spPr>
          <a:xfrm>
            <a:off x="7963477" y="345825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E5DF8B57-DC70-0972-4836-D09E278B6876}"/>
              </a:ext>
            </a:extLst>
          </p:cNvPr>
          <p:cNvSpPr/>
          <p:nvPr/>
        </p:nvSpPr>
        <p:spPr>
          <a:xfrm>
            <a:off x="7922837" y="448441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lương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6826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8"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Upscale Image">
            <a:extLst>
              <a:ext uri="{FF2B5EF4-FFF2-40B4-BE49-F238E27FC236}">
                <a16:creationId xmlns:a16="http://schemas.microsoft.com/office/drawing/2014/main" id="{6F8D2159-75B6-C4B2-FED4-13468F754D0F}"/>
              </a:ext>
            </a:extLst>
          </p:cNvPr>
          <p:cNvSpPr/>
          <p:nvPr/>
        </p:nvSpPr>
        <p:spPr>
          <a:xfrm>
            <a:off x="0" y="-71120"/>
            <a:ext cx="12192000" cy="6929120"/>
          </a:xfrm>
          <a:custGeom>
            <a:avLst/>
            <a:gdLst/>
            <a:ahLst/>
            <a:cxnLst/>
            <a:rect l="l" t="t" r="r" b="b"/>
            <a:pathLst>
              <a:path w="15425678" h="6530204">
                <a:moveTo>
                  <a:pt x="0" y="0"/>
                </a:moveTo>
                <a:lnTo>
                  <a:pt x="15425678" y="0"/>
                </a:lnTo>
                <a:lnTo>
                  <a:pt x="15425678" y="6530204"/>
                </a:lnTo>
                <a:lnTo>
                  <a:pt x="0" y="6530204"/>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9F19186E-98FF-A6BF-25EC-51D214D774D9}"/>
              </a:ext>
            </a:extLst>
          </p:cNvPr>
          <p:cNvPicPr>
            <a:picLocks noChangeAspect="1"/>
          </p:cNvPicPr>
          <p:nvPr/>
        </p:nvPicPr>
        <p:blipFill>
          <a:blip r:embed="rId4"/>
          <a:stretch>
            <a:fillRect/>
          </a:stretch>
        </p:blipFill>
        <p:spPr>
          <a:xfrm>
            <a:off x="3720445" y="127975"/>
            <a:ext cx="3389670" cy="932769"/>
          </a:xfrm>
          <a:prstGeom prst="rect">
            <a:avLst/>
          </a:prstGeom>
        </p:spPr>
      </p:pic>
      <p:grpSp>
        <p:nvGrpSpPr>
          <p:cNvPr id="7" name="Group 6">
            <a:extLst>
              <a:ext uri="{FF2B5EF4-FFF2-40B4-BE49-F238E27FC236}">
                <a16:creationId xmlns:a16="http://schemas.microsoft.com/office/drawing/2014/main" id="{19FDA718-1E3C-C39E-3E12-AF1C0E2BC69A}"/>
              </a:ext>
            </a:extLst>
          </p:cNvPr>
          <p:cNvGrpSpPr/>
          <p:nvPr/>
        </p:nvGrpSpPr>
        <p:grpSpPr>
          <a:xfrm>
            <a:off x="261620" y="1236652"/>
            <a:ext cx="8417560" cy="2585025"/>
            <a:chOff x="2247900" y="744220"/>
            <a:chExt cx="8417560" cy="2585025"/>
          </a:xfrm>
        </p:grpSpPr>
        <p:sp>
          <p:nvSpPr>
            <p:cNvPr id="8" name="TextBox 7">
              <a:extLst>
                <a:ext uri="{FF2B5EF4-FFF2-40B4-BE49-F238E27FC236}">
                  <a16:creationId xmlns:a16="http://schemas.microsoft.com/office/drawing/2014/main" id="{33207FEC-AB40-B4FB-CB6A-57D587A66D48}"/>
                </a:ext>
              </a:extLst>
            </p:cNvPr>
            <p:cNvSpPr txBox="1"/>
            <p:nvPr/>
          </p:nvSpPr>
          <p:spPr>
            <a:xfrm>
              <a:off x="2247900" y="77470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w="127000">
                    <a:solidFill>
                      <a:schemeClr val="bg1"/>
                    </a:solidFill>
                  </a:ln>
                  <a:solidFill>
                    <a:srgbClr val="FF0066"/>
                  </a:solidFill>
                  <a:effectLst>
                    <a:outerShdw blurRad="38100" dist="38100" dir="2700000" algn="tl">
                      <a:srgbClr val="000000">
                        <a:alpha val="43137"/>
                      </a:srgbClr>
                    </a:outerShdw>
                  </a:effectLst>
                </a:rPr>
                <a:t>SỰ TÍCH</a:t>
              </a:r>
            </a:p>
            <a:p>
              <a:pPr algn="r"/>
              <a:r>
                <a:rPr lang="en-US" sz="8000" dirty="0">
                  <a:ln w="127000">
                    <a:solidFill>
                      <a:schemeClr val="bg1"/>
                    </a:solidFill>
                  </a:ln>
                  <a:solidFill>
                    <a:srgbClr val="FF0066"/>
                  </a:solidFill>
                  <a:effectLst>
                    <a:outerShdw blurRad="38100" dist="38100" dir="2700000" algn="tl">
                      <a:srgbClr val="000000">
                        <a:alpha val="43137"/>
                      </a:srgbClr>
                    </a:outerShdw>
                  </a:effectLst>
                </a:rPr>
                <a:t> CHÚ TỄU</a:t>
              </a:r>
            </a:p>
          </p:txBody>
        </p:sp>
        <p:sp>
          <p:nvSpPr>
            <p:cNvPr id="9" name="TextBox 8">
              <a:extLst>
                <a:ext uri="{FF2B5EF4-FFF2-40B4-BE49-F238E27FC236}">
                  <a16:creationId xmlns:a16="http://schemas.microsoft.com/office/drawing/2014/main" id="{1195581B-0122-A718-3986-B785F78075B6}"/>
                </a:ext>
              </a:extLst>
            </p:cNvPr>
            <p:cNvSpPr txBox="1"/>
            <p:nvPr/>
          </p:nvSpPr>
          <p:spPr>
            <a:xfrm>
              <a:off x="2308860" y="74422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a:solidFill>
                      <a:sysClr val="windowText" lastClr="000000"/>
                    </a:solidFill>
                  </a:ln>
                  <a:solidFill>
                    <a:srgbClr val="FF0066"/>
                  </a:solidFill>
                </a:rPr>
                <a:t>SỰ </a:t>
              </a:r>
              <a:r>
                <a:rPr lang="en-US" sz="8000" dirty="0">
                  <a:ln>
                    <a:solidFill>
                      <a:sysClr val="windowText" lastClr="000000"/>
                    </a:solidFill>
                  </a:ln>
                  <a:solidFill>
                    <a:srgbClr val="00B0F0"/>
                  </a:solidFill>
                </a:rPr>
                <a:t>TÍCH</a:t>
              </a:r>
            </a:p>
            <a:p>
              <a:pPr algn="r"/>
              <a:r>
                <a:rPr lang="en-US" sz="8000" dirty="0">
                  <a:ln>
                    <a:solidFill>
                      <a:sysClr val="windowText" lastClr="000000"/>
                    </a:solidFill>
                  </a:ln>
                  <a:solidFill>
                    <a:srgbClr val="FF0066"/>
                  </a:solidFill>
                </a:rPr>
                <a:t> </a:t>
              </a:r>
              <a:r>
                <a:rPr lang="en-US" sz="8000" dirty="0">
                  <a:ln>
                    <a:solidFill>
                      <a:sysClr val="windowText" lastClr="000000"/>
                    </a:solidFill>
                  </a:ln>
                  <a:solidFill>
                    <a:srgbClr val="FFFF00"/>
                  </a:solidFill>
                </a:rPr>
                <a:t>CHÚ</a:t>
              </a:r>
              <a:r>
                <a:rPr lang="en-US" sz="8000" dirty="0">
                  <a:ln>
                    <a:solidFill>
                      <a:sysClr val="windowText" lastClr="000000"/>
                    </a:solidFill>
                  </a:ln>
                  <a:solidFill>
                    <a:srgbClr val="FF0066"/>
                  </a:solidFill>
                </a:rPr>
                <a:t> </a:t>
              </a:r>
              <a:r>
                <a:rPr lang="en-US" sz="8000" dirty="0">
                  <a:ln>
                    <a:solidFill>
                      <a:sysClr val="windowText" lastClr="000000"/>
                    </a:solidFill>
                  </a:ln>
                  <a:solidFill>
                    <a:schemeClr val="accent5"/>
                  </a:solidFill>
                </a:rPr>
                <a:t>TỄU</a:t>
              </a:r>
            </a:p>
          </p:txBody>
        </p:sp>
      </p:grpSp>
      <p:pic>
        <p:nvPicPr>
          <p:cNvPr id="11" name="Picture 10" descr="A yellow circles with red lines&#10;&#10;Description automatically generated">
            <a:extLst>
              <a:ext uri="{FF2B5EF4-FFF2-40B4-BE49-F238E27FC236}">
                <a16:creationId xmlns:a16="http://schemas.microsoft.com/office/drawing/2014/main" id="{CB6047AF-A493-5150-9C32-2CCDDDB139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3200" y="173980"/>
            <a:ext cx="2082800" cy="124683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A8E65CB-3010-A545-F203-0DADD03B42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23428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654685" cy="861020"/>
            <a:chOff x="1446879" y="926145"/>
            <a:chExt cx="9535790" cy="861020"/>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9120764" cy="78319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Đặt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với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 –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mỗi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a:t>
              </a: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6" name="TextBox 5">
            <a:extLst>
              <a:ext uri="{FF2B5EF4-FFF2-40B4-BE49-F238E27FC236}">
                <a16:creationId xmlns:a16="http://schemas.microsoft.com/office/drawing/2014/main" id="{E5875ED4-B9D5-1407-27F1-ED5CBA34997F}"/>
              </a:ext>
            </a:extLst>
          </p:cNvPr>
          <p:cNvSpPr txBox="1"/>
          <p:nvPr/>
        </p:nvSpPr>
        <p:spPr>
          <a:xfrm>
            <a:off x="1026160" y="1066800"/>
            <a:ext cx="10515600" cy="2527680"/>
          </a:xfrm>
          <a:prstGeom prst="rect">
            <a:avLst/>
          </a:prstGeom>
          <a:noFill/>
        </p:spPr>
        <p:txBody>
          <a:bodyPr wrap="square" rtlCol="0">
            <a:spAutoFit/>
          </a:bodyPr>
          <a:lstStyle/>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Với </a:t>
            </a:r>
            <a:r>
              <a:rPr lang="nl-NL" sz="2800" i="1" dirty="0">
                <a:solidFill>
                  <a:srgbClr val="FF0000"/>
                </a:solidFill>
                <a:effectLst/>
                <a:latin typeface="Cambria" panose="02040503050406030204" pitchFamily="18" charset="0"/>
                <a:ea typeface="Cambria" panose="02040503050406030204" pitchFamily="18" charset="0"/>
              </a:rPr>
              <a:t>tâm </a:t>
            </a:r>
            <a:r>
              <a:rPr lang="nl-NL" sz="2800" dirty="0">
                <a:solidFill>
                  <a:srgbClr val="FF0000"/>
                </a:solidFill>
                <a:effectLst/>
                <a:latin typeface="Cambria" panose="02040503050406030204" pitchFamily="18" charset="0"/>
                <a:ea typeface="Cambria" panose="02040503050406030204" pitchFamily="18" charset="0"/>
              </a:rPr>
              <a:t>có nghĩa là chính giữa: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Tâm bão hiện đang nằm lệch về phía Đông nước ta.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Hà Nội là trung tâm văn hoá lớn nhất miền Bắc nước ta nói riêng, của cả nước nói chung.</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Quận Hoàn Kiếm là trung tâm của thành phố Hà Nội.</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0F59169-4079-0A55-0593-FA12499928E4}"/>
              </a:ext>
            </a:extLst>
          </p:cNvPr>
          <p:cNvSpPr txBox="1"/>
          <p:nvPr/>
        </p:nvSpPr>
        <p:spPr>
          <a:xfrm>
            <a:off x="944880" y="3718560"/>
            <a:ext cx="10800080" cy="3023200"/>
          </a:xfrm>
          <a:prstGeom prst="rect">
            <a:avLst/>
          </a:prstGeom>
          <a:noFill/>
        </p:spPr>
        <p:txBody>
          <a:bodyPr wrap="square" rtlCol="0">
            <a:spAutoFit/>
          </a:bodyPr>
          <a:lstStyle/>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tâm có nghĩa là tình cảm, ý chí:</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Thầy giáo của tôi là một người tâm huyết</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nghề.</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Lương tâm của tôi không cho phép làm những điều sai trái với đạo đức. </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Ngày đầu tiên đi học, tâm trạng em rất bồi hồi.</a:t>
            </a:r>
          </a:p>
        </p:txBody>
      </p:sp>
    </p:spTree>
    <p:extLst>
      <p:ext uri="{BB962C8B-B14F-4D97-AF65-F5344CB8AC3E}">
        <p14:creationId xmlns:p14="http://schemas.microsoft.com/office/powerpoint/2010/main" val="692352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06BC342B-9FDE-B0F5-F1B1-4FEB9D5FA7CC}"/>
              </a:ext>
            </a:extLst>
          </p:cNvPr>
          <p:cNvPicPr>
            <a:picLocks noChangeAspect="1"/>
          </p:cNvPicPr>
          <p:nvPr/>
        </p:nvPicPr>
        <p:blipFill>
          <a:blip r:embed="rId4"/>
          <a:stretch>
            <a:fillRect/>
          </a:stretch>
        </p:blipFill>
        <p:spPr>
          <a:xfrm>
            <a:off x="2589254" y="227671"/>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38F45-C3ED-5A44-ED71-578DF5A9B3E2}"/>
              </a:ext>
            </a:extLst>
          </p:cNvPr>
          <p:cNvPicPr>
            <a:picLocks noChangeAspect="1"/>
          </p:cNvPicPr>
          <p:nvPr/>
        </p:nvPicPr>
        <p:blipFill>
          <a:blip r:embed="rId3"/>
          <a:stretch>
            <a:fillRect/>
          </a:stretch>
        </p:blipFill>
        <p:spPr>
          <a:xfrm>
            <a:off x="3312525" y="1352835"/>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291FF39F-9460-145D-00F7-AF4191618EB1}"/>
              </a:ext>
            </a:extLst>
          </p:cNvPr>
          <p:cNvPicPr>
            <a:picLocks noChangeAspect="1"/>
          </p:cNvPicPr>
          <p:nvPr/>
        </p:nvPicPr>
        <p:blipFill>
          <a:blip r:embed="rId4"/>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2B6F554F-4535-BAA3-07F3-09088EF6AD10}"/>
              </a:ext>
            </a:extLst>
          </p:cNvPr>
          <p:cNvPicPr>
            <a:picLocks noChangeAspect="1"/>
          </p:cNvPicPr>
          <p:nvPr/>
        </p:nvPicPr>
        <p:blipFill>
          <a:blip r:embed="rId5"/>
          <a:srcRect/>
          <a:stretch>
            <a:fillRect/>
          </a:stretch>
        </p:blipFill>
        <p:spPr>
          <a:xfrm>
            <a:off x="893538" y="1517403"/>
            <a:ext cx="1743470" cy="4441962"/>
          </a:xfrm>
          <a:prstGeom prst="rect">
            <a:avLst/>
          </a:prstGeom>
        </p:spPr>
      </p:pic>
      <p:pic>
        <p:nvPicPr>
          <p:cNvPr id="4" name="Picture 3">
            <a:extLst>
              <a:ext uri="{FF2B5EF4-FFF2-40B4-BE49-F238E27FC236}">
                <a16:creationId xmlns:a16="http://schemas.microsoft.com/office/drawing/2014/main" id="{C42CB965-2B31-4D6F-3E8D-4694752A3FAD}"/>
              </a:ext>
            </a:extLst>
          </p:cNvPr>
          <p:cNvPicPr>
            <a:picLocks noChangeAspect="1"/>
          </p:cNvPicPr>
          <p:nvPr/>
        </p:nvPicPr>
        <p:blipFill>
          <a:blip r:embed="rId6"/>
          <a:stretch>
            <a:fillRect/>
          </a:stretch>
        </p:blipFill>
        <p:spPr>
          <a:xfrm>
            <a:off x="84083" y="2528328"/>
            <a:ext cx="12192000" cy="2846832"/>
          </a:xfrm>
          <a:prstGeom prst="rect">
            <a:avLst/>
          </a:prstGeom>
        </p:spPr>
      </p:pic>
    </p:spTree>
    <p:extLst>
      <p:ext uri="{BB962C8B-B14F-4D97-AF65-F5344CB8AC3E}">
        <p14:creationId xmlns:p14="http://schemas.microsoft.com/office/powerpoint/2010/main" val="2814861874"/>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56129CFC-A140-B534-4AAD-253EC96790E8}"/>
              </a:ext>
            </a:extLst>
          </p:cNvPr>
          <p:cNvGrpSpPr/>
          <p:nvPr/>
        </p:nvGrpSpPr>
        <p:grpSpPr>
          <a:xfrm>
            <a:off x="916446" y="1666585"/>
            <a:ext cx="3172408" cy="1636095"/>
            <a:chOff x="139959" y="1387023"/>
            <a:chExt cx="3172408" cy="1636095"/>
          </a:xfrm>
        </p:grpSpPr>
        <p:sp>
          <p:nvSpPr>
            <p:cNvPr id="11" name="Rectangle: Rounded Corners 14">
              <a:extLst>
                <a:ext uri="{FF2B5EF4-FFF2-40B4-BE49-F238E27FC236}">
                  <a16:creationId xmlns:a16="http://schemas.microsoft.com/office/drawing/2014/main" id="{28443D3A-9AAF-C696-1F81-27A83573AFF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0">
              <a:extLst>
                <a:ext uri="{FF2B5EF4-FFF2-40B4-BE49-F238E27FC236}">
                  <a16:creationId xmlns:a16="http://schemas.microsoft.com/office/drawing/2014/main" id="{D3D9C30C-43EB-392B-62E1-FEA3EC4F17A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5" name="Group 11">
            <a:extLst>
              <a:ext uri="{FF2B5EF4-FFF2-40B4-BE49-F238E27FC236}">
                <a16:creationId xmlns:a16="http://schemas.microsoft.com/office/drawing/2014/main" id="{6D1FFB7E-C09A-5324-3FC8-DF95F088DE83}"/>
              </a:ext>
            </a:extLst>
          </p:cNvPr>
          <p:cNvGrpSpPr/>
          <p:nvPr/>
        </p:nvGrpSpPr>
        <p:grpSpPr>
          <a:xfrm>
            <a:off x="4231483" y="1743222"/>
            <a:ext cx="3397434" cy="1559458"/>
            <a:chOff x="4424729" y="3902060"/>
            <a:chExt cx="3397434" cy="1559458"/>
          </a:xfrm>
        </p:grpSpPr>
        <p:sp>
          <p:nvSpPr>
            <p:cNvPr id="16" name="Rectangle: Rounded Corners 20">
              <a:extLst>
                <a:ext uri="{FF2B5EF4-FFF2-40B4-BE49-F238E27FC236}">
                  <a16:creationId xmlns:a16="http://schemas.microsoft.com/office/drawing/2014/main" id="{0741E72B-D181-EE03-6952-F916A72F9E7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7" name="Picture 13">
              <a:extLst>
                <a:ext uri="{FF2B5EF4-FFF2-40B4-BE49-F238E27FC236}">
                  <a16:creationId xmlns:a16="http://schemas.microsoft.com/office/drawing/2014/main" id="{2CC0B733-3226-3CFD-5E04-4046A8C8A69D}"/>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8" name="Group 14">
            <a:extLst>
              <a:ext uri="{FF2B5EF4-FFF2-40B4-BE49-F238E27FC236}">
                <a16:creationId xmlns:a16="http://schemas.microsoft.com/office/drawing/2014/main" id="{272DEB1E-CE23-BA4D-FD9E-57E60AB2CD7A}"/>
              </a:ext>
            </a:extLst>
          </p:cNvPr>
          <p:cNvGrpSpPr/>
          <p:nvPr/>
        </p:nvGrpSpPr>
        <p:grpSpPr>
          <a:xfrm>
            <a:off x="7831878" y="1927802"/>
            <a:ext cx="3329164" cy="1371679"/>
            <a:chOff x="8110962" y="1828720"/>
            <a:chExt cx="3329164" cy="1371679"/>
          </a:xfrm>
        </p:grpSpPr>
        <p:sp>
          <p:nvSpPr>
            <p:cNvPr id="19" name="Rectangle: Rounded Corners 26">
              <a:extLst>
                <a:ext uri="{FF2B5EF4-FFF2-40B4-BE49-F238E27FC236}">
                  <a16:creationId xmlns:a16="http://schemas.microsoft.com/office/drawing/2014/main" id="{17A7714E-5278-EBBF-B65A-8178FE1FF2DB}"/>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20" name="Picture 16">
              <a:extLst>
                <a:ext uri="{FF2B5EF4-FFF2-40B4-BE49-F238E27FC236}">
                  <a16:creationId xmlns:a16="http://schemas.microsoft.com/office/drawing/2014/main" id="{82F1CC7D-C186-64FB-4E01-F7E424093EEA}"/>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21" name="Group 35">
            <a:extLst>
              <a:ext uri="{FF2B5EF4-FFF2-40B4-BE49-F238E27FC236}">
                <a16:creationId xmlns:a16="http://schemas.microsoft.com/office/drawing/2014/main" id="{74FA6DCB-356E-8AE8-1632-AFCF75D38622}"/>
              </a:ext>
            </a:extLst>
          </p:cNvPr>
          <p:cNvGrpSpPr/>
          <p:nvPr/>
        </p:nvGrpSpPr>
        <p:grpSpPr>
          <a:xfrm>
            <a:off x="3937123" y="3372315"/>
            <a:ext cx="4600214" cy="3462362"/>
            <a:chOff x="3853543" y="4366486"/>
            <a:chExt cx="3728365" cy="2664818"/>
          </a:xfrm>
        </p:grpSpPr>
        <p:pic>
          <p:nvPicPr>
            <p:cNvPr id="22" name="Picture 23">
              <a:extLst>
                <a:ext uri="{FF2B5EF4-FFF2-40B4-BE49-F238E27FC236}">
                  <a16:creationId xmlns:a16="http://schemas.microsoft.com/office/drawing/2014/main" id="{6D8492B9-05F6-B1F5-E022-EB49943EF862}"/>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3" name="Picture 2">
              <a:extLst>
                <a:ext uri="{FF2B5EF4-FFF2-40B4-BE49-F238E27FC236}">
                  <a16:creationId xmlns:a16="http://schemas.microsoft.com/office/drawing/2014/main" id="{9A79F1D9-D10F-29FE-9D6B-CA189A38A288}"/>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 name="Picture 1">
            <a:extLst>
              <a:ext uri="{FF2B5EF4-FFF2-40B4-BE49-F238E27FC236}">
                <a16:creationId xmlns:a16="http://schemas.microsoft.com/office/drawing/2014/main" id="{0FDC6523-7638-6279-8D74-F24090EFB623}"/>
              </a:ext>
            </a:extLst>
          </p:cNvPr>
          <p:cNvPicPr>
            <a:picLocks noChangeAspect="1"/>
          </p:cNvPicPr>
          <p:nvPr/>
        </p:nvPicPr>
        <p:blipFill>
          <a:blip r:embed="rId9"/>
          <a:stretch>
            <a:fillRect/>
          </a:stretch>
        </p:blipFill>
        <p:spPr>
          <a:xfrm>
            <a:off x="3451930" y="167835"/>
            <a:ext cx="4267570" cy="2347163"/>
          </a:xfrm>
          <a:prstGeom prst="rect">
            <a:avLst/>
          </a:prstGeom>
        </p:spPr>
      </p:pic>
    </p:spTree>
    <p:extLst>
      <p:ext uri="{BB962C8B-B14F-4D97-AF65-F5344CB8AC3E}">
        <p14:creationId xmlns:p14="http://schemas.microsoft.com/office/powerpoint/2010/main" val="317684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72000">
                                          <p:cBhvr additive="base">
                                            <p:cTn id="22" dur="1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8B263-409D-3658-5CA0-DA2EAEE8B004}"/>
              </a:ext>
            </a:extLst>
          </p:cNvPr>
          <p:cNvGrpSpPr/>
          <p:nvPr/>
        </p:nvGrpSpPr>
        <p:grpSpPr>
          <a:xfrm>
            <a:off x="405234" y="147081"/>
            <a:ext cx="11381530" cy="861020"/>
            <a:chOff x="1446879" y="926145"/>
            <a:chExt cx="9312296" cy="861020"/>
          </a:xfrm>
        </p:grpSpPr>
        <p:sp>
          <p:nvSpPr>
            <p:cNvPr id="4" name="TextBox 3">
              <a:extLst>
                <a:ext uri="{FF2B5EF4-FFF2-40B4-BE49-F238E27FC236}">
                  <a16:creationId xmlns:a16="http://schemas.microsoft.com/office/drawing/2014/main" id="{02257ADA-818A-95F8-E2CE-98815EC78088}"/>
                </a:ext>
              </a:extLst>
            </p:cNvPr>
            <p:cNvSpPr txBox="1"/>
            <p:nvPr/>
          </p:nvSpPr>
          <p:spPr>
            <a:xfrm>
              <a:off x="1861905" y="926145"/>
              <a:ext cx="8897270" cy="851297"/>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Bài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đọc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được</a:t>
              </a:r>
              <a:r>
                <a:rPr lang="en-US" sz="4400" b="1" dirty="0">
                  <a:latin typeface="Cambria" panose="02040503050406030204" pitchFamily="18" charset="0"/>
                  <a:ea typeface="Cambria" panose="02040503050406030204" pitchFamily="18" charset="0"/>
                </a:rPr>
                <a:t> chia </a:t>
              </a:r>
              <a:r>
                <a:rPr lang="en-US" sz="4400" b="1" dirty="0" err="1">
                  <a:latin typeface="Cambria" panose="02040503050406030204" pitchFamily="18" charset="0"/>
                  <a:ea typeface="Cambria" panose="02040503050406030204" pitchFamily="18" charset="0"/>
                </a:rPr>
                <a:t>làm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mấy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cảnh</a:t>
              </a:r>
              <a:r>
                <a:rPr lang="en-US" sz="4400" b="1"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D8B0206-9BD8-0D0F-36BF-C433CB861DDE}"/>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2" name="TextBox 11">
            <a:extLst>
              <a:ext uri="{FF2B5EF4-FFF2-40B4-BE49-F238E27FC236}">
                <a16:creationId xmlns:a16="http://schemas.microsoft.com/office/drawing/2014/main" id="{A2E96DA3-4FF7-78AC-6FDF-92CDF7276206}"/>
              </a:ext>
            </a:extLst>
          </p:cNvPr>
          <p:cNvSpPr txBox="1"/>
          <p:nvPr/>
        </p:nvSpPr>
        <p:spPr>
          <a:xfrm>
            <a:off x="835402" y="1342021"/>
            <a:ext cx="9659877"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vi-VN" sz="3600" b="1" dirty="0">
                <a:latin typeface="Cambria" panose="02040503050406030204" pitchFamily="18" charset="0"/>
                <a:ea typeface="Cambria" panose="02040503050406030204" pitchFamily="18" charset="0"/>
              </a:rPr>
              <a:t>Cảnh 1: </a:t>
            </a:r>
            <a:r>
              <a:rPr lang="vi-VN" sz="3600" dirty="0">
                <a:latin typeface="Cambria" panose="02040503050406030204" pitchFamily="18" charset="0"/>
                <a:ea typeface="Cambria" panose="02040503050406030204" pitchFamily="18" charset="0"/>
              </a:rPr>
              <a:t>Anh Tễu gặp ông quản phường múa rối nước để xin học nghề.</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57BBCF-5EF7-7DF9-8842-EE7A43BAE7EE}"/>
              </a:ext>
            </a:extLst>
          </p:cNvPr>
          <p:cNvSpPr txBox="1"/>
          <p:nvPr/>
        </p:nvSpPr>
        <p:spPr>
          <a:xfrm>
            <a:off x="2642293" y="2945464"/>
            <a:ext cx="9201530"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Cảnh</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Cuộc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trò</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giữa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giỏi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nghề</a:t>
            </a:r>
            <a:r>
              <a:rPr lang="en-US" sz="3600" dirty="0">
                <a:latin typeface="Cambria" panose="02040503050406030204" pitchFamily="18" charset="0"/>
                <a:ea typeface="Cambria" panose="02040503050406030204" pitchFamily="18" charset="0"/>
              </a:rPr>
              <a:t>.</a:t>
            </a:r>
          </a:p>
        </p:txBody>
      </p:sp>
      <p:pic>
        <p:nvPicPr>
          <p:cNvPr id="23" name="Picture 22" descr="A couple of cartoon characters&#10;&#10;Description automatically generated">
            <a:extLst>
              <a:ext uri="{FF2B5EF4-FFF2-40B4-BE49-F238E27FC236}">
                <a16:creationId xmlns:a16="http://schemas.microsoft.com/office/drawing/2014/main" id="{2AE538B3-F0B7-63BD-287E-E2330800917C}"/>
              </a:ext>
            </a:extLst>
          </p:cNvPr>
          <p:cNvPicPr>
            <a:picLocks noChangeAspect="1"/>
          </p:cNvPicPr>
          <p:nvPr/>
        </p:nvPicPr>
        <p:blipFill rotWithShape="1">
          <a:blip r:embed="rId6">
            <a:extLst>
              <a:ext uri="{28A0092B-C50C-407E-A947-70E740481C1C}">
                <a14:useLocalDpi xmlns:a14="http://schemas.microsoft.com/office/drawing/2010/main" val="0"/>
              </a:ext>
            </a:extLst>
          </a:blip>
          <a:srcRect r="47396"/>
          <a:stretch/>
        </p:blipFill>
        <p:spPr>
          <a:xfrm>
            <a:off x="405234" y="3652448"/>
            <a:ext cx="2987298" cy="3119973"/>
          </a:xfrm>
          <a:prstGeom prst="rect">
            <a:avLst/>
          </a:prstGeom>
        </p:spPr>
      </p:pic>
    </p:spTree>
    <p:extLst>
      <p:ext uri="{BB962C8B-B14F-4D97-AF65-F5344CB8AC3E}">
        <p14:creationId xmlns:p14="http://schemas.microsoft.com/office/powerpoint/2010/main" val="18431703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9143777" cy="4182895"/>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1065026" y="2583629"/>
            <a:ext cx="816025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ông quản phường roi nước</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5">
            <a:extLst>
              <a:ext uri="{28A0092B-C50C-407E-A947-70E740481C1C}">
                <a14:useLocalDpi xmlns:a14="http://schemas.microsoft.com/office/drawing/2010/main" val="0"/>
              </a:ext>
            </a:extLst>
          </a:blip>
          <a:srcRect r="47396"/>
          <a:stretch/>
        </p:blipFill>
        <p:spPr>
          <a:xfrm flipH="1">
            <a:off x="8813674" y="3064679"/>
            <a:ext cx="3378326" cy="3528368"/>
          </a:xfrm>
          <a:prstGeom prst="rect">
            <a:avLst/>
          </a:prstGeom>
        </p:spPr>
      </p:pic>
      <p:sp>
        <p:nvSpPr>
          <p:cNvPr id="6" name="TextBox 5">
            <a:extLst>
              <a:ext uri="{FF2B5EF4-FFF2-40B4-BE49-F238E27FC236}">
                <a16:creationId xmlns:a16="http://schemas.microsoft.com/office/drawing/2014/main" id="{18F7FA6D-6A0E-8E10-6586-60C2A6286812}"/>
              </a:ext>
            </a:extLst>
          </p:cNvPr>
          <p:cNvSpPr txBox="1"/>
          <p:nvPr/>
        </p:nvSpPr>
        <p:spPr>
          <a:xfrm>
            <a:off x="1115826" y="3750138"/>
            <a:ext cx="7794493" cy="1200329"/>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3600" b="1" dirty="0">
                <a:solidFill>
                  <a:srgbClr val="0070C0"/>
                </a:solidFill>
              </a:rPr>
              <a:t>một nụ cười bằng mười thang thuốc bổ</a:t>
            </a:r>
            <a:endParaRPr kumimoji="0" lang="en-US" sz="3600" b="1" i="0" u="none" strike="noStrike" kern="1200" cap="none" spc="0" normalizeH="0" baseline="0" noProof="0" dirty="0">
              <a:ln>
                <a:noFill/>
              </a:ln>
              <a:solidFill>
                <a:srgbClr val="0070C0"/>
              </a:solidFill>
              <a:effectLst/>
              <a:uLnTx/>
              <a:uFillTx/>
              <a:latin typeface="Aptos" panose="02110004020202020204"/>
            </a:endParaRPr>
          </a:p>
        </p:txBody>
      </p:sp>
      <p:pic>
        <p:nvPicPr>
          <p:cNvPr id="12" name="Picture 11">
            <a:extLst>
              <a:ext uri="{FF2B5EF4-FFF2-40B4-BE49-F238E27FC236}">
                <a16:creationId xmlns:a16="http://schemas.microsoft.com/office/drawing/2014/main" id="{372C9DF8-EBD8-84CD-ABF9-A59AFFA701D7}"/>
              </a:ext>
            </a:extLst>
          </p:cNvPr>
          <p:cNvPicPr>
            <a:picLocks noChangeAspect="1"/>
          </p:cNvPicPr>
          <p:nvPr/>
        </p:nvPicPr>
        <p:blipFill>
          <a:blip r:embed="rId6"/>
          <a:stretch>
            <a:fillRect/>
          </a:stretch>
        </p:blipFill>
        <p:spPr>
          <a:xfrm>
            <a:off x="468516" y="495695"/>
            <a:ext cx="10498222" cy="1396105"/>
          </a:xfrm>
          <a:prstGeom prst="rect">
            <a:avLst/>
          </a:prstGeom>
        </p:spPr>
      </p:pic>
      <p:sp>
        <p:nvSpPr>
          <p:cNvPr id="3" name="TextBox 2">
            <a:extLst>
              <a:ext uri="{FF2B5EF4-FFF2-40B4-BE49-F238E27FC236}">
                <a16:creationId xmlns:a16="http://schemas.microsoft.com/office/drawing/2014/main" id="{48276DA2-9DCD-6808-8A57-40CD36A05B00}"/>
              </a:ext>
            </a:extLst>
          </p:cNvPr>
          <p:cNvSpPr txBox="1"/>
          <p:nvPr/>
        </p:nvSpPr>
        <p:spPr>
          <a:xfrm>
            <a:off x="993906" y="5306509"/>
            <a:ext cx="596569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phường rối làng ta</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spTree>
    <p:extLst>
      <p:ext uri="{BB962C8B-B14F-4D97-AF65-F5344CB8AC3E}">
        <p14:creationId xmlns:p14="http://schemas.microsoft.com/office/powerpoint/2010/main" val="16070537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53" presetClass="entr" presetSubtype="16"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53" presetClass="entr" presetSubtype="16"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2F504-2671-0FAD-CD89-822AC49F4B71}"/>
              </a:ext>
            </a:extLst>
          </p:cNvPr>
          <p:cNvGrpSpPr/>
          <p:nvPr/>
        </p:nvGrpSpPr>
        <p:grpSpPr>
          <a:xfrm>
            <a:off x="5843925" y="2503166"/>
            <a:ext cx="6201180" cy="3769636"/>
            <a:chOff x="6051918" y="2593179"/>
            <a:chExt cx="6201180" cy="3769636"/>
          </a:xfrm>
        </p:grpSpPr>
        <p:pic>
          <p:nvPicPr>
            <p:cNvPr id="13" name="Picture 22">
              <a:extLst>
                <a:ext uri="{FF2B5EF4-FFF2-40B4-BE49-F238E27FC236}">
                  <a16:creationId xmlns:a16="http://schemas.microsoft.com/office/drawing/2014/main" id="{496C7EE3-AFA8-D125-3166-4DF15B91443B}"/>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14" name="Group 13">
              <a:extLst>
                <a:ext uri="{FF2B5EF4-FFF2-40B4-BE49-F238E27FC236}">
                  <a16:creationId xmlns:a16="http://schemas.microsoft.com/office/drawing/2014/main" id="{2B38B08A-DC82-970B-FAA5-8181CC7B033D}"/>
                </a:ext>
              </a:extLst>
            </p:cNvPr>
            <p:cNvGrpSpPr/>
            <p:nvPr/>
          </p:nvGrpSpPr>
          <p:grpSpPr>
            <a:xfrm>
              <a:off x="6051918" y="3550288"/>
              <a:ext cx="6201180" cy="2812527"/>
              <a:chOff x="6095999" y="3141234"/>
              <a:chExt cx="6201180" cy="2812527"/>
            </a:xfrm>
          </p:grpSpPr>
          <p:sp>
            <p:nvSpPr>
              <p:cNvPr id="15" name="Rectangle: Rounded Corners 14">
                <a:extLst>
                  <a:ext uri="{FF2B5EF4-FFF2-40B4-BE49-F238E27FC236}">
                    <a16:creationId xmlns:a16="http://schemas.microsoft.com/office/drawing/2014/main" id="{F4087EE3-8B51-FF81-EE61-B93D2678DC23}"/>
                  </a:ext>
                </a:extLst>
              </p:cNvPr>
              <p:cNvSpPr/>
              <p:nvPr/>
            </p:nvSpPr>
            <p:spPr>
              <a:xfrm>
                <a:off x="6095999" y="3789681"/>
                <a:ext cx="620118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libri" panose="020F0502020204030204" pitchFamily="34" charset="0"/>
                    <a:cs typeface="Calibri" panose="020F0502020204030204" pitchFamily="34" charset="0"/>
                  </a:rPr>
                  <a:t> 1. Đọc đúng.</a:t>
                </a:r>
              </a:p>
              <a:p>
                <a:pPr algn="just">
                  <a:lnSpc>
                    <a:spcPct val="110000"/>
                  </a:lnSpc>
                </a:pPr>
                <a:r>
                  <a:rPr lang="en-US" sz="32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3200">
                    <a:solidFill>
                      <a:srgbClr val="000000"/>
                    </a:solidFill>
                    <a:latin typeface="Calibri" panose="020F0502020204030204" pitchFamily="34" charset="0"/>
                    <a:cs typeface="Calibri" panose="020F0502020204030204" pitchFamily="34" charset="0"/>
                  </a:rPr>
                  <a:t>3. Ngắt, nghỉ đúng nhịp.</a:t>
                </a:r>
                <a:endParaRPr lang="vi-VN" sz="3200" b="0" i="0">
                  <a:solidFill>
                    <a:srgbClr val="000000"/>
                  </a:solidFill>
                  <a:effectLst/>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9AFFC36-A997-E317-3AC9-43B70BCE6389}"/>
                  </a:ext>
                </a:extLst>
              </p:cNvPr>
              <p:cNvGrpSpPr/>
              <p:nvPr/>
            </p:nvGrpSpPr>
            <p:grpSpPr>
              <a:xfrm>
                <a:off x="8361444" y="4116552"/>
                <a:ext cx="1583311" cy="469963"/>
                <a:chOff x="3190408" y="4309039"/>
                <a:chExt cx="1583311" cy="469963"/>
              </a:xfrm>
            </p:grpSpPr>
            <p:pic>
              <p:nvPicPr>
                <p:cNvPr id="26" name="Picture 25">
                  <a:extLst>
                    <a:ext uri="{FF2B5EF4-FFF2-40B4-BE49-F238E27FC236}">
                      <a16:creationId xmlns:a16="http://schemas.microsoft.com/office/drawing/2014/main" id="{4FA290E6-FF21-5F14-2B20-D208128CEB24}"/>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7" name="Picture 26">
                  <a:extLst>
                    <a:ext uri="{FF2B5EF4-FFF2-40B4-BE49-F238E27FC236}">
                      <a16:creationId xmlns:a16="http://schemas.microsoft.com/office/drawing/2014/main" id="{4DAF7886-B29B-4183-E1EF-0783333CD58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27">
                  <a:extLst>
                    <a:ext uri="{FF2B5EF4-FFF2-40B4-BE49-F238E27FC236}">
                      <a16:creationId xmlns:a16="http://schemas.microsoft.com/office/drawing/2014/main" id="{0C5838C3-3C54-C9C6-52C8-CBF2CB30585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16">
                <a:extLst>
                  <a:ext uri="{FF2B5EF4-FFF2-40B4-BE49-F238E27FC236}">
                    <a16:creationId xmlns:a16="http://schemas.microsoft.com/office/drawing/2014/main" id="{B435818E-2F61-F100-9CC0-CAE9F09E0D0A}"/>
                  </a:ext>
                </a:extLst>
              </p:cNvPr>
              <p:cNvGrpSpPr/>
              <p:nvPr/>
            </p:nvGrpSpPr>
            <p:grpSpPr>
              <a:xfrm>
                <a:off x="8468135" y="4692277"/>
                <a:ext cx="1583311" cy="469963"/>
                <a:chOff x="3190408" y="4309039"/>
                <a:chExt cx="1583311" cy="469963"/>
              </a:xfrm>
            </p:grpSpPr>
            <p:pic>
              <p:nvPicPr>
                <p:cNvPr id="23" name="Picture 22">
                  <a:extLst>
                    <a:ext uri="{FF2B5EF4-FFF2-40B4-BE49-F238E27FC236}">
                      <a16:creationId xmlns:a16="http://schemas.microsoft.com/office/drawing/2014/main" id="{E8F5CC14-82EC-D6FB-1B07-72F1C913E7F5}"/>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B83BA6AD-7E72-7C23-FEA4-C79C00C76154}"/>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507969A1-BE1E-8622-CFD3-2586138F6824}"/>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8" name="Group 17">
                <a:extLst>
                  <a:ext uri="{FF2B5EF4-FFF2-40B4-BE49-F238E27FC236}">
                    <a16:creationId xmlns:a16="http://schemas.microsoft.com/office/drawing/2014/main" id="{FEDB0103-FD26-7970-32F9-E12908463D03}"/>
                  </a:ext>
                </a:extLst>
              </p:cNvPr>
              <p:cNvGrpSpPr/>
              <p:nvPr/>
            </p:nvGrpSpPr>
            <p:grpSpPr>
              <a:xfrm>
                <a:off x="10271227" y="5176168"/>
                <a:ext cx="1583311" cy="469963"/>
                <a:chOff x="3469116" y="4207045"/>
                <a:chExt cx="1583311" cy="469963"/>
              </a:xfrm>
            </p:grpSpPr>
            <p:pic>
              <p:nvPicPr>
                <p:cNvPr id="20" name="Picture 19">
                  <a:extLst>
                    <a:ext uri="{FF2B5EF4-FFF2-40B4-BE49-F238E27FC236}">
                      <a16:creationId xmlns:a16="http://schemas.microsoft.com/office/drawing/2014/main" id="{F91D1C75-A060-378C-11E8-5BA170736A55}"/>
                    </a:ext>
                  </a:extLst>
                </p:cNvPr>
                <p:cNvPicPr>
                  <a:picLocks noChangeAspect="1"/>
                </p:cNvPicPr>
                <p:nvPr/>
              </p:nvPicPr>
              <p:blipFill>
                <a:blip r:embed="rId5"/>
                <a:stretch>
                  <a:fillRect/>
                </a:stretch>
              </p:blipFill>
              <p:spPr>
                <a:xfrm>
                  <a:off x="4025790" y="4207045"/>
                  <a:ext cx="469963" cy="469963"/>
                </a:xfrm>
                <a:prstGeom prst="rect">
                  <a:avLst/>
                </a:prstGeom>
              </p:spPr>
            </p:pic>
            <p:pic>
              <p:nvPicPr>
                <p:cNvPr id="21" name="Picture 20">
                  <a:extLst>
                    <a:ext uri="{FF2B5EF4-FFF2-40B4-BE49-F238E27FC236}">
                      <a16:creationId xmlns:a16="http://schemas.microsoft.com/office/drawing/2014/main" id="{6B0AB026-CDD2-AB62-75AE-DE9BC930416E}"/>
                    </a:ext>
                  </a:extLst>
                </p:cNvPr>
                <p:cNvPicPr>
                  <a:picLocks noChangeAspect="1"/>
                </p:cNvPicPr>
                <p:nvPr/>
              </p:nvPicPr>
              <p:blipFill>
                <a:blip r:embed="rId6"/>
                <a:stretch>
                  <a:fillRect/>
                </a:stretch>
              </p:blipFill>
              <p:spPr>
                <a:xfrm>
                  <a:off x="3469116" y="4207045"/>
                  <a:ext cx="469963" cy="469963"/>
                </a:xfrm>
                <a:prstGeom prst="rect">
                  <a:avLst/>
                </a:prstGeom>
              </p:spPr>
            </p:pic>
            <p:pic>
              <p:nvPicPr>
                <p:cNvPr id="22" name="Picture 21">
                  <a:extLst>
                    <a:ext uri="{FF2B5EF4-FFF2-40B4-BE49-F238E27FC236}">
                      <a16:creationId xmlns:a16="http://schemas.microsoft.com/office/drawing/2014/main" id="{2955732D-749C-9A20-4A6C-6BF7ED15D904}"/>
                    </a:ext>
                  </a:extLst>
                </p:cNvPr>
                <p:cNvPicPr>
                  <a:picLocks noChangeAspect="1"/>
                </p:cNvPicPr>
                <p:nvPr/>
              </p:nvPicPr>
              <p:blipFill>
                <a:blip r:embed="rId7"/>
                <a:stretch>
                  <a:fillRect/>
                </a:stretch>
              </p:blipFill>
              <p:spPr>
                <a:xfrm>
                  <a:off x="4582464" y="4207045"/>
                  <a:ext cx="469963" cy="469963"/>
                </a:xfrm>
                <a:prstGeom prst="rect">
                  <a:avLst/>
                </a:prstGeom>
              </p:spPr>
            </p:pic>
          </p:grpSp>
          <p:sp>
            <p:nvSpPr>
              <p:cNvPr id="19" name="Rectangle: Rounded Corners 18">
                <a:extLst>
                  <a:ext uri="{FF2B5EF4-FFF2-40B4-BE49-F238E27FC236}">
                    <a16:creationId xmlns:a16="http://schemas.microsoft.com/office/drawing/2014/main" id="{F0A2717D-AFBE-8F0F-65D0-81101BEB4D5E}"/>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grpSp>
      <p:grpSp>
        <p:nvGrpSpPr>
          <p:cNvPr id="29" name="Group 28">
            <a:extLst>
              <a:ext uri="{FF2B5EF4-FFF2-40B4-BE49-F238E27FC236}">
                <a16:creationId xmlns:a16="http://schemas.microsoft.com/office/drawing/2014/main" id="{4E1B7DE5-7401-94CF-1ADF-29C16B3C5772}"/>
              </a:ext>
            </a:extLst>
          </p:cNvPr>
          <p:cNvGrpSpPr/>
          <p:nvPr/>
        </p:nvGrpSpPr>
        <p:grpSpPr>
          <a:xfrm>
            <a:off x="93773" y="2737080"/>
            <a:ext cx="5605176" cy="3535722"/>
            <a:chOff x="147132" y="2825189"/>
            <a:chExt cx="5605176" cy="3535722"/>
          </a:xfrm>
        </p:grpSpPr>
        <p:pic>
          <p:nvPicPr>
            <p:cNvPr id="30" name="Picture 21">
              <a:extLst>
                <a:ext uri="{FF2B5EF4-FFF2-40B4-BE49-F238E27FC236}">
                  <a16:creationId xmlns:a16="http://schemas.microsoft.com/office/drawing/2014/main" id="{4D3EFEDE-FD19-E856-74D3-E2C718ACA45D}"/>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1" name="Group 30">
              <a:extLst>
                <a:ext uri="{FF2B5EF4-FFF2-40B4-BE49-F238E27FC236}">
                  <a16:creationId xmlns:a16="http://schemas.microsoft.com/office/drawing/2014/main" id="{AC37978F-219F-B8FE-4BFC-81C3670AD638}"/>
                </a:ext>
              </a:extLst>
            </p:cNvPr>
            <p:cNvGrpSpPr/>
            <p:nvPr/>
          </p:nvGrpSpPr>
          <p:grpSpPr>
            <a:xfrm>
              <a:off x="191198" y="3576378"/>
              <a:ext cx="5561110" cy="2784533"/>
              <a:chOff x="226098" y="3169228"/>
              <a:chExt cx="5561110" cy="2784533"/>
            </a:xfrm>
          </p:grpSpPr>
          <p:sp>
            <p:nvSpPr>
              <p:cNvPr id="32" name="Rectangle: Rounded Corners 31">
                <a:extLst>
                  <a:ext uri="{FF2B5EF4-FFF2-40B4-BE49-F238E27FC236}">
                    <a16:creationId xmlns:a16="http://schemas.microsoft.com/office/drawing/2014/main" id="{99E8ADE6-80DD-D586-5499-867DC9173F97}"/>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Phân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công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theo</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đoạn</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Tất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cả</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thành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viên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đều</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dirty="0" err="1">
                    <a:solidFill>
                      <a:srgbClr val="000000"/>
                    </a:solidFill>
                    <a:latin typeface="Calibri" panose="020F0502020204030204" pitchFamily="34" charset="0"/>
                    <a:cs typeface="Calibri" panose="020F0502020204030204" pitchFamily="34" charset="0"/>
                  </a:rPr>
                  <a:t>Giải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nghĩa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từ</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cùng</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nhau</a:t>
                </a:r>
                <a:r>
                  <a:rPr lang="en-US" sz="3200" dirty="0">
                    <a:solidFill>
                      <a:srgbClr val="000000"/>
                    </a:solidFill>
                    <a:latin typeface="Calibri" panose="020F0502020204030204" pitchFamily="34" charset="0"/>
                    <a:cs typeface="Calibri" panose="020F0502020204030204" pitchFamily="34" charset="0"/>
                  </a:rPr>
                  <a:t>.</a:t>
                </a:r>
                <a:r>
                  <a:rPr lang="en-US" sz="3200" b="0" i="0" dirty="0">
                    <a:solidFill>
                      <a:srgbClr val="000000"/>
                    </a:solidFill>
                    <a:effectLst/>
                    <a:latin typeface="Calibri" panose="020F0502020204030204" pitchFamily="34" charset="0"/>
                    <a:cs typeface="Calibri" panose="020F0502020204030204" pitchFamily="34" charset="0"/>
                  </a:rPr>
                  <a:t> </a:t>
                </a:r>
                <a:endParaRPr lang="vi-VN" sz="3200" b="0" i="0" dirty="0">
                  <a:solidFill>
                    <a:srgbClr val="000000"/>
                  </a:solidFill>
                  <a:effectLst/>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3138DCF3-A191-E342-5A06-824A2BB2F761}"/>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0AAB00CD-D5BE-CCAA-5363-07D7254C953E}"/>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5" name="Picture 34">
                <a:extLst>
                  <a:ext uri="{FF2B5EF4-FFF2-40B4-BE49-F238E27FC236}">
                    <a16:creationId xmlns:a16="http://schemas.microsoft.com/office/drawing/2014/main" id="{010BBCCE-2D4F-27BC-DA0D-0650633A7F1D}"/>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6" name="Picture 35">
                <a:extLst>
                  <a:ext uri="{FF2B5EF4-FFF2-40B4-BE49-F238E27FC236}">
                    <a16:creationId xmlns:a16="http://schemas.microsoft.com/office/drawing/2014/main" id="{7DA9EB1A-E549-E1F2-6DED-7F2306D8C064}"/>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E55C6667-874E-BEE9-1CCB-0B9C0DBC607D}"/>
              </a:ext>
            </a:extLst>
          </p:cNvPr>
          <p:cNvPicPr>
            <a:picLocks noChangeAspect="1"/>
          </p:cNvPicPr>
          <p:nvPr/>
        </p:nvPicPr>
        <p:blipFill>
          <a:blip r:embed="rId10"/>
          <a:stretch>
            <a:fillRect/>
          </a:stretch>
        </p:blipFill>
        <p:spPr>
          <a:xfrm>
            <a:off x="677917" y="323365"/>
            <a:ext cx="10836166" cy="2663398"/>
          </a:xfrm>
          <a:prstGeom prst="rect">
            <a:avLst/>
          </a:prstGeom>
        </p:spPr>
      </p:pic>
    </p:spTree>
    <p:extLst>
      <p:ext uri="{BB962C8B-B14F-4D97-AF65-F5344CB8AC3E}">
        <p14:creationId xmlns:p14="http://schemas.microsoft.com/office/powerpoint/2010/main" val="1713588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Righ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a:solidFill>
                    <a:srgbClr val="000000"/>
                  </a:solidFill>
                  <a:latin typeface="Calibri" panose="020F0502020204030204" pitchFamily="34" charset="0"/>
                  <a:cs typeface="Calibri" panose="020F0502020204030204" pitchFamily="34" charset="0"/>
                </a:rPr>
                <a:t>1. Đọc đúng.</a:t>
              </a:r>
            </a:p>
            <a:p>
              <a:pPr algn="just">
                <a:lnSpc>
                  <a:spcPct val="110000"/>
                </a:lnSpc>
              </a:pPr>
              <a:r>
                <a:rPr lang="en-US" sz="40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4000">
                  <a:solidFill>
                    <a:srgbClr val="000000"/>
                  </a:solidFill>
                  <a:latin typeface="Calibri" panose="020F0502020204030204" pitchFamily="34" charset="0"/>
                  <a:cs typeface="Calibri" panose="020F0502020204030204" pitchFamily="34" charset="0"/>
                </a:rPr>
                <a:t>3. Ngắt, nghỉ đúng nhịp</a:t>
              </a:r>
              <a:endParaRPr lang="vi-VN" sz="4000" b="0" i="0">
                <a:solidFill>
                  <a:srgbClr val="000000"/>
                </a:solidFill>
                <a:effectLst/>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317721" y="4072844"/>
              <a:ext cx="1628460" cy="469964"/>
              <a:chOff x="3146685" y="4265331"/>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703360" y="4265332"/>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146685" y="4265331"/>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337501" y="5057293"/>
              <a:ext cx="1583311" cy="469963"/>
              <a:chOff x="3535390" y="4088170"/>
              <a:chExt cx="1583311"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092063" y="40881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535390" y="40881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648738" y="40881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53938" y="3429000"/>
            <a:ext cx="2430969" cy="3077175"/>
          </a:xfrm>
          <a:prstGeom prst="rect">
            <a:avLst/>
          </a:prstGeom>
        </p:spPr>
      </p:pic>
      <p:pic>
        <p:nvPicPr>
          <p:cNvPr id="5" name="Picture 4">
            <a:extLst>
              <a:ext uri="{FF2B5EF4-FFF2-40B4-BE49-F238E27FC236}">
                <a16:creationId xmlns:a16="http://schemas.microsoft.com/office/drawing/2014/main" id="{3270D05A-854A-BF8B-9E2D-F2278FB0D1D8}"/>
              </a:ext>
            </a:extLst>
          </p:cNvPr>
          <p:cNvPicPr>
            <a:picLocks noChangeAspect="1"/>
          </p:cNvPicPr>
          <p:nvPr/>
        </p:nvPicPr>
        <p:blipFill>
          <a:blip r:embed="rId9"/>
          <a:stretch>
            <a:fillRect/>
          </a:stretch>
        </p:blipFill>
        <p:spPr>
          <a:xfrm>
            <a:off x="0" y="185157"/>
            <a:ext cx="12058933" cy="1932599"/>
          </a:xfrm>
          <a:prstGeom prst="rect">
            <a:avLst/>
          </a:prstGeom>
        </p:spPr>
      </p:pic>
    </p:spTree>
    <p:extLst>
      <p:ext uri="{BB962C8B-B14F-4D97-AF65-F5344CB8AC3E}">
        <p14:creationId xmlns:p14="http://schemas.microsoft.com/office/powerpoint/2010/main" val="195599792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1000" fill="hold"/>
                                            <p:tgtEl>
                                              <p:spTgt spid="49"/>
                                            </p:tgtEl>
                                            <p:attrNameLst>
                                              <p:attrName>ppt_x</p:attrName>
                                            </p:attrNameLst>
                                          </p:cBhvr>
                                          <p:tavLst>
                                            <p:tav tm="0">
                                              <p:val>
                                                <p:strVal val="#ppt_x"/>
                                              </p:val>
                                            </p:tav>
                                            <p:tav tm="100000">
                                              <p:val>
                                                <p:strVal val="#ppt_x"/>
                                              </p:val>
                                            </p:tav>
                                          </p:tavLst>
                                        </p:anim>
                                        <p:anim calcmode="lin" valueType="num">
                                          <p:cBhvr additive="base">
                                            <p:cTn id="17"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480</TotalTime>
  <Words>1074</Words>
  <Application>Microsoft Office PowerPoint</Application>
  <PresentationFormat>Widescreen</PresentationFormat>
  <Paragraphs>98</Paragraphs>
  <Slides>32</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Aptos</vt:lpstr>
      <vt:lpstr>Aptos Display</vt:lpstr>
      <vt:lpstr>Arial</vt:lpstr>
      <vt:lpstr>Calibri</vt:lpstr>
      <vt:lpstr>Calibri Light</vt:lpstr>
      <vt:lpstr>Cambria</vt:lpstr>
      <vt:lpstr>iCiel Pony</vt:lpstr>
      <vt:lpstr>Lato Hairline</vt:lpstr>
      <vt:lpstr>Lato Light</vt:lpstr>
      <vt:lpstr>Lato Regular</vt:lpstr>
      <vt:lpstr>Roboto</vt:lpstr>
      <vt:lpstr>Times New Roman</vt:lpstr>
      <vt:lpstr>Wingdings</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dc:creator>
  <dc:description>9Slide.vn</dc:description>
  <cp:lastModifiedBy>Windows User</cp:lastModifiedBy>
  <cp:revision>45</cp:revision>
  <dcterms:created xsi:type="dcterms:W3CDTF">2023-10-14T15:45:52Z</dcterms:created>
  <dcterms:modified xsi:type="dcterms:W3CDTF">2025-12-24T05:24:12Z</dcterms:modified>
  <cp:category>9Slide.vn</cp:category>
</cp:coreProperties>
</file>