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8" r:id="rId3"/>
  </p:sldMasterIdLst>
  <p:notesMasterIdLst>
    <p:notesMasterId r:id="rId22"/>
  </p:notesMasterIdLst>
  <p:sldIdLst>
    <p:sldId id="3298" r:id="rId4"/>
    <p:sldId id="282" r:id="rId5"/>
    <p:sldId id="279" r:id="rId6"/>
    <p:sldId id="257" r:id="rId7"/>
    <p:sldId id="281" r:id="rId8"/>
    <p:sldId id="258" r:id="rId9"/>
    <p:sldId id="3270" r:id="rId10"/>
    <p:sldId id="3271" r:id="rId11"/>
    <p:sldId id="262" r:id="rId12"/>
    <p:sldId id="261" r:id="rId13"/>
    <p:sldId id="263" r:id="rId14"/>
    <p:sldId id="3304" r:id="rId15"/>
    <p:sldId id="3305" r:id="rId16"/>
    <p:sldId id="3306" r:id="rId17"/>
    <p:sldId id="3308" r:id="rId18"/>
    <p:sldId id="3310" r:id="rId19"/>
    <p:sldId id="3311" r:id="rId20"/>
    <p:sldId id="3309" r:id="rId21"/>
  </p:sldIdLst>
  <p:sldSz cx="18288000" cy="10287000"/>
  <p:notesSz cx="6858000" cy="9144000"/>
  <p:embeddedFontLs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ubai" panose="020B0604020202020204" charset="-78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FB"/>
    <a:srgbClr val="FF5050"/>
    <a:srgbClr val="FCD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8CFF5-57CA-493B-957F-DB61C0C6D5B0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CC847-B45C-47D7-B9DA-8D7E3601C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="" xmlns:a16="http://schemas.microsoft.com/office/drawing/2014/main" id="{AF32F7C7-9DAE-DB52-A9D5-2D46DB9E3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f391192_00:notes">
            <a:extLst>
              <a:ext uri="{FF2B5EF4-FFF2-40B4-BE49-F238E27FC236}">
                <a16:creationId xmlns="" xmlns:a16="http://schemas.microsoft.com/office/drawing/2014/main" id="{1596D22C-3C11-7F51-0D81-3711086E8E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f391192_00:notes">
            <a:extLst>
              <a:ext uri="{FF2B5EF4-FFF2-40B4-BE49-F238E27FC236}">
                <a16:creationId xmlns="" xmlns:a16="http://schemas.microsoft.com/office/drawing/2014/main" id="{16D8AD18-0342-C49B-262D-6F165C6A9A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215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861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="" xmlns:a16="http://schemas.microsoft.com/office/drawing/2014/main" id="{EF27B623-9813-0218-61FC-40552C4C3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f391192_00:notes">
            <a:extLst>
              <a:ext uri="{FF2B5EF4-FFF2-40B4-BE49-F238E27FC236}">
                <a16:creationId xmlns="" xmlns:a16="http://schemas.microsoft.com/office/drawing/2014/main" id="{AF0EF099-0DF9-49CA-72FA-C486C68C54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f391192_00:notes">
            <a:extLst>
              <a:ext uri="{FF2B5EF4-FFF2-40B4-BE49-F238E27FC236}">
                <a16:creationId xmlns="" xmlns:a16="http://schemas.microsoft.com/office/drawing/2014/main" id="{1D9AD32B-FE5E-B36D-659D-DB7A905569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329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107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="" xmlns:a16="http://schemas.microsoft.com/office/drawing/2014/main" id="{FC421102-842F-91E8-14CA-B747DE8CD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06f1c2d_30:notes">
            <a:extLst>
              <a:ext uri="{FF2B5EF4-FFF2-40B4-BE49-F238E27FC236}">
                <a16:creationId xmlns="" xmlns:a16="http://schemas.microsoft.com/office/drawing/2014/main" id="{5F49C0E4-270F-C93F-D411-8F2AE5256E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06f1c2d_30:notes">
            <a:extLst>
              <a:ext uri="{FF2B5EF4-FFF2-40B4-BE49-F238E27FC236}">
                <a16:creationId xmlns="" xmlns:a16="http://schemas.microsoft.com/office/drawing/2014/main" id="{D8A6BF7C-02D9-3D86-69A7-C71CFBAE37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33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44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="" xmlns:a16="http://schemas.microsoft.com/office/drawing/2014/main" id="{0AFA0FE0-02B6-A171-2981-540E745CD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>
            <a:extLst>
              <a:ext uri="{FF2B5EF4-FFF2-40B4-BE49-F238E27FC236}">
                <a16:creationId xmlns="" xmlns:a16="http://schemas.microsoft.com/office/drawing/2014/main" id="{28F9A9AD-2F24-EFB3-6F29-9057AADEF2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>
            <a:extLst>
              <a:ext uri="{FF2B5EF4-FFF2-40B4-BE49-F238E27FC236}">
                <a16:creationId xmlns="" xmlns:a16="http://schemas.microsoft.com/office/drawing/2014/main" id="{383B0A62-1C17-57A8-9748-3DB0B6E68D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7608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="" xmlns:a16="http://schemas.microsoft.com/office/drawing/2014/main" id="{FC00ADA9-D384-0EC2-53B4-EE00681DA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>
            <a:extLst>
              <a:ext uri="{FF2B5EF4-FFF2-40B4-BE49-F238E27FC236}">
                <a16:creationId xmlns="" xmlns:a16="http://schemas.microsoft.com/office/drawing/2014/main" id="{02E8AEBA-F505-7F72-03ED-81B6536845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>
            <a:extLst>
              <a:ext uri="{FF2B5EF4-FFF2-40B4-BE49-F238E27FC236}">
                <a16:creationId xmlns="" xmlns:a16="http://schemas.microsoft.com/office/drawing/2014/main" id="{D9AECB45-F79A-24E1-7B9A-C32D4FC44F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7854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80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47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726850" y="3983650"/>
            <a:ext cx="106692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730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6726850" y="2691276"/>
            <a:ext cx="10669200" cy="1385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6726850" y="4472100"/>
            <a:ext cx="4984800" cy="3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1pPr>
            <a:lvl2pPr marL="1828800" lvl="1" indent="-660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3200"/>
            </a:lvl2pPr>
            <a:lvl3pPr marL="2743200" lvl="2" indent="-6604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3200"/>
            </a:lvl3pPr>
            <a:lvl4pPr marL="3657600" lvl="3" indent="-66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2000" lvl="4" indent="-660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400" lvl="5" indent="-6604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800" lvl="6" indent="-66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200" lvl="7" indent="-660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600" lvl="8" indent="-6604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12411008" y="4472100"/>
            <a:ext cx="4984800" cy="3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1pPr>
            <a:lvl2pPr marL="1828800" lvl="1" indent="-660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3200"/>
            </a:lvl2pPr>
            <a:lvl3pPr marL="2743200" lvl="2" indent="-6604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3200"/>
            </a:lvl3pPr>
            <a:lvl4pPr marL="3657600" lvl="3" indent="-66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2000" lvl="4" indent="-660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400" lvl="5" indent="-6604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800" lvl="6" indent="-66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200" lvl="7" indent="-660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600" lvl="8" indent="-6604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6961168" y="9499702"/>
            <a:ext cx="1097400" cy="7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9667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6726850" y="2691276"/>
            <a:ext cx="10669200" cy="1385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6726850" y="4472100"/>
            <a:ext cx="10669200" cy="3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85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858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2743200" lvl="2" indent="-6858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3657600" lvl="3" indent="-685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4572000" lvl="4" indent="-6858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5486400" lvl="5" indent="-6858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6400800" lvl="6" indent="-685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7315200" lvl="7" indent="-6858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8229600" lvl="8" indent="-685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61168" y="9499702"/>
            <a:ext cx="1097400" cy="7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5450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96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94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10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28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1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97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6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97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93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71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35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3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81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4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8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84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86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19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94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42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97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6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Google Shape;1015;p78">
            <a:extLst>
              <a:ext uri="{FF2B5EF4-FFF2-40B4-BE49-F238E27FC236}">
                <a16:creationId xmlns="" xmlns:a16="http://schemas.microsoft.com/office/drawing/2014/main" id="{DC7716C7-FC77-B169-3F8C-08A9A618CDDF}"/>
              </a:ext>
            </a:extLst>
          </p:cNvPr>
          <p:cNvSpPr txBox="1">
            <a:spLocks/>
          </p:cNvSpPr>
          <p:nvPr userDrawn="1"/>
        </p:nvSpPr>
        <p:spPr>
          <a:xfrm rot="1336">
            <a:off x="-1938458" y="-1628"/>
            <a:ext cx="1938327" cy="6710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600" i="0">
                <a:solidFill>
                  <a:srgbClr val="FF909D"/>
                </a:solidFill>
              </a:rPr>
              <a:t>Tiktok: Cô Quyên 78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600" i="0">
                <a:solidFill>
                  <a:srgbClr val="FF909D"/>
                </a:solidFill>
              </a:rPr>
              <a:t>Zalo 0975725764</a:t>
            </a:r>
          </a:p>
          <a:p>
            <a:pPr algn="ctr"/>
            <a:endParaRPr lang="en-US" sz="1800">
              <a:solidFill>
                <a:srgbClr val="FF909D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Google Shape;1015;p78">
            <a:extLst>
              <a:ext uri="{FF2B5EF4-FFF2-40B4-BE49-F238E27FC236}">
                <a16:creationId xmlns="" xmlns:a16="http://schemas.microsoft.com/office/drawing/2014/main" id="{8FDE3D8E-1FEB-F0A9-1F9F-1B8C6761724A}"/>
              </a:ext>
            </a:extLst>
          </p:cNvPr>
          <p:cNvSpPr txBox="1">
            <a:spLocks/>
          </p:cNvSpPr>
          <p:nvPr userDrawn="1"/>
        </p:nvSpPr>
        <p:spPr>
          <a:xfrm rot="1336">
            <a:off x="-1938458" y="-1628"/>
            <a:ext cx="1938327" cy="6710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600" i="0">
                <a:solidFill>
                  <a:srgbClr val="FF909D"/>
                </a:solidFill>
              </a:rPr>
              <a:t>Tiktok: Cô Quyên 78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600" i="0">
                <a:solidFill>
                  <a:srgbClr val="FF909D"/>
                </a:solidFill>
              </a:rPr>
              <a:t>Zalo 0975725764</a:t>
            </a:r>
          </a:p>
          <a:p>
            <a:pPr algn="ctr"/>
            <a:endParaRPr lang="en-US" sz="1800">
              <a:solidFill>
                <a:srgbClr val="FF909D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9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9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6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400050" y="2448047"/>
            <a:ext cx="174879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LỚP 5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5. ỨNG DỤNG TIN HỌC</a:t>
            </a:r>
            <a:endParaRPr lang="en-US" altLang="en-US" sz="4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Thực hành soạn thảo văn bản (Tiết 1)</a:t>
            </a:r>
            <a:endParaRPr lang="en-US" alt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638" y="7206342"/>
            <a:ext cx="80010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BÙI TOÀN THẮNG</a:t>
            </a:r>
          </a:p>
          <a:p>
            <a:pPr algn="ctr">
              <a:defRPr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2025-2026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5368441" y="711519"/>
            <a:ext cx="73225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HƯNG ĐẠO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72200" y="1450182"/>
            <a:ext cx="571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7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7454857" y="184150"/>
            <a:ext cx="6893168" cy="2625966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vi-VN" sz="10000" b="1" dirty="0">
                <a:solidFill>
                  <a:schemeClr val="accent4">
                    <a:lumMod val="75000"/>
                  </a:schemeClr>
                </a:solidFill>
              </a:rPr>
              <a:t>Hướng dẫn:</a:t>
            </a:r>
            <a:r>
              <a:rPr lang="vi-VN" sz="96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vi-VN" sz="9600" b="1" dirty="0">
                <a:solidFill>
                  <a:schemeClr val="accent4">
                    <a:lumMod val="75000"/>
                  </a:schemeClr>
                </a:solidFill>
              </a:rPr>
            </a:br>
            <a:endParaRPr dirty="0">
              <a:latin typeface="+mj-lt"/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416067" y="2596659"/>
            <a:ext cx="14114583" cy="506144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228600" indent="0" algn="just">
              <a:buNone/>
            </a:pPr>
            <a:r>
              <a:rPr lang="en-US" sz="4000" smtClean="0">
                <a:solidFill>
                  <a:srgbClr val="7030A0"/>
                </a:solidFill>
              </a:rPr>
              <a:t>a) </a:t>
            </a:r>
            <a:r>
              <a:rPr lang="vi-VN" sz="4000" smtClean="0">
                <a:solidFill>
                  <a:srgbClr val="7030A0"/>
                </a:solidFill>
              </a:rPr>
              <a:t>Chỉnh </a:t>
            </a:r>
            <a:r>
              <a:rPr lang="vi-VN" sz="4000" dirty="0">
                <a:solidFill>
                  <a:srgbClr val="7030A0"/>
                </a:solidFill>
              </a:rPr>
              <a:t>sửa </a:t>
            </a:r>
            <a:r>
              <a:rPr lang="vi-VN" sz="4000">
                <a:solidFill>
                  <a:srgbClr val="7030A0"/>
                </a:solidFill>
              </a:rPr>
              <a:t>văn </a:t>
            </a:r>
            <a:r>
              <a:rPr lang="vi-VN" sz="4000" smtClean="0">
                <a:solidFill>
                  <a:srgbClr val="7030A0"/>
                </a:solidFill>
              </a:rPr>
              <a:t>bản</a:t>
            </a:r>
            <a:endParaRPr lang="en-US" sz="4000" smtClean="0">
              <a:solidFill>
                <a:srgbClr val="7030A0"/>
              </a:solidFill>
            </a:endParaRPr>
          </a:p>
          <a:p>
            <a:pPr marL="228600" indent="0" algn="just">
              <a:buNone/>
            </a:pPr>
            <a:r>
              <a:rPr lang="vi-VN" sz="4000" smtClean="0">
                <a:solidFill>
                  <a:srgbClr val="7030A0"/>
                </a:solidFill>
              </a:rPr>
              <a:t>Bước </a:t>
            </a:r>
            <a:r>
              <a:rPr lang="vi-VN" sz="4000" dirty="0">
                <a:solidFill>
                  <a:srgbClr val="7030A0"/>
                </a:solidFill>
              </a:rPr>
              <a:t>1: Nháy chuột để đặt con trỏ soạn thảo ở vị trí cuối câu của dòng 3. </a:t>
            </a:r>
          </a:p>
          <a:p>
            <a:pPr marL="228600" indent="0" algn="just">
              <a:buNone/>
            </a:pPr>
            <a:r>
              <a:rPr lang="vi-VN" sz="4000" dirty="0">
                <a:solidFill>
                  <a:srgbClr val="7030A0"/>
                </a:solidFill>
              </a:rPr>
              <a:t>	Nhấn phím Enter để xuống dòng.</a:t>
            </a:r>
          </a:p>
          <a:p>
            <a:pPr marL="228600" indent="0" algn="just">
              <a:buNone/>
            </a:pPr>
            <a:r>
              <a:rPr lang="vi-VN" sz="4000" dirty="0">
                <a:solidFill>
                  <a:srgbClr val="7030A0"/>
                </a:solidFill>
              </a:rPr>
              <a:t> 	Gõ (Lần 1) và định dạng kiểu chữ gạch chân và chữ nghiêng như minh hoạ trong Hình 39</a:t>
            </a:r>
          </a:p>
          <a:p>
            <a:pPr marL="228600" indent="0" algn="just">
              <a:buNone/>
            </a:pPr>
            <a:r>
              <a:rPr lang="vi-VN" sz="4000" dirty="0">
                <a:solidFill>
                  <a:srgbClr val="7030A0"/>
                </a:solidFill>
              </a:rPr>
              <a:t>Bước 2: Sao chép phần văn bản từ dòng 4 đến hết, đặt vào vị trí cuối cùng của văn bản</a:t>
            </a:r>
            <a:endParaRPr lang="vi-VN" sz="4000" b="1" dirty="0">
              <a:solidFill>
                <a:srgbClr val="7030A0"/>
              </a:solidFill>
            </a:endParaRPr>
          </a:p>
          <a:p>
            <a:pPr marL="228600" indent="0" algn="just">
              <a:buNone/>
            </a:pPr>
            <a:endParaRPr sz="420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2" name="a_chinh_sua_van_ban_buoc_1_nhay_chuot_de_dat_de0eda36-da1a-42ca-93af-a970aa519244">
            <a:hlinkClick r:id="" action="ppaction://media"/>
            <a:extLst>
              <a:ext uri="{FF2B5EF4-FFF2-40B4-BE49-F238E27FC236}">
                <a16:creationId xmlns="" xmlns:a16="http://schemas.microsoft.com/office/drawing/2014/main" id="{879D8E52-1043-9DAD-48AA-A4A1B3DD5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060" y="184150"/>
            <a:ext cx="1808772" cy="1808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body" idx="1"/>
          </p:nvPr>
        </p:nvSpPr>
        <p:spPr>
          <a:xfrm>
            <a:off x="3200400" y="1638292"/>
            <a:ext cx="9320467" cy="245509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 algn="just">
              <a:buNone/>
            </a:pPr>
            <a:r>
              <a:rPr lang="vi-VN" sz="4000" dirty="0">
                <a:solidFill>
                  <a:srgbClr val="7030A0"/>
                </a:solidFill>
              </a:rPr>
              <a:t>Bước 3: Chỉnh sửa (Lần 1) của phần văn bản mới được sao chép thành (Lần 2). </a:t>
            </a:r>
          </a:p>
          <a:p>
            <a:pPr marL="0" indent="0" algn="just">
              <a:buNone/>
            </a:pPr>
            <a:r>
              <a:rPr lang="vi-VN" sz="4000" dirty="0">
                <a:solidFill>
                  <a:srgbClr val="7030A0"/>
                </a:solidFill>
              </a:rPr>
              <a:t>Bước 4: Xoá dòng nguồn hình ảnh ở trước dòng (Lần 2).</a:t>
            </a:r>
            <a:endParaRPr sz="4000" dirty="0">
              <a:solidFill>
                <a:srgbClr val="7030A0"/>
              </a:solidFill>
            </a:endParaRPr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5105400" y="4838700"/>
            <a:ext cx="9372600" cy="2590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228600" indent="0">
              <a:buSzPts val="1800"/>
              <a:buNone/>
            </a:pPr>
            <a:r>
              <a:rPr lang="vi-VN" sz="4000" dirty="0">
                <a:solidFill>
                  <a:srgbClr val="7030A0"/>
                </a:solidFill>
              </a:rPr>
              <a:t>b) Hoàn thiện và lưu văn bản </a:t>
            </a:r>
          </a:p>
          <a:p>
            <a:pPr marL="0" indent="0" algn="just">
              <a:buNone/>
            </a:pPr>
            <a:r>
              <a:rPr lang="en-US" sz="4000" smtClean="0">
                <a:solidFill>
                  <a:srgbClr val="7030A0"/>
                </a:solidFill>
              </a:rPr>
              <a:t>  </a:t>
            </a:r>
            <a:r>
              <a:rPr lang="vi-VN" sz="4000" smtClean="0">
                <a:solidFill>
                  <a:srgbClr val="7030A0"/>
                </a:solidFill>
              </a:rPr>
              <a:t>Bước </a:t>
            </a:r>
            <a:r>
              <a:rPr lang="vi-VN" sz="4000" dirty="0">
                <a:solidFill>
                  <a:srgbClr val="7030A0"/>
                </a:solidFill>
              </a:rPr>
              <a:t>1: Xem lại và sửa các lỗi chính </a:t>
            </a:r>
            <a:r>
              <a:rPr lang="vi-VN" sz="4000">
                <a:solidFill>
                  <a:srgbClr val="7030A0"/>
                </a:solidFill>
              </a:rPr>
              <a:t>tả </a:t>
            </a:r>
            <a:r>
              <a:rPr lang="en-US" sz="4000" smtClean="0">
                <a:solidFill>
                  <a:srgbClr val="7030A0"/>
                </a:solidFill>
              </a:rPr>
              <a:t>  </a:t>
            </a:r>
          </a:p>
          <a:p>
            <a:pPr marL="0" indent="0" algn="just">
              <a:buNone/>
            </a:pPr>
            <a:r>
              <a:rPr lang="en-US" sz="4000" smtClean="0">
                <a:solidFill>
                  <a:srgbClr val="7030A0"/>
                </a:solidFill>
              </a:rPr>
              <a:t> </a:t>
            </a:r>
            <a:r>
              <a:rPr lang="vi-VN" sz="4000" smtClean="0">
                <a:solidFill>
                  <a:srgbClr val="7030A0"/>
                </a:solidFill>
              </a:rPr>
              <a:t>để </a:t>
            </a:r>
            <a:r>
              <a:rPr lang="vi-VN" sz="4000" dirty="0">
                <a:solidFill>
                  <a:srgbClr val="7030A0"/>
                </a:solidFill>
              </a:rPr>
              <a:t>hoàn thiện văn bản.</a:t>
            </a:r>
          </a:p>
          <a:p>
            <a:pPr marL="0" indent="0" algn="just">
              <a:buNone/>
            </a:pPr>
            <a:r>
              <a:rPr lang="vi-VN" sz="4000" dirty="0">
                <a:solidFill>
                  <a:srgbClr val="7030A0"/>
                </a:solidFill>
              </a:rPr>
              <a:t> Bước 2: Lưu văn bản.</a:t>
            </a:r>
            <a:endParaRPr sz="4000" dirty="0">
              <a:solidFill>
                <a:srgbClr val="7030A0"/>
              </a:solidFill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0000"/>
                </a:solidFill>
              </a:rPr>
              <a:pPr/>
              <a:t>11</a:t>
            </a:fld>
            <a:endParaRPr>
              <a:solidFill>
                <a:srgbClr val="FF0000"/>
              </a:solidFill>
            </a:endParaRPr>
          </a:p>
        </p:txBody>
      </p:sp>
      <p:pic>
        <p:nvPicPr>
          <p:cNvPr id="2" name="buoc_3_chinh_sua_lan_1_cua_phan_van_ban_moi_e3069392-37ae-4dff-ab32-1039622bf0d5">
            <a:hlinkClick r:id="" action="ppaction://media"/>
            <a:extLst>
              <a:ext uri="{FF2B5EF4-FFF2-40B4-BE49-F238E27FC236}">
                <a16:creationId xmlns="" xmlns:a16="http://schemas.microsoft.com/office/drawing/2014/main" id="{64F7914F-A752-0A2F-4587-DA316BFB9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3106400" y="1028700"/>
            <a:ext cx="2332580" cy="2319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94" y="1325879"/>
            <a:ext cx="4286250" cy="428625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73775" y="206882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99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3707891" y="29717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99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10176122" y="384047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6942006" y="206882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990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9" y="5154934"/>
            <a:ext cx="3975059" cy="39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3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294" y="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241233" y="726218"/>
            <a:ext cx="11760518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/>
              <a:t>Câu 1. Muốn </a:t>
            </a:r>
            <a:r>
              <a:rPr lang="en-US" sz="4800" b="1" i="1"/>
              <a:t>chọn toàn bộ văn bản</a:t>
            </a:r>
            <a:r>
              <a:rPr lang="en-US" sz="4800" b="1"/>
              <a:t>, </a:t>
            </a:r>
            <a:r>
              <a:rPr lang="en-US" sz="4800" b="1" smtClean="0"/>
              <a:t>ta dùng </a:t>
            </a:r>
            <a:r>
              <a:rPr lang="en-US" sz="4800" b="1"/>
              <a:t>tổ hợp phím nào?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592422" y="8439006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>
                <a:solidFill>
                  <a:srgbClr val="0070C0"/>
                </a:solidFill>
              </a:rPr>
              <a:t>Ctrl + A</a:t>
            </a:r>
            <a:endParaRPr lang="en-US" sz="4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48" y="4172995"/>
            <a:ext cx="4401504" cy="44015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6334465" y="8519460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>
                <a:solidFill>
                  <a:srgbClr val="0070C0"/>
                </a:solidFill>
              </a:rPr>
              <a:t>Ctrl + C</a:t>
            </a:r>
            <a:endParaRPr lang="en-US" sz="4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999" y="4172995"/>
            <a:ext cx="4401504" cy="44015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1921116" y="8513040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>
                <a:solidFill>
                  <a:srgbClr val="0070C0"/>
                </a:solidFill>
              </a:rPr>
              <a:t>Ctrl + V</a:t>
            </a:r>
            <a:endParaRPr lang="en-US" sz="4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3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294" y="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241233" y="726218"/>
            <a:ext cx="11760518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b="1"/>
              <a:t>Câu 2.</a:t>
            </a:r>
            <a:r>
              <a:rPr lang="en-US" sz="4800"/>
              <a:t> </a:t>
            </a:r>
            <a:r>
              <a:rPr lang="en-US" sz="4800" b="1"/>
              <a:t>Muốn </a:t>
            </a:r>
            <a:r>
              <a:rPr lang="en-US" sz="4800" b="1" i="1"/>
              <a:t>xóa phần văn bản bị chọn</a:t>
            </a:r>
            <a:r>
              <a:rPr lang="en-US" sz="4800" b="1"/>
              <a:t>, em nhấn: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592423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>
                <a:solidFill>
                  <a:srgbClr val="0070C0"/>
                </a:solidFill>
              </a:rPr>
              <a:t>Enter</a:t>
            </a:r>
            <a:endParaRPr lang="en-US" sz="4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26" y="4133538"/>
            <a:ext cx="4401504" cy="44015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6144243" y="8528996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>
                <a:solidFill>
                  <a:srgbClr val="0070C0"/>
                </a:solidFill>
              </a:rPr>
              <a:t>Delete hoặc Backspace</a:t>
            </a:r>
            <a:endParaRPr lang="en-US" sz="4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480" y="4184591"/>
            <a:ext cx="4401504" cy="44015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2049597" y="8535042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>
                <a:solidFill>
                  <a:srgbClr val="0070C0"/>
                </a:solidFill>
              </a:rPr>
              <a:t>Shift</a:t>
            </a:r>
            <a:endParaRPr lang="en-US" sz="4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6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294" y="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241233" y="726218"/>
            <a:ext cx="11760518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/>
              <a:t>Câu 3. Hành động nào dưới đây giúp </a:t>
            </a:r>
            <a:r>
              <a:rPr lang="vi-VN" sz="4800" b="1" i="1"/>
              <a:t>định dạng chữ màu xanh</a:t>
            </a:r>
            <a:r>
              <a:rPr lang="vi-VN" sz="4800" b="1"/>
              <a:t>?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201844"/>
            <a:ext cx="4401504" cy="44015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425625" y="8524804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>
                <a:solidFill>
                  <a:srgbClr val="0070C0"/>
                </a:solidFill>
              </a:rPr>
              <a:t>Chọn Font</a:t>
            </a:r>
            <a:endParaRPr lang="en-US" sz="4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58" y="4184591"/>
            <a:ext cx="4401504" cy="44015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7416075" y="8490438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>
                <a:solidFill>
                  <a:srgbClr val="0070C0"/>
                </a:solidFill>
              </a:rPr>
              <a:t>Chọn cỡ chữ</a:t>
            </a:r>
            <a:endParaRPr lang="en-US" sz="4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633" y="4219097"/>
            <a:ext cx="4401504" cy="440150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3064385" y="8439006"/>
            <a:ext cx="4410742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>
                <a:solidFill>
                  <a:srgbClr val="0070C0"/>
                </a:solidFill>
              </a:rPr>
              <a:t>Chọn màu chữ</a:t>
            </a:r>
            <a:endParaRPr lang="en-US" sz="4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8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294" y="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241233" y="726218"/>
            <a:ext cx="11760518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/>
              <a:t>Câu 4. Để </a:t>
            </a:r>
            <a:r>
              <a:rPr lang="vi-VN" sz="4800" b="1" i="1"/>
              <a:t>thay đổi kích thước hình ảnh chèn vào</a:t>
            </a:r>
            <a:r>
              <a:rPr lang="vi-VN" sz="4800" b="1"/>
              <a:t>, em làm gì?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201844"/>
            <a:ext cx="4401504" cy="44015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425625" y="8524804"/>
            <a:ext cx="434747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>
                <a:solidFill>
                  <a:srgbClr val="0070C0"/>
                </a:solidFill>
              </a:rPr>
              <a:t>Nhấn Ctrl + S</a:t>
            </a:r>
            <a:endParaRPr lang="en-US" sz="4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58" y="4184591"/>
            <a:ext cx="4401504" cy="44015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7416075" y="8490438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>
                <a:solidFill>
                  <a:srgbClr val="0070C0"/>
                </a:solidFill>
              </a:rPr>
              <a:t>Nhấn Enter</a:t>
            </a:r>
            <a:endParaRPr lang="en-US" sz="4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633" y="4219097"/>
            <a:ext cx="4401504" cy="440150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3064385" y="8439006"/>
            <a:ext cx="4410742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>
                <a:solidFill>
                  <a:srgbClr val="0070C0"/>
                </a:solidFill>
              </a:rPr>
              <a:t>Kéo các chấm vuông ở góc hình</a:t>
            </a:r>
            <a:endParaRPr lang="en-US" sz="4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5" y="4219097"/>
            <a:ext cx="4401504" cy="440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294" y="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241233" y="726218"/>
            <a:ext cx="11760518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/>
              <a:t>Câu 5. Muốn </a:t>
            </a:r>
            <a:r>
              <a:rPr lang="vi-VN" sz="4800" b="1" i="1"/>
              <a:t>lưu văn bản</a:t>
            </a:r>
            <a:r>
              <a:rPr lang="vi-VN" sz="4800" b="1"/>
              <a:t> với tên mới, em chọn:</a:t>
            </a:r>
            <a:endParaRPr lang="en-US" sz="4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592422" y="8439006"/>
            <a:ext cx="4706746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>
                <a:solidFill>
                  <a:srgbClr val="0070C0"/>
                </a:solidFill>
              </a:rPr>
              <a:t>File → Save As</a:t>
            </a:r>
            <a:endParaRPr lang="en-US" sz="4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48" y="4172995"/>
            <a:ext cx="4401504" cy="44015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6334465" y="8519460"/>
            <a:ext cx="4638335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>
                <a:solidFill>
                  <a:srgbClr val="0070C0"/>
                </a:solidFill>
              </a:rPr>
              <a:t>Home → Copy</a:t>
            </a:r>
            <a:endParaRPr lang="en-US" sz="4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999" y="4172995"/>
            <a:ext cx="4401504" cy="44015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1921116" y="8513040"/>
            <a:ext cx="4842884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>
                <a:solidFill>
                  <a:srgbClr val="0070C0"/>
                </a:solidFill>
              </a:rPr>
              <a:t>Insert → Picture</a:t>
            </a:r>
            <a:endParaRPr lang="en-US" sz="4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94" y="1325879"/>
            <a:ext cx="4286250" cy="428625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73775" y="206882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prstClr val="white"/>
                </a:solidFill>
              </a:rPr>
              <a:t>Subscribe</a:t>
            </a:r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3707891" y="29717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9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my</a:t>
            </a:r>
            <a:endParaRPr lang="en-US" sz="99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10176122" y="384047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please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6942006" y="206882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Channel</a:t>
            </a:r>
            <a:endParaRPr lang="en-US" sz="540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9" y="5154934"/>
            <a:ext cx="3975059" cy="39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6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="" xmlns:a16="http://schemas.microsoft.com/office/drawing/2014/main" id="{32C507F8-3E14-9581-0E72-8C4CCED17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ười tôi yêu tôi thương - bài hát khởi động vui giọng thầy">
            <a:hlinkClick r:id="" action="ppaction://media"/>
            <a:extLst>
              <a:ext uri="{FF2B5EF4-FFF2-40B4-BE49-F238E27FC236}">
                <a16:creationId xmlns="" xmlns:a16="http://schemas.microsoft.com/office/drawing/2014/main" id="{6808B61E-D8E0-BBA0-E622-74CC106CE4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4"/>
            <a:ext cx="18141324" cy="1018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1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="" xmlns:a16="http://schemas.microsoft.com/office/drawing/2014/main" id="{F0E2DAB9-CD50-4FEF-D733-BCB2EE0A4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>
            <a:extLst>
              <a:ext uri="{FF2B5EF4-FFF2-40B4-BE49-F238E27FC236}">
                <a16:creationId xmlns="" xmlns:a16="http://schemas.microsoft.com/office/drawing/2014/main" id="{3052AB4E-24E6-A46F-FFEF-0ED5064526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95600" y="1638300"/>
            <a:ext cx="12496800" cy="44913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vi-VN" sz="14000" b="1" dirty="0">
                <a:solidFill>
                  <a:srgbClr val="FF0000"/>
                </a:solidFill>
              </a:rPr>
              <a:t>Bài 7</a:t>
            </a:r>
            <a:r>
              <a:rPr lang="vi-VN" b="1" dirty="0">
                <a:solidFill>
                  <a:srgbClr val="FF0000"/>
                </a:solidFill>
              </a:rPr>
              <a:t/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en-US" sz="8000" b="1" dirty="0" err="1">
                <a:solidFill>
                  <a:srgbClr val="FF0000"/>
                </a:solidFill>
              </a:rPr>
              <a:t>THỰC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HÀNH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SOẠN</a:t>
            </a:r>
            <a:r>
              <a:rPr lang="en-US" sz="8000" b="1" dirty="0">
                <a:solidFill>
                  <a:srgbClr val="FF0000"/>
                </a:solidFill>
              </a:rPr>
              <a:t> THẢO</a:t>
            </a:r>
            <a:r>
              <a:rPr lang="vi-VN" sz="8000" b="1" dirty="0">
                <a:solidFill>
                  <a:srgbClr val="FF0000"/>
                </a:solidFill>
              </a:rPr>
              <a:t> </a:t>
            </a:r>
            <a:r>
              <a:rPr lang="en-US" sz="8000" b="1">
                <a:solidFill>
                  <a:srgbClr val="FF0000"/>
                </a:solidFill>
              </a:rPr>
              <a:t>VĂN </a:t>
            </a:r>
            <a:r>
              <a:rPr lang="en-US" sz="8000" b="1" smtClean="0">
                <a:solidFill>
                  <a:srgbClr val="FF0000"/>
                </a:solidFill>
              </a:rPr>
              <a:t>BẢN (Tiết 1)</a:t>
            </a:r>
            <a:r>
              <a:rPr lang="vi-VN" sz="10000" b="1" dirty="0"/>
              <a:t>	</a:t>
            </a:r>
            <a:endParaRPr sz="10000" b="1" dirty="0"/>
          </a:p>
        </p:txBody>
      </p:sp>
    </p:spTree>
    <p:extLst>
      <p:ext uri="{BB962C8B-B14F-4D97-AF65-F5344CB8AC3E}">
        <p14:creationId xmlns:p14="http://schemas.microsoft.com/office/powerpoint/2010/main" val="24059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031 (2)">
            <a:hlinkClick r:id="" action="ppaction://media"/>
            <a:extLst>
              <a:ext uri="{FF2B5EF4-FFF2-40B4-BE49-F238E27FC236}">
                <a16:creationId xmlns="" xmlns:a16="http://schemas.microsoft.com/office/drawing/2014/main" id="{B71E2651-7F18-9E67-0ED5-62FEE402B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>
          <a:extLst>
            <a:ext uri="{FF2B5EF4-FFF2-40B4-BE49-F238E27FC236}">
              <a16:creationId xmlns="" xmlns:a16="http://schemas.microsoft.com/office/drawing/2014/main" id="{8A4A0949-264E-2405-6989-A60A8E5F8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>
            <a:extLst>
              <a:ext uri="{FF2B5EF4-FFF2-40B4-BE49-F238E27FC236}">
                <a16:creationId xmlns="" xmlns:a16="http://schemas.microsoft.com/office/drawing/2014/main" id="{BDC7C60E-7C78-C0AC-67DD-734DF4E912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2160" y="641231"/>
            <a:ext cx="13586408" cy="189859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just"/>
            <a:r>
              <a:rPr lang="vi-VN" sz="4000" dirty="0">
                <a:solidFill>
                  <a:schemeClr val="tx2">
                    <a:lumMod val="10000"/>
                  </a:schemeClr>
                </a:solidFill>
                <a:latin typeface="Constantia" panose="02030602050306030303" pitchFamily="18" charset="0"/>
              </a:rPr>
              <a:t>Khởi động: </a:t>
            </a:r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Em hãy quan sát văn bản ở Hình 38 và cho biết cần thực hiện các thao tác nào để có được văn bản như vậy.</a:t>
            </a:r>
            <a:endParaRPr sz="4000" dirty="0">
              <a:solidFill>
                <a:schemeClr val="accent4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17A68FB-E2FC-AEF3-459F-07C318DEC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1" y="9193393"/>
            <a:ext cx="11299806" cy="699910"/>
          </a:xfrm>
        </p:spPr>
        <p:txBody>
          <a:bodyPr/>
          <a:lstStyle/>
          <a:p>
            <a:r>
              <a:rPr lang="en-US" sz="3600" b="1" i="1" kern="100" dirty="0" err="1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Hình</a:t>
            </a:r>
            <a:r>
              <a:rPr lang="en-US" sz="3600" b="1" i="1" kern="100" dirty="0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38. </a:t>
            </a:r>
            <a:r>
              <a:rPr lang="en-US" sz="3600" b="1" i="1" kern="100" dirty="0" err="1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Lời</a:t>
            </a:r>
            <a:r>
              <a:rPr lang="en-US" sz="3600" b="1" i="1" kern="100" dirty="0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b="1" i="1" kern="100" dirty="0" err="1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bài</a:t>
            </a:r>
            <a:r>
              <a:rPr lang="en-US" sz="3600" b="1" i="1" kern="100" dirty="0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b="1" i="1" kern="100" dirty="0" err="1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hát</a:t>
            </a:r>
            <a:r>
              <a:rPr lang="en-US" sz="3600" b="1" i="1" kern="100" dirty="0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b="1" i="1" kern="100" dirty="0" err="1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soạn</a:t>
            </a:r>
            <a:r>
              <a:rPr lang="en-US" sz="3600" b="1" i="1" kern="100" dirty="0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b="1" i="1" kern="100" dirty="0" err="1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thảo</a:t>
            </a:r>
            <a:r>
              <a:rPr lang="en-US" sz="3600" b="1" i="1" kern="100" dirty="0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b="1" i="1" kern="100" dirty="0" err="1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trên</a:t>
            </a:r>
            <a:r>
              <a:rPr lang="en-US" sz="3600" b="1" i="1" kern="100" dirty="0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b="1" i="1" kern="100" dirty="0" err="1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máy</a:t>
            </a:r>
            <a:r>
              <a:rPr lang="en-US" sz="3600" b="1" i="1" kern="100" dirty="0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b="1" i="1" kern="100" dirty="0" err="1">
                <a:solidFill>
                  <a:srgbClr val="57585B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tính</a:t>
            </a:r>
            <a:endParaRPr lang="en-US" sz="3600" b="1" kern="1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A36BF65-399C-79EC-B205-3D81810897E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" name="Google Shape;63;p12">
            <a:extLst>
              <a:ext uri="{FF2B5EF4-FFF2-40B4-BE49-F238E27FC236}">
                <a16:creationId xmlns="" xmlns:a16="http://schemas.microsoft.com/office/drawing/2014/main" id="{0843892F-99E2-9EAA-61F0-A185D05A6E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64A8D6-297F-3181-9EE6-1A50ED99ED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15467" y="2506131"/>
            <a:ext cx="12180342" cy="64959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272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ctrTitle" idx="4294967295"/>
          </p:nvPr>
        </p:nvSpPr>
        <p:spPr>
          <a:xfrm>
            <a:off x="1" y="0"/>
            <a:ext cx="12846050" cy="17272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vi-VN" sz="1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ubai" panose="020B0503030403030204" pitchFamily="34" charset="-78"/>
              </a:rPr>
              <a:t>Thực hành</a:t>
            </a:r>
            <a:endParaRPr lang="en-US" sz="1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ubai" panose="020B0503030403030204" pitchFamily="34" charset="-78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92"/>
                    </a14:imgEffect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9552" y="5897300"/>
            <a:ext cx="10238448" cy="43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4C421D-D39B-75AB-6EC3-9C6865E277A8}"/>
              </a:ext>
            </a:extLst>
          </p:cNvPr>
          <p:cNvSpPr txBox="1"/>
          <p:nvPr/>
        </p:nvSpPr>
        <p:spPr>
          <a:xfrm>
            <a:off x="908755" y="1496349"/>
            <a:ext cx="1647049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b="1" dirty="0">
                <a:solidFill>
                  <a:srgbClr val="7030A0"/>
                </a:solidFill>
              </a:rPr>
              <a:t>Nhiệm vụ 1: </a:t>
            </a:r>
            <a:r>
              <a:rPr lang="vi-VN" sz="4200" dirty="0">
                <a:solidFill>
                  <a:srgbClr val="7030A0"/>
                </a:solidFill>
              </a:rPr>
              <a:t>Soạn thảo và định dạng để được văn bản như Hình 38</a:t>
            </a:r>
          </a:p>
          <a:p>
            <a:pPr algn="just"/>
            <a:r>
              <a:rPr lang="vi-VN" sz="4200" b="1" dirty="0">
                <a:solidFill>
                  <a:srgbClr val="7030A0"/>
                </a:solidFill>
              </a:rPr>
              <a:t>Hướng dẫn:</a:t>
            </a:r>
          </a:p>
          <a:p>
            <a:pPr algn="just"/>
            <a:r>
              <a:rPr lang="vi-VN" sz="4200" dirty="0">
                <a:solidFill>
                  <a:srgbClr val="7030A0"/>
                </a:solidFill>
              </a:rPr>
              <a:t>Khởi động phần mềm soạn thảo văn bản và thực hiện các việc sau: a) Gõ nội dung bài hát </a:t>
            </a:r>
          </a:p>
          <a:p>
            <a:pPr algn="just"/>
            <a:r>
              <a:rPr lang="vi-VN" sz="4200" dirty="0">
                <a:solidFill>
                  <a:srgbClr val="7030A0"/>
                </a:solidFill>
              </a:rPr>
              <a:t> Lưu ý: </a:t>
            </a:r>
          </a:p>
          <a:p>
            <a:pPr algn="just"/>
            <a:r>
              <a:rPr lang="vi-VN" sz="4200" dirty="0">
                <a:solidFill>
                  <a:srgbClr val="7030A0"/>
                </a:solidFill>
              </a:rPr>
              <a:t>– Quan sát Hình 38 để nhận biết những phần văn bản giống nhau. </a:t>
            </a:r>
          </a:p>
          <a:p>
            <a:pPr algn="just"/>
            <a:r>
              <a:rPr lang="vi-VN" sz="4200" dirty="0">
                <a:solidFill>
                  <a:srgbClr val="7030A0"/>
                </a:solidFill>
              </a:rPr>
              <a:t>– Thực hiện gõ và sao chép những phần văn bản giống nhau để không phải gõ lại nhiều lần.</a:t>
            </a:r>
          </a:p>
          <a:p>
            <a:pPr algn="just"/>
            <a:r>
              <a:rPr lang="vi-VN" sz="4200" dirty="0">
                <a:solidFill>
                  <a:srgbClr val="7030A0"/>
                </a:solidFill>
              </a:rPr>
              <a:t> – Nếu gõ nhầm hoặc sai thì sử dụng phím Delete hoặc Backspace để xoá. </a:t>
            </a:r>
          </a:p>
          <a:p>
            <a:pPr algn="just"/>
            <a:r>
              <a:rPr lang="vi-VN" sz="4200" dirty="0">
                <a:solidFill>
                  <a:srgbClr val="7030A0"/>
                </a:solidFill>
              </a:rPr>
              <a:t>– Để gõ chữ hoa em nhấn giữ phím Shift và gõ phím chữ</a:t>
            </a:r>
            <a:endParaRPr lang="vi-VN" sz="4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="" xmlns:a16="http://schemas.microsoft.com/office/drawing/2014/main" id="{1ACFD271-D8B2-A708-F7E9-0956F7BB2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="" xmlns:a16="http://schemas.microsoft.com/office/drawing/2014/main" id="{77FD5B0C-BCD9-CD88-97F5-E9C59DF7312E}"/>
              </a:ext>
            </a:extLst>
          </p:cNvPr>
          <p:cNvSpPr txBox="1">
            <a:spLocks/>
          </p:cNvSpPr>
          <p:nvPr/>
        </p:nvSpPr>
        <p:spPr>
          <a:xfrm>
            <a:off x="3200400" y="632177"/>
            <a:ext cx="14195651" cy="92794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dirty="0"/>
              <a:t>b) Chèn hình ảnh </a:t>
            </a:r>
          </a:p>
          <a:p>
            <a:pPr algn="just"/>
            <a:r>
              <a:rPr lang="vi-VN" dirty="0">
                <a:solidFill>
                  <a:srgbClr val="FF0000"/>
                </a:solidFill>
              </a:rPr>
              <a:t>Bước 1</a:t>
            </a:r>
            <a:r>
              <a:rPr lang="vi-VN" dirty="0"/>
              <a:t>: Chèn hình ảnh minh hoạ vào văn bản </a:t>
            </a:r>
            <a:r>
              <a:rPr lang="vi-VN" i="1" dirty="0"/>
              <a:t>(Gõ thông tin nguồn hình ảnh tương tự dòng văn bản cuối cùng ở Hình 38 ).</a:t>
            </a:r>
          </a:p>
          <a:p>
            <a:pPr algn="just"/>
            <a:r>
              <a:rPr lang="vi-VN" dirty="0">
                <a:solidFill>
                  <a:srgbClr val="FF0000"/>
                </a:solidFill>
              </a:rPr>
              <a:t>Bước 2</a:t>
            </a:r>
            <a:r>
              <a:rPr lang="vi-VN" dirty="0"/>
              <a:t>: Thay đổi kích thước và vị trí của hình ảnh cho phù hợp</a:t>
            </a:r>
          </a:p>
          <a:p>
            <a:pPr algn="just"/>
            <a:r>
              <a:rPr lang="vi-VN" dirty="0"/>
              <a:t>c) Định dạng văn bản</a:t>
            </a:r>
          </a:p>
          <a:p>
            <a:pPr algn="just"/>
            <a:r>
              <a:rPr lang="vi-VN" dirty="0"/>
              <a:t> </a:t>
            </a:r>
            <a:r>
              <a:rPr lang="vi-VN" dirty="0">
                <a:solidFill>
                  <a:srgbClr val="FF0000"/>
                </a:solidFill>
              </a:rPr>
              <a:t>Bước 1</a:t>
            </a:r>
            <a:r>
              <a:rPr lang="vi-VN" dirty="0"/>
              <a:t>: Chọn toàn bộ văn bản. Trong nhóm lệnh Font của dải lệnh Home, thực hiện các lệnh định dạng chữ màu xanh, phông chữ Calibri, cỡ chữ 13. </a:t>
            </a:r>
          </a:p>
          <a:p>
            <a:pPr algn="just"/>
            <a:r>
              <a:rPr lang="vi-VN" dirty="0">
                <a:solidFill>
                  <a:srgbClr val="FF0000"/>
                </a:solidFill>
              </a:rPr>
              <a:t>Bước 2</a:t>
            </a:r>
            <a:r>
              <a:rPr lang="vi-VN" dirty="0"/>
              <a:t>: Chọn tên bài hát Trẻ em hôm nay thế giới ngày mai, thực hiện các lệnh định dạng kiểu chữ đậm, cỡ chữ 16, chữ màu đỏ. </a:t>
            </a:r>
          </a:p>
        </p:txBody>
      </p:sp>
    </p:spTree>
    <p:extLst>
      <p:ext uri="{BB962C8B-B14F-4D97-AF65-F5344CB8AC3E}">
        <p14:creationId xmlns:p14="http://schemas.microsoft.com/office/powerpoint/2010/main" val="413397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="" xmlns:a16="http://schemas.microsoft.com/office/drawing/2014/main" id="{6741BAD7-0FD0-F01C-F1DE-33A225CC6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15">
            <a:extLst>
              <a:ext uri="{FF2B5EF4-FFF2-40B4-BE49-F238E27FC236}">
                <a16:creationId xmlns="" xmlns:a16="http://schemas.microsoft.com/office/drawing/2014/main" id="{589DBA75-D439-D208-B266-0EC98C62870D}"/>
              </a:ext>
            </a:extLst>
          </p:cNvPr>
          <p:cNvSpPr txBox="1">
            <a:spLocks/>
          </p:cNvSpPr>
          <p:nvPr/>
        </p:nvSpPr>
        <p:spPr>
          <a:xfrm>
            <a:off x="3429000" y="519288"/>
            <a:ext cx="14317136" cy="932462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dirty="0">
                <a:solidFill>
                  <a:srgbClr val="FF0000"/>
                </a:solidFill>
              </a:rPr>
              <a:t>Bước 3: </a:t>
            </a:r>
            <a:r>
              <a:rPr lang="vi-VN" sz="3600" dirty="0"/>
              <a:t>Chọn dòng 2, 3 (thông tin tác giả), thực hiện định dạng kiểu chữ nghiêng. Thực hiện tương tự với dòng cuối cùng (nguồn hình ảnh).</a:t>
            </a:r>
          </a:p>
          <a:p>
            <a:pPr algn="just"/>
            <a:r>
              <a:rPr lang="vi-VN" sz="3600" dirty="0">
                <a:solidFill>
                  <a:srgbClr val="FF0000"/>
                </a:solidFill>
              </a:rPr>
              <a:t>Bước 4: </a:t>
            </a:r>
            <a:r>
              <a:rPr lang="vi-VN" sz="3600" dirty="0"/>
              <a:t>Thực hiện định dạng màu chữ cho các cụm từ Trẻ em hôm nay, Thế giới ngày mai thành màu vàng như minh hoạ ở Hình 38.</a:t>
            </a:r>
          </a:p>
          <a:p>
            <a:pPr algn="just"/>
            <a:r>
              <a:rPr lang="vi-VN" sz="3600" dirty="0">
                <a:solidFill>
                  <a:srgbClr val="FF0000"/>
                </a:solidFill>
              </a:rPr>
              <a:t>d) Hoàn thiện và lưu văn bản</a:t>
            </a:r>
          </a:p>
          <a:p>
            <a:pPr algn="just"/>
            <a:r>
              <a:rPr lang="vi-VN" sz="3600" dirty="0">
                <a:solidFill>
                  <a:srgbClr val="FF0000"/>
                </a:solidFill>
              </a:rPr>
              <a:t> Bước 1: </a:t>
            </a:r>
            <a:r>
              <a:rPr lang="vi-VN" sz="3600" dirty="0"/>
              <a:t>Xem lại và sửa các lỗi chính tả để hoàn thiện văn bản. </a:t>
            </a:r>
          </a:p>
          <a:p>
            <a:pPr algn="just"/>
            <a:r>
              <a:rPr lang="vi-VN" sz="3600" dirty="0">
                <a:solidFill>
                  <a:srgbClr val="FF0000"/>
                </a:solidFill>
              </a:rPr>
              <a:t>Bước 2: </a:t>
            </a:r>
            <a:r>
              <a:rPr lang="vi-VN" sz="3600" dirty="0"/>
              <a:t>Lưu văn bản với tên tệp TreEmHomNay.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8264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0000"/>
                </a:solidFill>
              </a:rPr>
              <a:pPr/>
              <a:t>9</a:t>
            </a:fld>
            <a:endParaRPr>
              <a:solidFill>
                <a:srgbClr val="FF0000"/>
              </a:solidFill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ctrTitle" idx="4294967295"/>
          </p:nvPr>
        </p:nvSpPr>
        <p:spPr>
          <a:xfrm>
            <a:off x="2057400" y="410455"/>
            <a:ext cx="5143500" cy="1028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vi-VN" sz="6400" b="1" dirty="0">
                <a:solidFill>
                  <a:srgbClr val="FF0000"/>
                </a:solidFill>
              </a:rPr>
              <a:t>Nhiệm vụ 2: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294967295"/>
          </p:nvPr>
        </p:nvSpPr>
        <p:spPr>
          <a:xfrm>
            <a:off x="6913282" y="540983"/>
            <a:ext cx="10993718" cy="149346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Chỉnh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sửa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tệp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TreEmHomNay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bổ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sung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2.</a:t>
            </a:r>
            <a:endParaRPr lang="vi-VN" sz="4000" b="1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endParaRPr b="1" dirty="0">
              <a:solidFill>
                <a:srgbClr val="FF0000"/>
              </a:solidFill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12516936" y="7431847"/>
            <a:ext cx="644680" cy="615562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rgbClr val="FF0000"/>
              </a:solidFill>
            </a:endParaRPr>
          </a:p>
        </p:txBody>
      </p:sp>
      <p:grpSp>
        <p:nvGrpSpPr>
          <p:cNvPr id="99" name="Google Shape;99;p17"/>
          <p:cNvGrpSpPr/>
          <p:nvPr/>
        </p:nvGrpSpPr>
        <p:grpSpPr>
          <a:xfrm>
            <a:off x="14711213" y="2474181"/>
            <a:ext cx="2761998" cy="2762740"/>
            <a:chOff x="6654650" y="3665275"/>
            <a:chExt cx="409100" cy="409125"/>
          </a:xfrm>
        </p:grpSpPr>
        <p:sp>
          <p:nvSpPr>
            <p:cNvPr id="100" name="Google Shape;100;p17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FF0000"/>
                </a:solidFill>
              </a:endParaRPr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FF0000"/>
                </a:solidFill>
              </a:endParaRPr>
            </a:p>
          </p:txBody>
        </p:sp>
      </p:grpSp>
      <p:sp>
        <p:nvSpPr>
          <p:cNvPr id="107" name="Google Shape;107;p17"/>
          <p:cNvSpPr/>
          <p:nvPr/>
        </p:nvSpPr>
        <p:spPr>
          <a:xfrm rot="2466590">
            <a:off x="10406394" y="1985771"/>
            <a:ext cx="705120" cy="85527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rgbClr val="FF0000"/>
              </a:solidFill>
            </a:endParaRPr>
          </a:p>
        </p:txBody>
      </p:sp>
      <p:sp>
        <p:nvSpPr>
          <p:cNvPr id="108" name="Google Shape;108;p17"/>
          <p:cNvSpPr/>
          <p:nvPr/>
        </p:nvSpPr>
        <p:spPr>
          <a:xfrm rot="-1609254">
            <a:off x="11980732" y="2659686"/>
            <a:ext cx="644588" cy="61547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rgbClr val="FF0000"/>
              </a:solidFill>
            </a:endParaRPr>
          </a:p>
        </p:txBody>
      </p:sp>
      <p:sp>
        <p:nvSpPr>
          <p:cNvPr id="109" name="Google Shape;109;p17"/>
          <p:cNvSpPr/>
          <p:nvPr/>
        </p:nvSpPr>
        <p:spPr>
          <a:xfrm rot="2926258">
            <a:off x="16387332" y="5204080"/>
            <a:ext cx="482764" cy="46096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rgbClr val="FF0000"/>
              </a:solidFill>
            </a:endParaRPr>
          </a:p>
        </p:txBody>
      </p:sp>
      <p:sp>
        <p:nvSpPr>
          <p:cNvPr id="110" name="Google Shape;110;p17"/>
          <p:cNvSpPr/>
          <p:nvPr/>
        </p:nvSpPr>
        <p:spPr>
          <a:xfrm rot="-1609427">
            <a:off x="13215116" y="2315380"/>
            <a:ext cx="434940" cy="41529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rgbClr val="FF0000"/>
              </a:solidFill>
            </a:endParaRPr>
          </a:p>
        </p:txBody>
      </p:sp>
      <p:grpSp>
        <p:nvGrpSpPr>
          <p:cNvPr id="102" name="Google Shape;102;p17"/>
          <p:cNvGrpSpPr/>
          <p:nvPr/>
        </p:nvGrpSpPr>
        <p:grpSpPr>
          <a:xfrm rot="1056975">
            <a:off x="11604529" y="3376184"/>
            <a:ext cx="1824818" cy="1825036"/>
            <a:chOff x="570875" y="4322250"/>
            <a:chExt cx="443300" cy="443325"/>
          </a:xfrm>
        </p:grpSpPr>
        <p:sp>
          <p:nvSpPr>
            <p:cNvPr id="103" name="Google Shape;103;p17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rgbClr val="FF0000"/>
                </a:solidFill>
              </a:endParaRPr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FF0000"/>
                </a:solidFill>
              </a:endParaRPr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FF0000"/>
                </a:solidFill>
              </a:endParaRPr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01EED4-E820-1288-EBC4-A6E82A717B61}"/>
              </a:ext>
            </a:extLst>
          </p:cNvPr>
          <p:cNvSpPr txBox="1"/>
          <p:nvPr/>
        </p:nvSpPr>
        <p:spPr>
          <a:xfrm>
            <a:off x="4419600" y="9034324"/>
            <a:ext cx="9964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Hình 39. Kết quả sau khi thực hiện Bước 1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239037"/>
            <a:ext cx="7663695" cy="557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722</Words>
  <Application>Microsoft Office PowerPoint</Application>
  <PresentationFormat>Custom</PresentationFormat>
  <Paragraphs>77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Constantia</vt:lpstr>
      <vt:lpstr>Arial</vt:lpstr>
      <vt:lpstr>Calibri Light</vt:lpstr>
      <vt:lpstr>Calibri</vt:lpstr>
      <vt:lpstr>Dubai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Bài 7 THỰC HÀNH SOẠN THẢO VĂN BẢN (Tiết 1) </vt:lpstr>
      <vt:lpstr>PowerPoint Presentation</vt:lpstr>
      <vt:lpstr>Khởi động: Em hãy quan sát văn bản ở Hình 38 và cho biết cần thực hiện các thao tác nào để có được văn bản như vậy.</vt:lpstr>
      <vt:lpstr>Thực hành</vt:lpstr>
      <vt:lpstr>PowerPoint Presentation</vt:lpstr>
      <vt:lpstr>PowerPoint Presentation</vt:lpstr>
      <vt:lpstr>Nhiệm vụ 2:</vt:lpstr>
      <vt:lpstr>Hướng dẫn: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Admin</dc:creator>
  <cp:lastModifiedBy>Microsoft account</cp:lastModifiedBy>
  <cp:revision>47</cp:revision>
  <dcterms:created xsi:type="dcterms:W3CDTF">2006-08-16T00:00:00Z</dcterms:created>
  <dcterms:modified xsi:type="dcterms:W3CDTF">2025-12-06T16:19:42Z</dcterms:modified>
  <dc:identifier>DAGz8pq7UNw</dc:identifier>
</cp:coreProperties>
</file>