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81" r:id="rId2"/>
    <p:sldMasterId id="2147483690" r:id="rId3"/>
    <p:sldMasterId id="2147483699" r:id="rId4"/>
  </p:sldMasterIdLst>
  <p:notesMasterIdLst>
    <p:notesMasterId r:id="rId30"/>
  </p:notesMasterIdLst>
  <p:sldIdLst>
    <p:sldId id="369" r:id="rId5"/>
    <p:sldId id="274" r:id="rId6"/>
    <p:sldId id="256" r:id="rId7"/>
    <p:sldId id="261" r:id="rId8"/>
    <p:sldId id="497" r:id="rId9"/>
    <p:sldId id="294" r:id="rId10"/>
    <p:sldId id="495" r:id="rId11"/>
    <p:sldId id="262" r:id="rId12"/>
    <p:sldId id="296" r:id="rId13"/>
    <p:sldId id="298" r:id="rId14"/>
    <p:sldId id="297" r:id="rId15"/>
    <p:sldId id="299" r:id="rId16"/>
    <p:sldId id="259" r:id="rId17"/>
    <p:sldId id="494" r:id="rId18"/>
    <p:sldId id="300" r:id="rId19"/>
    <p:sldId id="955" r:id="rId20"/>
    <p:sldId id="301" r:id="rId21"/>
    <p:sldId id="906" r:id="rId22"/>
    <p:sldId id="948" r:id="rId23"/>
    <p:sldId id="503" r:id="rId24"/>
    <p:sldId id="504" r:id="rId25"/>
    <p:sldId id="954" r:id="rId26"/>
    <p:sldId id="949" r:id="rId27"/>
    <p:sldId id="950" r:id="rId28"/>
    <p:sldId id="311" r:id="rId29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Balsamiq Sans" panose="020B0604020202020204" charset="0"/>
      <p:regular r:id="rId35"/>
      <p:bold r:id="rId36"/>
      <p:italic r:id="rId37"/>
      <p:boldItalic r:id="rId38"/>
    </p:embeddedFont>
    <p:embeddedFont>
      <p:font typeface="Barriecito" panose="020B0604020202020204" charset="0"/>
      <p:regular r:id="rId39"/>
      <p:bold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Dosis" pitchFamily="2" charset="0"/>
      <p:regular r:id="rId45"/>
      <p:bold r:id="rId46"/>
    </p:embeddedFont>
    <p:embeddedFont>
      <p:font typeface="Exo 2" panose="020B0604020202020204" charset="0"/>
      <p:regular r:id="rId47"/>
      <p:bold r:id="rId48"/>
      <p:italic r:id="rId49"/>
      <p:boldItalic r:id="rId50"/>
    </p:embeddedFont>
    <p:embeddedFont>
      <p:font typeface="Fredoka One" panose="02000000000000000000" pitchFamily="2" charset="0"/>
      <p:regular r:id="rId51"/>
    </p:embeddedFont>
    <p:embeddedFont>
      <p:font typeface="Rubik" panose="020B0604020202020204" charset="-79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87B"/>
    <a:srgbClr val="F1C63D"/>
    <a:srgbClr val="F6DC8A"/>
    <a:srgbClr val="F4D368"/>
    <a:srgbClr val="FAD260"/>
    <a:srgbClr val="F2CC54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0" autoAdjust="0"/>
  </p:normalViewPr>
  <p:slideViewPr>
    <p:cSldViewPr>
      <p:cViewPr varScale="1">
        <p:scale>
          <a:sx n="80" d="100"/>
          <a:sy n="80" d="100"/>
        </p:scale>
        <p:origin x="8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017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015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638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297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356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33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437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t>5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0785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4363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75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0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943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2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00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443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109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43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382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927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330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35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5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561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27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33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00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48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213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25644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0389" y="511373"/>
            <a:ext cx="2416945" cy="2268094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228175" y="1240575"/>
            <a:ext cx="4687800" cy="2799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0740" y="-18199"/>
            <a:ext cx="880895" cy="1678961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152208" y="-61106"/>
            <a:ext cx="880567" cy="1721896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7666689" y="625634"/>
            <a:ext cx="1528185" cy="528825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314629" y="4195196"/>
            <a:ext cx="3068817" cy="1061957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02270" y="2658765"/>
            <a:ext cx="2230984" cy="101035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6932370" y="2265835"/>
            <a:ext cx="2232303" cy="756583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169996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3" y="1556143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5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7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73172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00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21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10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46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7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38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20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12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55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83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6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32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197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8" r:id="rId5"/>
    <p:sldLayoutId id="2147483676" r:id="rId6"/>
    <p:sldLayoutId id="214748367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11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4150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3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895350" y="132273"/>
            <a:ext cx="7353300" cy="38807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5A5, 5A6, 5A7</a:t>
            </a:r>
          </a:p>
          <a:p>
            <a:pPr defTabSz="685800">
              <a:buClrTx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H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ĐẠO</a:t>
            </a:r>
          </a:p>
          <a:p>
            <a:pPr defTabSz="685800">
              <a:buClrTx/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618205" y="150749"/>
            <a:ext cx="578220" cy="5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3051" y="4346401"/>
            <a:ext cx="836001" cy="6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6325" y="911469"/>
            <a:ext cx="826077" cy="6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740" y="132273"/>
            <a:ext cx="574317" cy="4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750656" y="3972936"/>
            <a:ext cx="463749" cy="4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67" y="1079914"/>
            <a:ext cx="4723208" cy="1624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88" y="2715204"/>
            <a:ext cx="5516512" cy="19455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821631" y="1328453"/>
            <a:ext cx="4664769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+mj-lt"/>
                <a:cs typeface="Times New Roman" panose="02020603050405020304" pitchFamily="18" charset="0"/>
              </a:rPr>
              <a:t>Where’s the library?</a:t>
            </a:r>
            <a:endParaRPr lang="vi-VN" sz="3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3154015" y="3132346"/>
            <a:ext cx="545594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+mj-lt"/>
                <a:cs typeface="Times New Roman" panose="02020603050405020304" pitchFamily="18" charset="0"/>
              </a:rPr>
              <a:t>It’s on the second floor.</a:t>
            </a:r>
            <a:endParaRPr lang="vi-VN" sz="3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32288" y="1142749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2514600" y="2331302"/>
            <a:ext cx="6248400" cy="697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4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6283" y="1528623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05" y="1128053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3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80221B-A351-70A9-6940-F835B76BB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10" y="1599026"/>
            <a:ext cx="9216019" cy="3600061"/>
          </a:xfrm>
          <a:prstGeom prst="rect">
            <a:avLst/>
          </a:prstGeom>
        </p:spPr>
      </p:pic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2031492" y="35684"/>
            <a:ext cx="4953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Listen, point and say</a:t>
            </a:r>
            <a:r>
              <a:rPr lang="vi-VN" dirty="0"/>
              <a:t>.</a:t>
            </a:r>
            <a:endParaRPr dirty="0"/>
          </a:p>
        </p:txBody>
      </p:sp>
      <p:pic>
        <p:nvPicPr>
          <p:cNvPr id="6" name="Track 57">
            <a:hlinkClick r:id="" action="ppaction://media"/>
            <a:extLst>
              <a:ext uri="{FF2B5EF4-FFF2-40B4-BE49-F238E27FC236}">
                <a16:creationId xmlns:a16="http://schemas.microsoft.com/office/drawing/2014/main" id="{5437A8FE-A4F2-6709-46D2-42F74C201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2612" y="122567"/>
            <a:ext cx="482600" cy="48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B1989-9CB8-7C63-6059-6780ACC6BFB8}"/>
              </a:ext>
            </a:extLst>
          </p:cNvPr>
          <p:cNvSpPr txBox="1"/>
          <p:nvPr/>
        </p:nvSpPr>
        <p:spPr>
          <a:xfrm>
            <a:off x="7116835" y="2359499"/>
            <a:ext cx="191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third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5F549-807E-9209-50BE-C9B44A2E4B58}"/>
              </a:ext>
            </a:extLst>
          </p:cNvPr>
          <p:cNvSpPr txBox="1"/>
          <p:nvPr/>
        </p:nvSpPr>
        <p:spPr>
          <a:xfrm>
            <a:off x="6892468" y="2919247"/>
            <a:ext cx="236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second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4C14D-7230-97B0-A62B-A34BCCCC757F}"/>
              </a:ext>
            </a:extLst>
          </p:cNvPr>
          <p:cNvSpPr txBox="1"/>
          <p:nvPr/>
        </p:nvSpPr>
        <p:spPr>
          <a:xfrm>
            <a:off x="7044392" y="3478995"/>
            <a:ext cx="189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first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3CEC3-8562-F2B8-7396-C6C21F7B85D2}"/>
              </a:ext>
            </a:extLst>
          </p:cNvPr>
          <p:cNvSpPr txBox="1"/>
          <p:nvPr/>
        </p:nvSpPr>
        <p:spPr>
          <a:xfrm>
            <a:off x="6772612" y="4038743"/>
            <a:ext cx="236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ground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E9A20F-B84D-5BEF-7CA0-16F0DD10AD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94" t="35185" r="66790" b="52963"/>
          <a:stretch/>
        </p:blipFill>
        <p:spPr>
          <a:xfrm>
            <a:off x="968593" y="676410"/>
            <a:ext cx="3650584" cy="1119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DB3C9-4EF1-8EBE-C8C3-3EFDA62BBF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94" t="49259" r="69753" b="39630"/>
          <a:stretch/>
        </p:blipFill>
        <p:spPr>
          <a:xfrm>
            <a:off x="4678948" y="677166"/>
            <a:ext cx="3396833" cy="1052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073" y="736808"/>
            <a:ext cx="4076104" cy="1058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6115" y="726672"/>
            <a:ext cx="3241276" cy="8690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794092" y="858901"/>
            <a:ext cx="46647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Where’s the ____?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4959002" y="760517"/>
            <a:ext cx="438665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It’s on the ___.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1014424" y="1520817"/>
            <a:ext cx="7851279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/>
              <a:t>Game</a:t>
            </a:r>
            <a:br>
              <a:rPr lang="en-US" sz="8800" dirty="0"/>
            </a:br>
            <a:r>
              <a:rPr lang="en-US" sz="8800" dirty="0"/>
              <a:t>Who’s faster?</a:t>
            </a:r>
            <a:endParaRPr sz="8800"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2C22E5-C2FC-3BB3-CD73-91EB79E17DFD}"/>
              </a:ext>
            </a:extLst>
          </p:cNvPr>
          <p:cNvSpPr txBox="1"/>
          <p:nvPr/>
        </p:nvSpPr>
        <p:spPr>
          <a:xfrm>
            <a:off x="7368872" y="3659032"/>
            <a:ext cx="1250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3437638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428750"/>
            <a:ext cx="5143500" cy="2981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57364" y="299920"/>
            <a:ext cx="2377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Time" panose="020B7200000000000000" pitchFamily="34" charset="0"/>
              </a:rPr>
              <a:t>NOTE!</a:t>
            </a:r>
          </a:p>
        </p:txBody>
      </p:sp>
    </p:spTree>
    <p:extLst>
      <p:ext uri="{BB962C8B-B14F-4D97-AF65-F5344CB8AC3E}">
        <p14:creationId xmlns:p14="http://schemas.microsoft.com/office/powerpoint/2010/main" val="24906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724400" y="1142749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3962400" y="2386549"/>
            <a:ext cx="3669063" cy="773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Let’s talk</a:t>
            </a:r>
            <a:r>
              <a:rPr lang="vi-VN" sz="6000" b="1" dirty="0">
                <a:latin typeface="Balsamiq Sans" panose="020B0604020202020204" charset="0"/>
                <a:ea typeface="Balsamiq Sans" panose="020B0604020202020204" charset="0"/>
              </a:rPr>
              <a:t>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6800" y="1642499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999" y="895350"/>
            <a:ext cx="2011349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6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talk</a:t>
            </a:r>
            <a:r>
              <a:rPr lang="vi-VN" dirty="0"/>
              <a:t>.</a:t>
            </a:r>
            <a:endParaRPr dirty="0"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052B8-A5D5-39CC-158F-64F339533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0340"/>
            <a:ext cx="9356786" cy="4188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87A39-EE38-146A-F993-14D086602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88" y="1190590"/>
            <a:ext cx="2924175" cy="1005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3E303-087F-A5FC-2BD5-BE15EEBAC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63" y="1476427"/>
            <a:ext cx="1113423" cy="8871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6DD63C-A6EF-FD72-DD65-0297E36AFAF5}"/>
              </a:ext>
            </a:extLst>
          </p:cNvPr>
          <p:cNvSpPr txBox="1"/>
          <p:nvPr/>
        </p:nvSpPr>
        <p:spPr>
          <a:xfrm>
            <a:off x="2907488" y="1309030"/>
            <a:ext cx="3140769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Where’s the _____?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67C15-6726-D95B-8DC5-48B4D90F0AF3}"/>
              </a:ext>
            </a:extLst>
          </p:cNvPr>
          <p:cNvSpPr txBox="1"/>
          <p:nvPr/>
        </p:nvSpPr>
        <p:spPr>
          <a:xfrm>
            <a:off x="5823402" y="1555763"/>
            <a:ext cx="11380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_____.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72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talk</a:t>
            </a:r>
            <a:r>
              <a:rPr lang="vi-VN" dirty="0"/>
              <a:t>.</a:t>
            </a:r>
            <a:endParaRPr dirty="0"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052B8-A5D5-39CC-158F-64F339533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0340"/>
            <a:ext cx="9356786" cy="4188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87A39-EE38-146A-F993-14D086602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88" y="1190590"/>
            <a:ext cx="2924175" cy="1005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3E303-087F-A5FC-2BD5-BE15EEBAC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63" y="1476427"/>
            <a:ext cx="1113423" cy="8871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6DD63C-A6EF-FD72-DD65-0297E36AFAF5}"/>
              </a:ext>
            </a:extLst>
          </p:cNvPr>
          <p:cNvSpPr txBox="1"/>
          <p:nvPr/>
        </p:nvSpPr>
        <p:spPr>
          <a:xfrm>
            <a:off x="2907488" y="1309030"/>
            <a:ext cx="3140769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Where’s the _____?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67C15-6726-D95B-8DC5-48B4D90F0AF3}"/>
              </a:ext>
            </a:extLst>
          </p:cNvPr>
          <p:cNvSpPr txBox="1"/>
          <p:nvPr/>
        </p:nvSpPr>
        <p:spPr>
          <a:xfrm>
            <a:off x="5823402" y="1555763"/>
            <a:ext cx="11380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_____.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5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Game</a:t>
            </a:r>
            <a:endParaRPr sz="60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116" y="3495583"/>
            <a:ext cx="2556600" cy="7134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Lucky boxes</a:t>
            </a:r>
          </a:p>
        </p:txBody>
      </p:sp>
    </p:spTree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E5A2-26C2-B398-5426-2754F928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559ED2-6680-8151-2462-B381E290783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A34804-E4F3-F13C-6720-592ED04B62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F5104-E5FF-DC06-A72A-D1CE0A3DA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9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1A1B78-F8C3-C12B-E40F-78093E2E8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4011386"/>
            <a:ext cx="1447800" cy="11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2344039" y="37190"/>
            <a:ext cx="4443222" cy="1010430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2762912" y="262816"/>
            <a:ext cx="3976081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4000" dirty="0"/>
              <a:t>TEAM’S TASKS</a:t>
            </a:r>
            <a:endParaRPr sz="4000" dirty="0"/>
          </a:p>
        </p:txBody>
      </p:sp>
      <p:sp>
        <p:nvSpPr>
          <p:cNvPr id="278" name="Speech Bubble: Rectangle with Corners Rounded 5">
            <a:extLst>
              <a:ext uri="{FF2B5EF4-FFF2-40B4-BE49-F238E27FC236}">
                <a16:creationId xmlns:a16="http://schemas.microsoft.com/office/drawing/2014/main" id="{35973F01-21F0-4CC5-92D6-E47A61EE3D2D}"/>
              </a:ext>
            </a:extLst>
          </p:cNvPr>
          <p:cNvSpPr/>
          <p:nvPr/>
        </p:nvSpPr>
        <p:spPr>
          <a:xfrm>
            <a:off x="1609850" y="1329961"/>
            <a:ext cx="6816290" cy="579545"/>
          </a:xfrm>
          <a:prstGeom prst="wedgeRoundRectCallout">
            <a:avLst>
              <a:gd name="adj1" fmla="val 38589"/>
              <a:gd name="adj2" fmla="val 75291"/>
              <a:gd name="adj3" fmla="val 16667"/>
            </a:avLst>
          </a:prstGeom>
          <a:solidFill>
            <a:srgbClr val="FF916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lvl="0">
              <a:buClrTx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/>
                <a:sym typeface="Arial"/>
              </a:rPr>
              <a:t>Team 1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1800" b="1" dirty="0">
                <a:ea typeface="Times New Roman" panose="02020603050405020304" pitchFamily="18" charset="0"/>
              </a:rPr>
              <a:t>M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aking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mindmap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</a:t>
            </a:r>
            <a:r>
              <a:rPr lang="en-US" sz="1800" b="1" dirty="0"/>
              <a:t>introduce the locations of our school rooms.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(</a:t>
            </a:r>
            <a:r>
              <a:rPr lang="en-US" sz="1800" i="1" dirty="0"/>
              <a:t>U</a:t>
            </a: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sing Chat </a:t>
            </a:r>
            <a:r>
              <a:rPr kumimoji="0" lang="en-US" sz="18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gpt</a:t>
            </a: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, </a:t>
            </a:r>
            <a:r>
              <a:rPr lang="en-US" sz="1800" i="1" dirty="0"/>
              <a:t>Canva</a:t>
            </a: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282" name="Speech Bubble: Rectangle with Corners Rounded 5">
            <a:extLst>
              <a:ext uri="{FF2B5EF4-FFF2-40B4-BE49-F238E27FC236}">
                <a16:creationId xmlns:a16="http://schemas.microsoft.com/office/drawing/2014/main" id="{8D0DEA44-293D-4E4E-809B-14EA06B113B3}"/>
              </a:ext>
            </a:extLst>
          </p:cNvPr>
          <p:cNvSpPr/>
          <p:nvPr/>
        </p:nvSpPr>
        <p:spPr>
          <a:xfrm>
            <a:off x="1622829" y="3243716"/>
            <a:ext cx="6990956" cy="859413"/>
          </a:xfrm>
          <a:prstGeom prst="wedgeRoundRectCallout">
            <a:avLst>
              <a:gd name="adj1" fmla="val 38589"/>
              <a:gd name="adj2" fmla="val 75291"/>
              <a:gd name="adj3" fmla="val 16667"/>
            </a:avLst>
          </a:prstGeom>
          <a:solidFill>
            <a:srgbClr val="FF916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lvl="0">
              <a:buClrTx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/>
                <a:sym typeface="Arial"/>
              </a:rPr>
              <a:t>Team 3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r>
              <a:rPr lang="en-US" sz="18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C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omposing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song to </a:t>
            </a:r>
            <a:r>
              <a:rPr lang="en-US" sz="1800" b="1" dirty="0"/>
              <a:t>introduce the locations of our school rooms. </a:t>
            </a:r>
            <a:r>
              <a:rPr lang="en-US" sz="1800" i="1" dirty="0"/>
              <a:t>(U</a:t>
            </a: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sing Chat </a:t>
            </a:r>
            <a:r>
              <a:rPr kumimoji="0" lang="en-US" sz="18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gpt</a:t>
            </a: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, </a:t>
            </a:r>
            <a:r>
              <a:rPr lang="en-US" sz="1800" i="1" dirty="0"/>
              <a:t>S</a:t>
            </a: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uno, </a:t>
            </a:r>
            <a:r>
              <a:rPr lang="en-US" sz="1800" i="1" dirty="0"/>
              <a:t>D</a:t>
            </a:r>
            <a:r>
              <a:rPr kumimoji="0" lang="en-US" sz="18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reamina</a:t>
            </a: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, Flow, </a:t>
            </a:r>
            <a:r>
              <a:rPr lang="en-US" sz="1800" i="1" dirty="0"/>
              <a:t>C</a:t>
            </a:r>
            <a:r>
              <a:rPr kumimoji="0" lang="en-US" sz="18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anva</a:t>
            </a: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283" name="Speech Bubble: Rectangle with Corners Rounded 5">
            <a:extLst>
              <a:ext uri="{FF2B5EF4-FFF2-40B4-BE49-F238E27FC236}">
                <a16:creationId xmlns:a16="http://schemas.microsoft.com/office/drawing/2014/main" id="{A107CE1F-EC79-4321-8A6B-7A2F49866267}"/>
              </a:ext>
            </a:extLst>
          </p:cNvPr>
          <p:cNvSpPr/>
          <p:nvPr/>
        </p:nvSpPr>
        <p:spPr>
          <a:xfrm>
            <a:off x="1594872" y="2239415"/>
            <a:ext cx="6979214" cy="703601"/>
          </a:xfrm>
          <a:prstGeom prst="wedgeRoundRectCallout">
            <a:avLst>
              <a:gd name="adj1" fmla="val 38589"/>
              <a:gd name="adj2" fmla="val 75291"/>
              <a:gd name="adj3" fmla="val 16667"/>
            </a:avLst>
          </a:prstGeom>
          <a:solidFill>
            <a:srgbClr val="FF916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buClrTx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/>
                <a:sym typeface="Arial"/>
              </a:rPr>
              <a:t>Team 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1800" b="1" dirty="0">
                <a:ea typeface="Times New Roman" panose="02020603050405020304" pitchFamily="18" charset="0"/>
              </a:rPr>
              <a:t>M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aking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video to introduce </a:t>
            </a:r>
            <a:r>
              <a:rPr lang="en-US" sz="1800" b="1" dirty="0"/>
              <a:t>the locations of our school rooms.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(Using</a:t>
            </a:r>
            <a:r>
              <a:rPr kumimoji="0" lang="en-US" sz="180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Chat </a:t>
            </a:r>
            <a:r>
              <a:rPr kumimoji="0" lang="en-US" sz="180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gpt</a:t>
            </a:r>
            <a:r>
              <a:rPr kumimoji="0" lang="en-US" sz="180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, Gemini, Flow, </a:t>
            </a:r>
            <a:r>
              <a:rPr lang="en-US" sz="1800" i="1" dirty="0"/>
              <a:t>C</a:t>
            </a:r>
            <a:r>
              <a:rPr kumimoji="0" lang="en-US" sz="180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anva</a:t>
            </a:r>
            <a:r>
              <a:rPr kumimoji="0" lang="en-US" sz="180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)</a:t>
            </a:r>
            <a:endParaRPr kumimoji="0" lang="en-US" sz="1800" i="1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627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/>
      <p:bldP spid="282" grpId="0" animBg="1"/>
      <p:bldP spid="28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A6524-D1C4-4F61-77F8-28C01897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6DD5EB-5E17-BB78-2FCD-0CCA1043477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6495D9B-B92E-CC30-9547-EFA70CA4DF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540FA-0D8A-A0B7-DF32-4E21A197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0"/>
            <a:ext cx="9144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80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434F-FA6B-334B-A850-4B3B544D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9F73C0-A0C2-A402-359F-672D2A7BEEF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E5967BD-895D-74A3-6A70-855D630A2C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D8DB8-DD81-A898-5797-CDCC6AB8A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" y="0"/>
            <a:ext cx="91381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08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772" y="-93347"/>
            <a:ext cx="10001877" cy="562020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7" y="1298157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4950" b="0" i="0" u="none" strike="noStrike" kern="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4244" y="2837057"/>
            <a:ext cx="1217660" cy="1675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00" b="90000" l="2100" r="97900">
                        <a14:foregroundMark x1="23300" y1="59100" x2="24700" y2="60300"/>
                        <a14:foregroundMark x1="35200" y1="46500" x2="34100" y2="62200"/>
                        <a14:foregroundMark x1="50600" y1="46400" x2="51200" y2="61000"/>
                        <a14:foregroundMark x1="85700" y1="47600" x2="86600" y2="63700"/>
                        <a14:foregroundMark x1="51900" y1="61600" x2="52700" y2="69800"/>
                        <a14:foregroundMark x1="45700" y1="44000" x2="43600" y2="52400"/>
                        <a14:foregroundMark x1="93600" y1="52400" x2="90700" y2="54800"/>
                        <a14:foregroundMark x1="83600" y1="58100" x2="77300" y2="61200"/>
                        <a14:foregroundMark x1="6900" y1="55600" x2="12800" y2="55900"/>
                        <a14:foregroundMark x1="22000" y1="58400" x2="24800" y2="60300"/>
                        <a14:foregroundMark x1="29000" y1="58500" x2="26300" y2="60300"/>
                        <a14:foregroundMark x1="39200" y1="57900" x2="42300" y2="60400"/>
                        <a14:foregroundMark x1="45000" y1="58500" x2="42700" y2="59900"/>
                        <a14:foregroundMark x1="55200" y1="57200" x2="57900" y2="59600"/>
                        <a14:foregroundMark x1="14700" y1="62200" x2="14700" y2="66500"/>
                        <a14:foregroundMark x1="95000" y1="52900" x2="94000" y2="53600"/>
                        <a14:foregroundMark x1="39200" y1="48800" x2="38800" y2="51100"/>
                        <a14:foregroundMark x1="48900" y1="62500" x2="48400" y2="66600"/>
                        <a14:foregroundMark x1="5800" y1="52400" x2="7300" y2="54200"/>
                        <a14:backgroundMark x1="54800" y1="58900" x2="55800" y2="59600"/>
                        <a14:backgroundMark x1="45600" y1="59200" x2="44600" y2="60400"/>
                        <a14:backgroundMark x1="50500" y1="63900" x2="50200" y2="64400"/>
                        <a14:backgroundMark x1="68100" y1="62700" x2="68000" y2="63600"/>
                        <a14:backgroundMark x1="16500" y1="65000" x2="16100" y2="6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" t="33629" r="2070" b="27634"/>
          <a:stretch/>
        </p:blipFill>
        <p:spPr>
          <a:xfrm>
            <a:off x="1363981" y="2238030"/>
            <a:ext cx="6037595" cy="273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28263" y="1381197"/>
            <a:ext cx="5235478" cy="946958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Wrap up </a:t>
            </a:r>
          </a:p>
        </p:txBody>
      </p:sp>
    </p:spTree>
    <p:extLst>
      <p:ext uri="{BB962C8B-B14F-4D97-AF65-F5344CB8AC3E}">
        <p14:creationId xmlns:p14="http://schemas.microsoft.com/office/powerpoint/2010/main" val="28342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30" y="-213731"/>
            <a:ext cx="10005060" cy="55709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7" y="1298157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4950" b="0" i="0" u="none" strike="noStrike" kern="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181B1-10F2-6374-5A20-1C14D8873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0550"/>
            <a:ext cx="7772400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2000970"/>
            <a:ext cx="6653400" cy="8981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school rooms</a:t>
            </a:r>
            <a:endParaRPr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91034" y="2899131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1  - Part 1,2,3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2291729" y="2308101"/>
            <a:ext cx="6295279" cy="5272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4800" dirty="0"/>
              <a:t>Warm-up &amp; Review</a:t>
            </a:r>
            <a:endParaRPr sz="4800"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843929" y="1219851"/>
            <a:ext cx="14478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01</a:t>
            </a:r>
            <a:endParaRPr sz="8000" dirty="0"/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929" y="2876550"/>
            <a:ext cx="925863" cy="13041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18C747-DBEB-057A-9608-72AB9C5E07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21;p59">
            <a:extLst>
              <a:ext uri="{FF2B5EF4-FFF2-40B4-BE49-F238E27FC236}">
                <a16:creationId xmlns:a16="http://schemas.microsoft.com/office/drawing/2014/main" id="{248B5C79-E485-D45C-0744-7F7BD349BA13}"/>
              </a:ext>
            </a:extLst>
          </p:cNvPr>
          <p:cNvSpPr txBox="1">
            <a:spLocks/>
          </p:cNvSpPr>
          <p:nvPr/>
        </p:nvSpPr>
        <p:spPr>
          <a:xfrm>
            <a:off x="2165255" y="1352550"/>
            <a:ext cx="5000700" cy="21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6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5400" dirty="0">
                <a:solidFill>
                  <a:schemeClr val="tx1">
                    <a:lumMod val="25000"/>
                  </a:schemeClr>
                </a:solidFill>
              </a:rPr>
              <a:t>Game</a:t>
            </a:r>
            <a:br>
              <a:rPr lang="en-US" sz="5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5400" dirty="0">
                <a:solidFill>
                  <a:schemeClr val="tx1">
                    <a:lumMod val="25000"/>
                  </a:schemeClr>
                </a:solidFill>
              </a:rPr>
              <a:t>Wordwall.net</a:t>
            </a:r>
          </a:p>
        </p:txBody>
      </p:sp>
    </p:spTree>
    <p:extLst>
      <p:ext uri="{BB962C8B-B14F-4D97-AF65-F5344CB8AC3E}">
        <p14:creationId xmlns:p14="http://schemas.microsoft.com/office/powerpoint/2010/main" val="4235055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555331" y="1039350"/>
            <a:ext cx="1616869" cy="11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02</a:t>
            </a:r>
            <a:endParaRPr sz="8000"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2209800" y="2329685"/>
            <a:ext cx="6364014" cy="8824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44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9200" y="1615594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386" y="1067994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5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891F-7B16-FC15-078F-26793E2E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E746A9-6C2A-EB2B-2F7B-BCAC6387E0E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2DBEFD-89E9-D03E-F872-A87F5B7939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8F86CDCD-4306-F96F-AAB0-B86697216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802950"/>
            <a:ext cx="9829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3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5619D9-4E0D-3B3F-B855-CB8379DF5B1F}"/>
              </a:ext>
            </a:extLst>
          </p:cNvPr>
          <p:cNvSpPr/>
          <p:nvPr/>
        </p:nvSpPr>
        <p:spPr>
          <a:xfrm>
            <a:off x="3247931" y="305415"/>
            <a:ext cx="310533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Who are they?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C40F4-2EC6-BDF8-D3EC-7712C050027E}"/>
              </a:ext>
            </a:extLst>
          </p:cNvPr>
          <p:cNvSpPr/>
          <p:nvPr/>
        </p:nvSpPr>
        <p:spPr>
          <a:xfrm>
            <a:off x="3124200" y="305415"/>
            <a:ext cx="354456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Where are they?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13BD75-7F33-FFEA-D1FA-ED8C09553607}"/>
              </a:ext>
            </a:extLst>
          </p:cNvPr>
          <p:cNvSpPr/>
          <p:nvPr/>
        </p:nvSpPr>
        <p:spPr>
          <a:xfrm>
            <a:off x="2553830" y="305415"/>
            <a:ext cx="449353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What are they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106F6-FE9A-D61A-EBF6-DF8B796E01A6}"/>
              </a:ext>
            </a:extLst>
          </p:cNvPr>
          <p:cNvSpPr/>
          <p:nvPr/>
        </p:nvSpPr>
        <p:spPr>
          <a:xfrm>
            <a:off x="2770620" y="310792"/>
            <a:ext cx="39100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Listen and repeat.</a:t>
            </a:r>
          </a:p>
        </p:txBody>
      </p:sp>
      <p:pic>
        <p:nvPicPr>
          <p:cNvPr id="10" name="Track 56 (mp3cut.net)">
            <a:hlinkClick r:id="" action="ppaction://media"/>
            <a:extLst>
              <a:ext uri="{FF2B5EF4-FFF2-40B4-BE49-F238E27FC236}">
                <a16:creationId xmlns:a16="http://schemas.microsoft.com/office/drawing/2014/main" id="{AA19F561-96A2-24AB-2FC4-95277BC56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7801" y="36195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A9E82-7BF3-BC5F-5A33-A6B1CC55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786" y="948263"/>
            <a:ext cx="6618427" cy="39388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11BFD7-57DA-A014-1556-6BB07453A051}"/>
              </a:ext>
            </a:extLst>
          </p:cNvPr>
          <p:cNvSpPr/>
          <p:nvPr/>
        </p:nvSpPr>
        <p:spPr>
          <a:xfrm>
            <a:off x="2669262" y="1047750"/>
            <a:ext cx="44935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Good morning. Could you show us around your school?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30436-9ADD-0CFB-F198-A97BC6B50E10}"/>
              </a:ext>
            </a:extLst>
          </p:cNvPr>
          <p:cNvSpPr/>
          <p:nvPr/>
        </p:nvSpPr>
        <p:spPr>
          <a:xfrm>
            <a:off x="3162299" y="4324350"/>
            <a:ext cx="323850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Yes, of course. Let’s go!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5619D9-4E0D-3B3F-B855-CB8379DF5B1F}"/>
              </a:ext>
            </a:extLst>
          </p:cNvPr>
          <p:cNvSpPr/>
          <p:nvPr/>
        </p:nvSpPr>
        <p:spPr>
          <a:xfrm>
            <a:off x="2845582" y="305415"/>
            <a:ext cx="39100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Listen and repeat.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C40F4-2EC6-BDF8-D3EC-7712C050027E}"/>
              </a:ext>
            </a:extLst>
          </p:cNvPr>
          <p:cNvSpPr/>
          <p:nvPr/>
        </p:nvSpPr>
        <p:spPr>
          <a:xfrm>
            <a:off x="3513056" y="312768"/>
            <a:ext cx="211788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Act it out.</a:t>
            </a:r>
          </a:p>
        </p:txBody>
      </p:sp>
      <p:pic>
        <p:nvPicPr>
          <p:cNvPr id="9" name="Track 56 (mp3cut.net) (1)">
            <a:hlinkClick r:id="" action="ppaction://media"/>
            <a:extLst>
              <a:ext uri="{FF2B5EF4-FFF2-40B4-BE49-F238E27FC236}">
                <a16:creationId xmlns:a16="http://schemas.microsoft.com/office/drawing/2014/main" id="{D45FC2F3-19FC-A327-0B07-0958FBD6A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425039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9474F-E28C-A065-2B94-B70D93233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65" y="936357"/>
            <a:ext cx="6356269" cy="4018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6223B9-B73A-E2A9-2111-6A9C842E736C}"/>
              </a:ext>
            </a:extLst>
          </p:cNvPr>
          <p:cNvSpPr/>
          <p:nvPr/>
        </p:nvSpPr>
        <p:spPr>
          <a:xfrm>
            <a:off x="2895600" y="1094169"/>
            <a:ext cx="27432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Where’s the library?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49C29-FB54-CBCE-1FF9-4817071E8AB7}"/>
              </a:ext>
            </a:extLst>
          </p:cNvPr>
          <p:cNvSpPr/>
          <p:nvPr/>
        </p:nvSpPr>
        <p:spPr>
          <a:xfrm>
            <a:off x="1524000" y="4440206"/>
            <a:ext cx="32004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It’s on the second floor.</a:t>
            </a:r>
          </a:p>
        </p:txBody>
      </p:sp>
    </p:spTree>
    <p:extLst>
      <p:ext uri="{BB962C8B-B14F-4D97-AF65-F5344CB8AC3E}">
        <p14:creationId xmlns:p14="http://schemas.microsoft.com/office/powerpoint/2010/main" val="27402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202C70"/>
    </a:dk1>
    <a:lt1>
      <a:srgbClr val="FBF3F5"/>
    </a:lt1>
    <a:dk2>
      <a:srgbClr val="DC60B4"/>
    </a:dk2>
    <a:lt2>
      <a:srgbClr val="B7290E"/>
    </a:lt2>
    <a:accent1>
      <a:srgbClr val="F1CB4B"/>
    </a:accent1>
    <a:accent2>
      <a:srgbClr val="6CAB8C"/>
    </a:accent2>
    <a:accent3>
      <a:srgbClr val="3B51A5"/>
    </a:accent3>
    <a:accent4>
      <a:srgbClr val="FFFFFF"/>
    </a:accent4>
    <a:accent5>
      <a:srgbClr val="FFFFFF"/>
    </a:accent5>
    <a:accent6>
      <a:srgbClr val="FFFFFF"/>
    </a:accent6>
    <a:hlink>
      <a:srgbClr val="202C70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1656</TotalTime>
  <Words>279</Words>
  <Application>Microsoft Office PowerPoint</Application>
  <PresentationFormat>On-screen Show (16:9)</PresentationFormat>
  <Paragraphs>61</Paragraphs>
  <Slides>25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Comic Sans MS</vt:lpstr>
      <vt:lpstr>Arial</vt:lpstr>
      <vt:lpstr>Rubik</vt:lpstr>
      <vt:lpstr>Exo 2</vt:lpstr>
      <vt:lpstr>Times New Roman</vt:lpstr>
      <vt:lpstr>.VnTime</vt:lpstr>
      <vt:lpstr>Calibri</vt:lpstr>
      <vt:lpstr>Dosis</vt:lpstr>
      <vt:lpstr>Balsamiq Sans</vt:lpstr>
      <vt:lpstr>Calibri Light</vt:lpstr>
      <vt:lpstr>Fredoka One</vt:lpstr>
      <vt:lpstr>Barriecito</vt:lpstr>
      <vt:lpstr>方正少儿简体</vt:lpstr>
      <vt:lpstr>Basic School Supplies for Pre-K by Slidesgo</vt:lpstr>
      <vt:lpstr>3_Basic English for Korean Speakers Workshop by Slidesgo</vt:lpstr>
      <vt:lpstr>Physics Class for Kids: Kinetic Energy by Slidesgo</vt:lpstr>
      <vt:lpstr>Chủ đề Office</vt:lpstr>
      <vt:lpstr>PowerPoint Presentation</vt:lpstr>
      <vt:lpstr>PowerPoint Presentation</vt:lpstr>
      <vt:lpstr>Our school rooms</vt:lpstr>
      <vt:lpstr>Warm-up &amp; Review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03</vt:lpstr>
      <vt:lpstr>Listen, point and say.</vt:lpstr>
      <vt:lpstr>Game Who’s faster?</vt:lpstr>
      <vt:lpstr>PowerPoint Presentation</vt:lpstr>
      <vt:lpstr>04</vt:lpstr>
      <vt:lpstr>Let’s talk.</vt:lpstr>
      <vt:lpstr>Let’s talk.</vt:lpstr>
      <vt:lpstr>Game</vt:lpstr>
      <vt:lpstr>PowerPoint Presentation</vt:lpstr>
      <vt:lpstr>TEAM’S TASKS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48</cp:revision>
  <dcterms:modified xsi:type="dcterms:W3CDTF">2025-11-12T11:20:38Z</dcterms:modified>
  <cp:category>9Slide.vn</cp:category>
</cp:coreProperties>
</file>