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  <p:sldMasterId id="2147483708" r:id="rId4"/>
  </p:sldMasterIdLst>
  <p:notesMasterIdLst>
    <p:notesMasterId r:id="rId37"/>
  </p:notesMasterIdLst>
  <p:sldIdLst>
    <p:sldId id="429" r:id="rId5"/>
    <p:sldId id="326" r:id="rId6"/>
    <p:sldId id="298" r:id="rId7"/>
    <p:sldId id="300" r:id="rId8"/>
    <p:sldId id="266" r:id="rId9"/>
    <p:sldId id="267" r:id="rId10"/>
    <p:sldId id="268" r:id="rId11"/>
    <p:sldId id="269" r:id="rId12"/>
    <p:sldId id="320" r:id="rId13"/>
    <p:sldId id="276" r:id="rId14"/>
    <p:sldId id="275" r:id="rId15"/>
    <p:sldId id="277" r:id="rId16"/>
    <p:sldId id="278" r:id="rId17"/>
    <p:sldId id="279" r:id="rId18"/>
    <p:sldId id="321" r:id="rId19"/>
    <p:sldId id="281" r:id="rId20"/>
    <p:sldId id="303" r:id="rId21"/>
    <p:sldId id="283" r:id="rId22"/>
    <p:sldId id="284" r:id="rId23"/>
    <p:sldId id="285" r:id="rId24"/>
    <p:sldId id="286" r:id="rId25"/>
    <p:sldId id="287" r:id="rId26"/>
    <p:sldId id="290" r:id="rId27"/>
    <p:sldId id="291" r:id="rId28"/>
    <p:sldId id="292" r:id="rId29"/>
    <p:sldId id="293" r:id="rId30"/>
    <p:sldId id="294" r:id="rId31"/>
    <p:sldId id="305" r:id="rId32"/>
    <p:sldId id="306" r:id="rId33"/>
    <p:sldId id="307" r:id="rId34"/>
    <p:sldId id="308" r:id="rId35"/>
    <p:sldId id="327" r:id="rId36"/>
  </p:sldIdLst>
  <p:sldSz cx="12192000" cy="6858000"/>
  <p:notesSz cx="6858000" cy="9144000"/>
  <p:embeddedFontLst>
    <p:embeddedFont>
      <p:font typeface=".VnAvant" panose="020B7200000000000000" pitchFamily="34" charset="0"/>
      <p:regular r:id="rId38"/>
      <p:bold r:id="rId39"/>
      <p:italic r:id="rId40"/>
      <p:boldItalic r:id="rId41"/>
    </p:embeddedFont>
    <p:embeddedFont>
      <p:font typeface="Candara Light" panose="020E0502030303020204" pitchFamily="34" charset="0"/>
      <p:regular r:id="rId42"/>
      <p:italic r:id="rId43"/>
    </p:embeddedFont>
  </p:embeddedFontLst>
  <p:defaultTextStyle>
    <a:defPPr>
      <a:defRPr lang="en-US"/>
    </a:defPPr>
    <a:lvl1pPr marL="0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5C55EB-2C4B-3847-9F26-299DB984E984}">
          <p14:sldIdLst>
            <p14:sldId id="429"/>
            <p14:sldId id="326"/>
            <p14:sldId id="298"/>
          </p14:sldIdLst>
        </p14:section>
        <p14:section name="Warm-up" id="{D7B52216-9C85-3C4D-8C36-7627125A090D}">
          <p14:sldIdLst>
            <p14:sldId id="300"/>
            <p14:sldId id="266"/>
            <p14:sldId id="267"/>
            <p14:sldId id="268"/>
            <p14:sldId id="269"/>
          </p14:sldIdLst>
        </p14:section>
        <p14:section name="Listen and repeat" id="{674C6DFD-DC61-EF4D-81C7-B81766BF7687}">
          <p14:sldIdLst>
            <p14:sldId id="320"/>
            <p14:sldId id="276"/>
            <p14:sldId id="275"/>
            <p14:sldId id="277"/>
            <p14:sldId id="278"/>
            <p14:sldId id="279"/>
          </p14:sldIdLst>
        </p14:section>
        <p14:section name="Point and say" id="{20F18708-447C-5644-8681-A3C48D91D07B}">
          <p14:sldIdLst>
            <p14:sldId id="321"/>
            <p14:sldId id="281"/>
          </p14:sldIdLst>
        </p14:section>
        <p14:section name="Game" id="{16CA8C6A-ED7E-CE40-B728-BEA0499E4ACA}">
          <p14:sldIdLst>
            <p14:sldId id="303"/>
            <p14:sldId id="283"/>
            <p14:sldId id="284"/>
            <p14:sldId id="285"/>
            <p14:sldId id="286"/>
            <p14:sldId id="287"/>
            <p14:sldId id="290"/>
            <p14:sldId id="291"/>
            <p14:sldId id="292"/>
            <p14:sldId id="293"/>
            <p14:sldId id="294"/>
          </p14:sldIdLst>
        </p14:section>
        <p14:section name="Wrap-up" id="{E6D7B93F-8668-8047-AF12-053DD6CA7CBA}">
          <p14:sldIdLst>
            <p14:sldId id="305"/>
            <p14:sldId id="306"/>
            <p14:sldId id="307"/>
            <p14:sldId id="308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5025" autoAdjust="0"/>
  </p:normalViewPr>
  <p:slideViewPr>
    <p:cSldViewPr>
      <p:cViewPr varScale="1">
        <p:scale>
          <a:sx n="60" d="100"/>
          <a:sy n="60" d="100"/>
        </p:scale>
        <p:origin x="92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3D25-0E2E-40C7-85C8-E8D24E697A3B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068A8-C386-4CDF-A0C5-BF390C788E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9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the unit, pupils will be able to: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recognize the words in different situations when listening.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use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like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 to talk about someone’s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food/drinks.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a song with the structure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like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</a:p>
          <a:p>
            <a:pPr marL="0" indent="0">
              <a:buFontTx/>
              <a:buNone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lesson 1, pupils will be able to: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food/drinks (chicken, chips, fish and milk) in the picture and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fish, milk.</a:t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pPr marL="0" indent="0">
              <a:buFontTx/>
              <a:buNone/>
            </a:pPr>
            <a:endParaRPr lang="en-US" dirty="0">
              <a:effectLst/>
            </a:endParaRP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0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Hungry Bobby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pupils feel happy at the beginning of the lesson.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Review vocabulary of previous lesson.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</a:p>
          <a:p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a picture covered partly by a wheel turning 360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clockwise.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calls 1 pupil from each team in a turn. Pupils look and say the word. Faster team gets 2 stars, the others get 1 star.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Teacher has whole class read the word out loud at the end of a turn.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the vocabulary of the lesson on slide.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goodbye.</a:t>
            </a:r>
            <a:r>
              <a:rPr lang="en-VN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26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12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87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7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</a:t>
            </a:r>
            <a:r>
              <a:rPr lang="en-US" b="0" dirty="0"/>
              <a:t>into 3 steps.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baseline="0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Pupils identify and pronounce /</a:t>
            </a:r>
            <a:r>
              <a:rPr lang="en-US" baseline="0" dirty="0" err="1"/>
              <a:t>i</a:t>
            </a:r>
            <a:r>
              <a:rPr lang="en-US" baseline="0" dirty="0"/>
              <a:t>/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Pupils identify and pronounce the sound /</a:t>
            </a:r>
            <a:r>
              <a:rPr lang="en-US" baseline="0" dirty="0" err="1"/>
              <a:t>i</a:t>
            </a:r>
            <a:r>
              <a:rPr lang="en-US" baseline="0" dirty="0"/>
              <a:t>/ in four new words: </a:t>
            </a:r>
            <a:r>
              <a:rPr lang="en-US" i="1" baseline="0" dirty="0"/>
              <a:t>fish, chips, milk, chicken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0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Lead-in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are able to identify and pronounce sound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letter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on slide and asks pupils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letter is 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sound does this make?</a:t>
            </a:r>
            <a:endParaRPr lang="en-VN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pronounces sound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upils listen and repeat. (as a class/ teams)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says: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 are going to learn 4 words that have the sound 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</a:t>
            </a:r>
            <a:r>
              <a:rPr lang="en-VN" i="1" dirty="0">
                <a:effectLst/>
              </a:rPr>
              <a:t> </a:t>
            </a:r>
            <a:endParaRPr lang="en-US" i="1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43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 and repeat vocabulary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are able to identify and pronounce 4 words: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fish, chips, milk, chicken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pictures on slide and says the words. (Teacher may pronounce each sound of the word separately, for example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f-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listen to teacher and repeat. </a:t>
            </a:r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pronunciation (as teams).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sticks flashcards and word cards on the board randomly. Teacher has pupils go to the board and put word cards under the matching flashcards.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pronunciation individually. Teacher points to a picture and has a pupil say the word.</a:t>
            </a:r>
            <a:r>
              <a:rPr lang="en-VN" dirty="0">
                <a:effectLst/>
              </a:rPr>
              <a:t> </a:t>
            </a:r>
            <a:endParaRPr lang="en-US" dirty="0"/>
          </a:p>
          <a:p>
            <a:pPr marL="0" indent="0">
              <a:buFontTx/>
              <a:buNone/>
            </a:pP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29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31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food/drinks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the picture and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fish, milk.</a:t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Listen, point and repeat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are able to point to the correct picture and pronounce the words.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audio.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 and point only.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listen, point and repeat.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repeat the words as a class and teams. </a:t>
            </a:r>
          </a:p>
          <a:p>
            <a:pPr marL="0" indent="0">
              <a:buFontTx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Listen, point and repeat (in pairs)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pairs: 1 pupil points, 1 pupil says the words.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goes around the class and gives feedback on pupils’ pronunciation. 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782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Hands on your head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says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Hands on your head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pupils put a hand on their head.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says a word, pupils quickly slap on the corresponding picture, then put their hand back to the head.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may have some pupils say the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72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 What’ s missing?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6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on slide 4 pictures. Teacher may have pupils read all the words. After that, a picture will disappear. Pupils guess the word.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gives star if pupils are correct.</a:t>
            </a:r>
            <a:r>
              <a:rPr lang="en-VN" dirty="0">
                <a:effectLst/>
              </a:rPr>
              <a:t> </a:t>
            </a:r>
          </a:p>
          <a:p>
            <a:pPr marL="0" indent="0">
              <a:buFontTx/>
              <a:buNone/>
            </a:pPr>
            <a:r>
              <a:rPr lang="en-VN" baseline="0" dirty="0">
                <a:effectLst/>
              </a:rPr>
              <a:t>Note: </a:t>
            </a:r>
            <a:r>
              <a:rPr lang="en-US" baseline="0" dirty="0">
                <a:effectLst/>
              </a:rPr>
              <a:t>I</a:t>
            </a:r>
            <a:r>
              <a:rPr lang="en-VN" baseline="0" dirty="0">
                <a:effectLst/>
              </a:rPr>
              <a:t>n some slides there are only words, in other there are both words and pictures.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8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0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83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01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26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80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2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65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16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23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1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06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44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11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0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54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3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58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62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15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39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14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05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62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13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98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15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728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63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43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776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5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14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2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62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75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340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83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380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3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1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7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1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45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3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1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1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Tiếng</a:t>
            </a:r>
            <a:r>
              <a:rPr lang="en-US" dirty="0">
                <a:solidFill>
                  <a:schemeClr val="accent1"/>
                </a:solidFill>
              </a:rPr>
              <a:t> Anh 1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Hoàng Thị Hồng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1A4, 1A5, 1A6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37808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33607"/>
            <a:ext cx="8229600" cy="399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600" b="1" dirty="0" err="1">
                <a:solidFill>
                  <a:srgbClr val="FF0000"/>
                </a:solidFill>
                <a:latin typeface="+mj-lt"/>
              </a:rPr>
              <a:t>i</a:t>
            </a:r>
            <a:endParaRPr lang="en-US" sz="16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4726" y="4480726"/>
            <a:ext cx="319881" cy="3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latin typeface=".VnAvant" panose="020B7200000000000000" pitchFamily="34" charset="0"/>
              </a:rPr>
              <a:t>ch</a:t>
            </a:r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dirty="0">
                <a:latin typeface=".VnAvant" panose="020B7200000000000000" pitchFamily="34" charset="0"/>
              </a:rPr>
              <a:t>cken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54234" y="1280319"/>
            <a:ext cx="7283532" cy="4548156"/>
            <a:chOff x="930234" y="1280319"/>
            <a:chExt cx="7283532" cy="454815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9" t="19820" r="14663" b="19307"/>
            <a:stretch/>
          </p:blipFill>
          <p:spPr bwMode="auto">
            <a:xfrm>
              <a:off x="930234" y="2209800"/>
              <a:ext cx="7283532" cy="361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chicken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4419600" y="1280319"/>
              <a:ext cx="396081" cy="396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699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ps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97979" y="1295407"/>
            <a:ext cx="4596055" cy="5443151"/>
            <a:chOff x="2273972" y="1295400"/>
            <a:chExt cx="4596055" cy="544315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0" t="13693" r="27534" b="10270"/>
            <a:stretch/>
          </p:blipFill>
          <p:spPr bwMode="auto">
            <a:xfrm>
              <a:off x="2273972" y="1752600"/>
              <a:ext cx="4596055" cy="498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chips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412455" y="1295400"/>
              <a:ext cx="319088" cy="319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29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f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sh</a:t>
            </a:r>
          </a:p>
        </p:txBody>
      </p:sp>
      <p:pic>
        <p:nvPicPr>
          <p:cNvPr id="5" name="fis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7" y="1295407"/>
            <a:ext cx="365125" cy="365125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2438400" y="1945843"/>
            <a:ext cx="7664266" cy="416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73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m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lk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88722" y="1357312"/>
            <a:ext cx="3205448" cy="5535324"/>
            <a:chOff x="3064722" y="1357312"/>
            <a:chExt cx="3205448" cy="5535324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8" t="12972" r="33233" b="8649"/>
            <a:stretch/>
          </p:blipFill>
          <p:spPr bwMode="auto">
            <a:xfrm>
              <a:off x="3064722" y="2209800"/>
              <a:ext cx="3205448" cy="4682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milk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507902" y="1357312"/>
              <a:ext cx="319088" cy="319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8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AC30B93-6D19-4AE1-87F6-4E5BACBB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9AB285-33DB-4406-9CD9-32D2DAAD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053" y="3064189"/>
            <a:ext cx="3110334" cy="146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85" y="3429000"/>
            <a:ext cx="1451482" cy="144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45" y="4528469"/>
            <a:ext cx="1288235" cy="128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78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Hands on your head!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95" y="1600207"/>
            <a:ext cx="6663223" cy="4525963"/>
          </a:xfrm>
        </p:spPr>
      </p:pic>
    </p:spTree>
    <p:extLst>
      <p:ext uri="{BB962C8B-B14F-4D97-AF65-F5344CB8AC3E}">
        <p14:creationId xmlns:p14="http://schemas.microsoft.com/office/powerpoint/2010/main" val="3116622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23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552" y="2362207"/>
            <a:ext cx="4578896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sz="8800" dirty="0">
                <a:solidFill>
                  <a:srgbClr val="FFFFFF"/>
                </a:solidFill>
                <a:latin typeface=".VnAvant" panose="020B7200000000000000" pitchFamily="34" charset="0"/>
              </a:rPr>
            </a:br>
            <a:r>
              <a:rPr lang="en-US" sz="8800" dirty="0">
                <a:solidFill>
                  <a:srgbClr val="FFFFFF"/>
                </a:solidFill>
                <a:latin typeface=".VnAvant" panose="020B7200000000000000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876215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41451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136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17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9261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26963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15891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1821323" y="4610602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2450193" y="1405770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1316" y="3467595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50742" y="4724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f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15200" y="1419144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m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9947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2450193" y="1405770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4857850"/>
            <a:ext cx="4267200" cy="1143000"/>
          </a:xfrm>
        </p:spPr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691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4419600"/>
            <a:ext cx="4122284" cy="1143000"/>
          </a:xfrm>
        </p:spPr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1382104"/>
            <a:ext cx="30945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pc="300" dirty="0">
                <a:latin typeface=".VnAvant" panose="020B7200000000000000" pitchFamily="34" charset="0"/>
              </a:rPr>
              <a:t>ch</a:t>
            </a:r>
            <a:r>
              <a:rPr lang="en-US" sz="80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217222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1821323" y="4610602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1316" y="3467595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39988" y="1330149"/>
            <a:ext cx="30380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pc="300" dirty="0">
                <a:latin typeface=".VnAvant" panose="020B7200000000000000" pitchFamily="34" charset="0"/>
              </a:rPr>
              <a:t>ch</a:t>
            </a:r>
            <a:r>
              <a:rPr lang="en-US" sz="80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75482" y="4724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f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542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4495800"/>
            <a:ext cx="4579484" cy="1143000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61337" y="1600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08189" y="5105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.VnAvant" panose="020B7200000000000000" pitchFamily="34" charset="0"/>
              </a:rPr>
              <a:t>f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208189" y="6858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.VnAvant" panose="020B7200000000000000" pitchFamily="34" charset="0"/>
              </a:rPr>
              <a:t>m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542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658489" y="1905000"/>
            <a:ext cx="2614295" cy="283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820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946" y="2564885"/>
            <a:ext cx="3105583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1524000" y="3808684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066" y="1258279"/>
            <a:ext cx="8359883" cy="297634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Unit 5 – Lesson 1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6600" dirty="0">
                <a:solidFill>
                  <a:srgbClr val="FFFFFF"/>
                </a:solidFill>
              </a:rPr>
              <a:t>At the fish and chip 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591" y="5318990"/>
            <a:ext cx="7062674" cy="723670"/>
          </a:xfrm>
        </p:spPr>
        <p:txBody>
          <a:bodyPr anchor="t">
            <a:normAutofit/>
          </a:bodyPr>
          <a:lstStyle/>
          <a:p>
            <a:pPr algn="l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62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7291939" y="2562986"/>
            <a:ext cx="3065688" cy="17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73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7756840" y="2057400"/>
            <a:ext cx="219070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07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55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23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2043671"/>
            <a:ext cx="4876800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  <a:latin typeface="Candara Light" panose="020E0502030303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097526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desk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2" t="14915" r="19447" b="11924"/>
          <a:stretch/>
        </p:blipFill>
        <p:spPr bwMode="auto">
          <a:xfrm>
            <a:off x="3657607" y="1637175"/>
            <a:ext cx="4968973" cy="410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056" y="1426562"/>
            <a:ext cx="5869551" cy="4678524"/>
          </a:xfrm>
          <a:prstGeom prst="rect">
            <a:avLst/>
          </a:prstGeom>
        </p:spPr>
      </p:pic>
      <p:sp>
        <p:nvSpPr>
          <p:cNvPr id="4" name="Pie 3"/>
          <p:cNvSpPr/>
          <p:nvPr/>
        </p:nvSpPr>
        <p:spPr>
          <a:xfrm>
            <a:off x="2514600" y="-1524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3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926" y="1616083"/>
            <a:ext cx="4795474" cy="3829395"/>
          </a:xfrm>
          <a:prstGeom prst="rect">
            <a:avLst/>
          </a:prstGeom>
        </p:spPr>
      </p:pic>
      <p:sp>
        <p:nvSpPr>
          <p:cNvPr id="8" name="Pie 7"/>
          <p:cNvSpPr/>
          <p:nvPr/>
        </p:nvSpPr>
        <p:spPr>
          <a:xfrm>
            <a:off x="2667000" y="-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door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4" t="14708" r="22139" b="9965"/>
          <a:stretch/>
        </p:blipFill>
        <p:spPr bwMode="auto">
          <a:xfrm>
            <a:off x="4073349" y="1861249"/>
            <a:ext cx="4307852" cy="39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e 6"/>
          <p:cNvSpPr/>
          <p:nvPr/>
        </p:nvSpPr>
        <p:spPr>
          <a:xfrm>
            <a:off x="2667000" y="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duck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13608" r="26392" b="9416"/>
          <a:stretch/>
        </p:blipFill>
        <p:spPr bwMode="auto">
          <a:xfrm>
            <a:off x="4152114" y="1685412"/>
            <a:ext cx="4192572" cy="426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e 7"/>
          <p:cNvSpPr/>
          <p:nvPr/>
        </p:nvSpPr>
        <p:spPr>
          <a:xfrm>
            <a:off x="2895600" y="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5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EBE9E41C-344C-43B9-A691-2B28CD814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94" y="2852220"/>
            <a:ext cx="3443331" cy="13564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101" y="1017692"/>
            <a:ext cx="1554275" cy="1551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85" y="4181491"/>
            <a:ext cx="1450859" cy="14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69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980</Words>
  <Application>Microsoft Office PowerPoint</Application>
  <PresentationFormat>Widescreen</PresentationFormat>
  <Paragraphs>165</Paragraphs>
  <Slides>32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Paytone One</vt:lpstr>
      <vt:lpstr>Calibri</vt:lpstr>
      <vt:lpstr>Arial</vt:lpstr>
      <vt:lpstr>.VnAvant</vt:lpstr>
      <vt:lpstr>Calibri Light</vt:lpstr>
      <vt:lpstr>Candara Light</vt:lpstr>
      <vt:lpstr>Office Theme</vt:lpstr>
      <vt:lpstr>1_Office Theme</vt:lpstr>
      <vt:lpstr>2_Office Theme</vt:lpstr>
      <vt:lpstr>3_Office Theme</vt:lpstr>
      <vt:lpstr>Tiếng Anh 1</vt:lpstr>
      <vt:lpstr>PowerPoint Presentation</vt:lpstr>
      <vt:lpstr>Unit 5 – Lesson 1 At the fish and chip shop</vt:lpstr>
      <vt:lpstr>Warm-up</vt:lpstr>
      <vt:lpstr>desk</vt:lpstr>
      <vt:lpstr>dog</vt:lpstr>
      <vt:lpstr>door</vt:lpstr>
      <vt:lpstr>duck</vt:lpstr>
      <vt:lpstr>PowerPoint Presentation</vt:lpstr>
      <vt:lpstr>PowerPoint Presentation</vt:lpstr>
      <vt:lpstr>chicken</vt:lpstr>
      <vt:lpstr>chips</vt:lpstr>
      <vt:lpstr>fish</vt:lpstr>
      <vt:lpstr>milk</vt:lpstr>
      <vt:lpstr>PowerPoint Presentation</vt:lpstr>
      <vt:lpstr>Hands on your head!</vt:lpstr>
      <vt:lpstr> GAME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Goodbye</vt:lpstr>
      <vt:lpstr>Goodbye</vt:lpstr>
      <vt:lpstr>Goodbye</vt:lpstr>
      <vt:lpstr>Goodbye</vt:lpstr>
      <vt:lpstr>PowerPoint Presentation</vt:lpstr>
    </vt:vector>
  </TitlesOfParts>
  <Company>Updatesofts Forums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In the fish and chips shop</dc:title>
  <dc:creator>DANKO</dc:creator>
  <cp:lastModifiedBy>To Ha</cp:lastModifiedBy>
  <cp:revision>45</cp:revision>
  <dcterms:created xsi:type="dcterms:W3CDTF">2019-11-26T08:31:42Z</dcterms:created>
  <dcterms:modified xsi:type="dcterms:W3CDTF">2025-11-03T10:51:38Z</dcterms:modified>
</cp:coreProperties>
</file>