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9"/>
  </p:notesMasterIdLst>
  <p:sldIdLst>
    <p:sldId id="430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2" r:id="rId26"/>
    <p:sldId id="283" r:id="rId27"/>
    <p:sldId id="281" r:id="rId28"/>
  </p:sldIdLst>
  <p:sldSz cx="9144000" cy="5143500" type="screen16x9"/>
  <p:notesSz cx="6858000" cy="9144000"/>
  <p:embeddedFontLst>
    <p:embeddedFont>
      <p:font typeface="Barlow" panose="00000500000000000000" pitchFamily="2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Hind" panose="02000000000000000000" pitchFamily="2" charset="0"/>
      <p:regular r:id="rId38"/>
      <p:bold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776"/>
    <a:srgbClr val="F26822"/>
    <a:srgbClr val="F42F99"/>
    <a:srgbClr val="F8BF3D"/>
    <a:srgbClr val="E69E60"/>
    <a:srgbClr val="E1827A"/>
    <a:srgbClr val="ECBA8D"/>
    <a:srgbClr val="DF7167"/>
    <a:srgbClr val="A58CDB"/>
    <a:srgbClr val="8DA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851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521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33" name="Google Shape;4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058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43" name="Google Shape;4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145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65" name="Google Shape;4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963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76" name="Google Shape;4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31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87" name="Google Shape;4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730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97" name="Google Shape;4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038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98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497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061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27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532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270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532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5" name="Google Shape;5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251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195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0517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pupils to make some label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 word cards of the school things and put them on the real objects round the class. Invite a few pupils to read the sentences aloud and show their real objects to the class. Praise and encourage the pupils.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52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1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79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19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67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Divide</a:t>
            </a:r>
            <a:r>
              <a:rPr lang="en-US" baseline="0" dirty="0"/>
              <a:t> the class into three teams.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Each team takes turn choosing a number. Then answers the questions.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Calculate the points by the number of flowers on each questions.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377" name="Google Shape;3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873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</a:t>
            </a:r>
            <a:r>
              <a:rPr lang="en-US" baseline="0" dirty="0"/>
              <a:t> the house to go back.</a:t>
            </a:r>
            <a:endParaRPr dirty="0"/>
          </a:p>
        </p:txBody>
      </p:sp>
      <p:sp>
        <p:nvSpPr>
          <p:cNvPr id="404" name="Google Shape;4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78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15" name="Google Shape;4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7248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Click</a:t>
            </a:r>
            <a:r>
              <a:rPr lang="en-GB" baseline="0" dirty="0"/>
              <a:t> the house to go back.</a:t>
            </a:r>
            <a:endParaRPr lang="en-GB" dirty="0"/>
          </a:p>
        </p:txBody>
      </p:sp>
      <p:sp>
        <p:nvSpPr>
          <p:cNvPr id="424" name="Google Shape;4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91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2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2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2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2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2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2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2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2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3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3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3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3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14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4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4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4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4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15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5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5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5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5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5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" name="Google Shape;218;p16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6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6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6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6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6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6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6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6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4" name="Google Shape;234;p17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7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7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7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7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7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7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7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0" name="Google Shape;250;p1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9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6" name="Google Shape;266;p19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7" name="Google Shape;267;p19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9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9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9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9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p19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5" name="Google Shape;285;p19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19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0"/>
          <p:cNvGrpSpPr/>
          <p:nvPr/>
        </p:nvGrpSpPr>
        <p:grpSpPr>
          <a:xfrm rot="-5400000" flipH="1">
            <a:off x="2449767" y="-1400389"/>
            <a:ext cx="4250547" cy="8335772"/>
            <a:chOff x="872085" y="-1565025"/>
            <a:chExt cx="3255130" cy="6383652"/>
          </a:xfrm>
        </p:grpSpPr>
        <p:sp>
          <p:nvSpPr>
            <p:cNvPr id="294" name="Google Shape;294;p2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20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0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70" name="Google Shape;70;p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8" name="Google Shape;108;p7"/>
          <p:cNvGrpSpPr/>
          <p:nvPr/>
        </p:nvGrpSpPr>
        <p:grpSpPr>
          <a:xfrm rot="-5400000" flipH="1">
            <a:off x="2467129" y="-1978498"/>
            <a:ext cx="4190615" cy="8517319"/>
            <a:chOff x="770370" y="-1137220"/>
            <a:chExt cx="3209232" cy="6522682"/>
          </a:xfrm>
        </p:grpSpPr>
        <p:sp>
          <p:nvSpPr>
            <p:cNvPr id="109" name="Google Shape;109;p7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6" name="Google Shape;11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0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0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0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11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1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1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1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43.jpg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7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7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47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7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7.xml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3.xml"/><Relationship Id="rId18" Type="http://schemas.openxmlformats.org/officeDocument/2006/relationships/image" Target="../media/image38.png"/><Relationship Id="rId3" Type="http://schemas.openxmlformats.org/officeDocument/2006/relationships/slide" Target="slide8.xml"/><Relationship Id="rId21" Type="http://schemas.openxmlformats.org/officeDocument/2006/relationships/slide" Target="slide17.xml"/><Relationship Id="rId7" Type="http://schemas.openxmlformats.org/officeDocument/2006/relationships/slide" Target="slide10.xml"/><Relationship Id="rId12" Type="http://schemas.openxmlformats.org/officeDocument/2006/relationships/image" Target="../media/image35.png"/><Relationship Id="rId17" Type="http://schemas.openxmlformats.org/officeDocument/2006/relationships/slide" Target="slide15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slide" Target="slide12.xml"/><Relationship Id="rId5" Type="http://schemas.openxmlformats.org/officeDocument/2006/relationships/slide" Target="slide9.xml"/><Relationship Id="rId15" Type="http://schemas.openxmlformats.org/officeDocument/2006/relationships/slide" Target="slide14.xml"/><Relationship Id="rId10" Type="http://schemas.openxmlformats.org/officeDocument/2006/relationships/image" Target="../media/image34.png"/><Relationship Id="rId19" Type="http://schemas.openxmlformats.org/officeDocument/2006/relationships/slide" Target="slide16.xml"/><Relationship Id="rId4" Type="http://schemas.openxmlformats.org/officeDocument/2006/relationships/image" Target="../media/image31.png"/><Relationship Id="rId9" Type="http://schemas.openxmlformats.org/officeDocument/2006/relationships/slide" Target="slide11.xml"/><Relationship Id="rId14" Type="http://schemas.openxmlformats.org/officeDocument/2006/relationships/image" Target="../media/image36.png"/><Relationship Id="rId22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9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9" descr="Blue Crayons Short Pencils Loosely Arranged Different Blues Like Azure Aqua  Sky Royal Midnight Cadet Navy Dark Medium Or Light Blue Isolated Vector On  White Background Stock Illustration - Download Image Now -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6169" y="1133971"/>
            <a:ext cx="4348456" cy="270644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9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9" name="Google Shape;429;p29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4073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blue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8744" y="1981098"/>
            <a:ext cx="1311012" cy="1162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0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0" descr="Lamy Safari Fountain Pen - Green – Pen Boutique Ltd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50" b="87650" l="0" r="100000"/>
                    </a14:imgEffect>
                  </a14:imgLayer>
                </a14:imgProps>
              </a:ext>
            </a:extLst>
          </a:blip>
          <a:srcRect t="14551" b="9597"/>
          <a:stretch/>
        </p:blipFill>
        <p:spPr>
          <a:xfrm>
            <a:off x="3916681" y="1409483"/>
            <a:ext cx="2841624" cy="215541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0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8" name="Google Shape;438;p30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1A7F0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0" y="1658657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1279693" y="1767766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1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3560766" y="1586670"/>
            <a:ext cx="1763614" cy="176361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1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0" name="Google Shape;450;p31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AC51D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purple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1" name="Google Shape;451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582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2529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564" y="256449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582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8071" y="3328204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9686" y="335271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9598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5633" y="256449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5140" y="3328204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755" y="335271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4148838" y="1624097"/>
            <a:ext cx="1763614" cy="176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4736910" y="1606167"/>
            <a:ext cx="1763614" cy="176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5324979" y="1643048"/>
            <a:ext cx="1763614" cy="1763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2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44545" y="1659188"/>
            <a:ext cx="1678986" cy="170631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2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72" name="Google Shape;472;p32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FFA8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pink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234215" y="1822444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567406" y="1720871"/>
            <a:ext cx="1678986" cy="170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790266" y="1822444"/>
            <a:ext cx="1678986" cy="170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3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3" descr="Coffee Ta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7747" y="1423382"/>
            <a:ext cx="2836985" cy="245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1" name="Google Shape;481;p33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brown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-13608" y="1622025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482695" y="2685371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1291828" y="1612873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4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4" descr="Books Clipart Notebook - Notebook With Pencil Clipart Png Transparent PNG -  549x550 - Free Download on NicePNG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8" b="95397" l="10000" r="91585">
                        <a14:foregroundMark x1="30122" y1="35873" x2="60610" y2="366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961465">
            <a:off x="2703561" y="1267795"/>
            <a:ext cx="3282508" cy="25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4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3" name="Google Shape;493;p3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B4E5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8744" y="1981098"/>
            <a:ext cx="1311012" cy="116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1;p34" descr="Books Clipart Notebook - Notebook With Pencil Clipart Png Transparent PNG -  549x550 - Free Download on NicePNG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8" b="95397" l="10000" r="91585">
                        <a14:foregroundMark x1="30122" y1="35873" x2="60610" y2="366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961465">
            <a:off x="4799061" y="1267794"/>
            <a:ext cx="3282508" cy="2588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35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5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1" name="Google Shape;501;p35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DF70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orange</a:t>
            </a:r>
            <a:r>
              <a:rPr lang="en-US" sz="4800" b="0" i="0" u="none" strike="noStrike" cap="none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02" name="Google Shape;502;p35" descr="Amazon.com : Funnylive Series of Fruit Pencil Case Creative PU Pencil Bags  New Fruit Style Zipper Pencil Case (Orange) : Office Products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100000" l="1499" r="97216">
                        <a14:foregroundMark x1="6424" y1="65882" x2="17559" y2="91176"/>
                        <a14:foregroundMark x1="89079" y1="3235" x2="95289" y2="13824"/>
                        <a14:foregroundMark x1="80086" y1="9706" x2="87580" y2="2353"/>
                        <a14:foregroundMark x1="95503" y1="18824" x2="95289" y2="37647"/>
                        <a14:foregroundMark x1="69807" y1="68824" x2="90364" y2="4823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16935" y="1354524"/>
            <a:ext cx="3111501" cy="226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4689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4689" y="2654060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FEA667"/>
                </a:solidFill>
              </a:rPr>
              <a:t>R</a:t>
            </a:r>
            <a:r>
              <a:rPr lang="vi-VN" dirty="0">
                <a:solidFill>
                  <a:srgbClr val="9B7DD6"/>
                </a:solidFill>
              </a:rPr>
              <a:t>e</a:t>
            </a:r>
            <a:r>
              <a:rPr lang="vi-VN" dirty="0">
                <a:solidFill>
                  <a:srgbClr val="96B6E9"/>
                </a:solidFill>
              </a:rPr>
              <a:t>a</a:t>
            </a:r>
            <a:r>
              <a:rPr lang="vi-VN" dirty="0">
                <a:solidFill>
                  <a:srgbClr val="E28880"/>
                </a:solidFill>
              </a:rPr>
              <a:t>d</a:t>
            </a:r>
            <a:r>
              <a:rPr lang="vi-VN" dirty="0"/>
              <a:t> a</a:t>
            </a:r>
            <a:r>
              <a:rPr lang="vi-VN" dirty="0">
                <a:solidFill>
                  <a:srgbClr val="E7A268"/>
                </a:solidFill>
              </a:rPr>
              <a:t>n</a:t>
            </a:r>
            <a:r>
              <a:rPr lang="vi-VN" dirty="0">
                <a:solidFill>
                  <a:srgbClr val="E07D75"/>
                </a:solidFill>
              </a:rPr>
              <a:t>d</a:t>
            </a:r>
            <a:r>
              <a:rPr lang="vi-VN" dirty="0"/>
              <a:t> </a:t>
            </a:r>
            <a:r>
              <a:rPr lang="vi-VN" dirty="0">
                <a:solidFill>
                  <a:srgbClr val="EAB484"/>
                </a:solidFill>
              </a:rPr>
              <a:t>t</a:t>
            </a:r>
            <a:r>
              <a:rPr lang="vi-VN" dirty="0"/>
              <a:t>i</a:t>
            </a:r>
            <a:r>
              <a:rPr lang="vi-VN" dirty="0">
                <a:solidFill>
                  <a:srgbClr val="8FB1E7"/>
                </a:solidFill>
              </a:rPr>
              <a:t>c</a:t>
            </a:r>
            <a:r>
              <a:rPr lang="vi-VN" dirty="0">
                <a:solidFill>
                  <a:srgbClr val="DF766D"/>
                </a:solidFill>
              </a:rPr>
              <a:t>k</a:t>
            </a:r>
            <a:r>
              <a:rPr lang="en-US" dirty="0">
                <a:solidFill>
                  <a:srgbClr val="DF766D"/>
                </a:solidFill>
              </a:rPr>
              <a:t>.</a:t>
            </a:r>
            <a:endParaRPr dirty="0">
              <a:solidFill>
                <a:srgbClr val="DF766D"/>
              </a:solidFill>
            </a:endParaRPr>
          </a:p>
        </p:txBody>
      </p:sp>
      <p:pic>
        <p:nvPicPr>
          <p:cNvPr id="512" name="Google Shape;51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3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7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7"/>
          <p:cNvSpPr txBox="1"/>
          <p:nvPr/>
        </p:nvSpPr>
        <p:spPr>
          <a:xfrm>
            <a:off x="8658382" y="3675244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7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7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90"/>
          <a:stretch/>
        </p:blipFill>
        <p:spPr>
          <a:xfrm>
            <a:off x="295422" y="396646"/>
            <a:ext cx="8570895" cy="4434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490"/>
          <a:stretch/>
        </p:blipFill>
        <p:spPr>
          <a:xfrm>
            <a:off x="143529" y="185798"/>
            <a:ext cx="9027575" cy="4671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4" name="Google Shape;53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p38"/>
          <p:cNvCxnSpPr/>
          <p:nvPr/>
        </p:nvCxnSpPr>
        <p:spPr>
          <a:xfrm rot="10800000">
            <a:off x="4676931" y="1161738"/>
            <a:ext cx="1581462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8" name="Google Shape;548;p38"/>
          <p:cNvSpPr/>
          <p:nvPr/>
        </p:nvSpPr>
        <p:spPr>
          <a:xfrm>
            <a:off x="991405" y="2616955"/>
            <a:ext cx="1788861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Google Shape;549;p38"/>
          <p:cNvCxnSpPr/>
          <p:nvPr/>
        </p:nvCxnSpPr>
        <p:spPr>
          <a:xfrm flipH="1">
            <a:off x="6843011" y="1161738"/>
            <a:ext cx="790730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0" name="Google Shape;550;p38"/>
          <p:cNvSpPr/>
          <p:nvPr/>
        </p:nvSpPr>
        <p:spPr>
          <a:xfrm>
            <a:off x="6778878" y="2144518"/>
            <a:ext cx="95033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8" descr="Bright Green Tick Clip Art at Clker.com - vector clip art online, royalty  free &amp;amp; public domai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884" y="2458177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8"/>
          <p:cNvSpPr/>
          <p:nvPr/>
        </p:nvSpPr>
        <p:spPr>
          <a:xfrm>
            <a:off x="1311965" y="2144004"/>
            <a:ext cx="2384282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8"/>
          <p:cNvSpPr/>
          <p:nvPr/>
        </p:nvSpPr>
        <p:spPr>
          <a:xfrm>
            <a:off x="1124369" y="3105755"/>
            <a:ext cx="2951456" cy="556188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5" name="Google Shape;555;p38"/>
          <p:cNvCxnSpPr/>
          <p:nvPr/>
        </p:nvCxnSpPr>
        <p:spPr>
          <a:xfrm flipH="1">
            <a:off x="831006" y="1486736"/>
            <a:ext cx="196810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6" name="Google Shape;556;p38"/>
          <p:cNvCxnSpPr/>
          <p:nvPr/>
        </p:nvCxnSpPr>
        <p:spPr>
          <a:xfrm flipH="1">
            <a:off x="3421137" y="1486736"/>
            <a:ext cx="55021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7" name="Google Shape;557;p38"/>
          <p:cNvSpPr/>
          <p:nvPr/>
        </p:nvSpPr>
        <p:spPr>
          <a:xfrm>
            <a:off x="5642099" y="2159848"/>
            <a:ext cx="1003275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1083" y="2937302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8"/>
          <p:cNvSpPr/>
          <p:nvPr/>
        </p:nvSpPr>
        <p:spPr>
          <a:xfrm>
            <a:off x="1103508" y="3700122"/>
            <a:ext cx="2946456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38"/>
          <p:cNvCxnSpPr/>
          <p:nvPr/>
        </p:nvCxnSpPr>
        <p:spPr>
          <a:xfrm flipH="1">
            <a:off x="4505222" y="1500249"/>
            <a:ext cx="2808473" cy="1179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1" name="Google Shape;561;p38"/>
          <p:cNvCxnSpPr/>
          <p:nvPr/>
        </p:nvCxnSpPr>
        <p:spPr>
          <a:xfrm flipH="1">
            <a:off x="7976626" y="1512047"/>
            <a:ext cx="78894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2" name="Google Shape;562;p38"/>
          <p:cNvSpPr/>
          <p:nvPr/>
        </p:nvSpPr>
        <p:spPr>
          <a:xfrm>
            <a:off x="7940372" y="2166996"/>
            <a:ext cx="952194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715" y="3416256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8"/>
          <p:cNvSpPr/>
          <p:nvPr/>
        </p:nvSpPr>
        <p:spPr>
          <a:xfrm>
            <a:off x="1150991" y="4150743"/>
            <a:ext cx="2173899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p38"/>
          <p:cNvCxnSpPr/>
          <p:nvPr/>
        </p:nvCxnSpPr>
        <p:spPr>
          <a:xfrm flipH="1">
            <a:off x="795894" y="1835481"/>
            <a:ext cx="2412869" cy="1916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6" name="Google Shape;566;p38"/>
          <p:cNvCxnSpPr/>
          <p:nvPr/>
        </p:nvCxnSpPr>
        <p:spPr>
          <a:xfrm flipH="1" flipV="1">
            <a:off x="3633933" y="1835481"/>
            <a:ext cx="708944" cy="4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7" name="Google Shape;567;p38"/>
          <p:cNvSpPr/>
          <p:nvPr/>
        </p:nvSpPr>
        <p:spPr>
          <a:xfrm>
            <a:off x="4576201" y="2177178"/>
            <a:ext cx="96665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3715" y="4056462"/>
            <a:ext cx="636853" cy="663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553" grpId="0" animBg="1"/>
      <p:bldP spid="554" grpId="0" animBg="1"/>
      <p:bldP spid="559" grpId="0" animBg="1"/>
      <p:bldP spid="5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9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A185D9"/>
                </a:solidFill>
              </a:rPr>
              <a:t>L</a:t>
            </a:r>
            <a:r>
              <a:rPr lang="vi-VN" dirty="0">
                <a:solidFill>
                  <a:srgbClr val="97B6E8"/>
                </a:solidFill>
              </a:rPr>
              <a:t>e</a:t>
            </a:r>
            <a:r>
              <a:rPr lang="vi-VN" dirty="0">
                <a:solidFill>
                  <a:srgbClr val="8BCEDB"/>
                </a:solidFill>
              </a:rPr>
              <a:t>t</a:t>
            </a:r>
            <a:r>
              <a:rPr lang="vi-VN" dirty="0">
                <a:solidFill>
                  <a:srgbClr val="E9A871"/>
                </a:solidFill>
              </a:rPr>
              <a:t>’</a:t>
            </a:r>
            <a:r>
              <a:rPr lang="vi-VN" dirty="0">
                <a:solidFill>
                  <a:srgbClr val="DF6F65"/>
                </a:solidFill>
              </a:rPr>
              <a:t>s</a:t>
            </a:r>
            <a:r>
              <a:rPr lang="vi-VN" dirty="0"/>
              <a:t> w</a:t>
            </a:r>
            <a:r>
              <a:rPr lang="vi-VN" dirty="0">
                <a:solidFill>
                  <a:srgbClr val="94B4E8"/>
                </a:solidFill>
              </a:rPr>
              <a:t>r</a:t>
            </a:r>
            <a:r>
              <a:rPr lang="vi-VN" dirty="0">
                <a:solidFill>
                  <a:srgbClr val="9BD6E0"/>
                </a:solidFill>
              </a:rPr>
              <a:t>i</a:t>
            </a:r>
            <a:r>
              <a:rPr lang="vi-VN" dirty="0">
                <a:solidFill>
                  <a:srgbClr val="E8A56E"/>
                </a:solidFill>
              </a:rPr>
              <a:t>t</a:t>
            </a:r>
            <a:r>
              <a:rPr lang="vi-VN" dirty="0">
                <a:solidFill>
                  <a:srgbClr val="E08078"/>
                </a:solidFill>
              </a:rPr>
              <a:t>e</a:t>
            </a:r>
            <a:r>
              <a:rPr lang="en-US" dirty="0"/>
              <a:t>.</a:t>
            </a:r>
            <a:endParaRPr dirty="0">
              <a:solidFill>
                <a:srgbClr val="F6A704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0"/>
          <p:cNvSpPr/>
          <p:nvPr/>
        </p:nvSpPr>
        <p:spPr>
          <a:xfrm>
            <a:off x="1311488" y="287905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Look and make sentences.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4" name="Google Shape;584;p40"/>
          <p:cNvSpPr/>
          <p:nvPr/>
        </p:nvSpPr>
        <p:spPr>
          <a:xfrm>
            <a:off x="1201199" y="212855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Work in pairs.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1" y="954847"/>
            <a:ext cx="5059018" cy="3424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0"/>
      <p:bldP spid="583" grpId="1"/>
      <p:bldP spid="5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1"/>
          <p:cNvPicPr preferRelativeResize="0"/>
          <p:nvPr/>
        </p:nvPicPr>
        <p:blipFill rotWithShape="1">
          <a:blip r:embed="rId6">
            <a:alphaModFix/>
          </a:blip>
          <a:srcRect l="7921" t="-381"/>
          <a:stretch/>
        </p:blipFill>
        <p:spPr>
          <a:xfrm>
            <a:off x="1162877" y="2616603"/>
            <a:ext cx="7112227" cy="1795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35" y="324450"/>
            <a:ext cx="5059018" cy="2208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2"/>
          <p:cNvSpPr txBox="1">
            <a:spLocks noGrp="1"/>
          </p:cNvSpPr>
          <p:nvPr>
            <p:ph type="title"/>
          </p:nvPr>
        </p:nvSpPr>
        <p:spPr>
          <a:xfrm>
            <a:off x="1672140" y="292925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E28980"/>
                </a:solidFill>
              </a:rPr>
              <a:t>P</a:t>
            </a:r>
            <a:r>
              <a:rPr lang="vi-VN" dirty="0">
                <a:solidFill>
                  <a:srgbClr val="E69D60"/>
                </a:solidFill>
              </a:rPr>
              <a:t>r</a:t>
            </a:r>
            <a:r>
              <a:rPr lang="vi-VN" dirty="0">
                <a:solidFill>
                  <a:srgbClr val="8ACEDA"/>
                </a:solidFill>
              </a:rPr>
              <a:t>o</a:t>
            </a:r>
            <a:r>
              <a:rPr lang="vi-VN" dirty="0">
                <a:solidFill>
                  <a:srgbClr val="8DAEE6"/>
                </a:solidFill>
              </a:rPr>
              <a:t>j</a:t>
            </a:r>
            <a:r>
              <a:rPr lang="vi-VN" dirty="0">
                <a:solidFill>
                  <a:srgbClr val="A58CDB"/>
                </a:solidFill>
              </a:rPr>
              <a:t>e</a:t>
            </a:r>
            <a:r>
              <a:rPr lang="vi-VN" dirty="0">
                <a:solidFill>
                  <a:srgbClr val="E1827A"/>
                </a:solidFill>
              </a:rPr>
              <a:t>c</a:t>
            </a:r>
            <a:r>
              <a:rPr lang="vi-VN" dirty="0">
                <a:solidFill>
                  <a:srgbClr val="E69E60"/>
                </a:solidFill>
              </a:rPr>
              <a:t>t</a:t>
            </a:r>
            <a:endParaRPr dirty="0">
              <a:solidFill>
                <a:srgbClr val="E69E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395" t="35407" r="2066"/>
          <a:stretch/>
        </p:blipFill>
        <p:spPr>
          <a:xfrm>
            <a:off x="1869611" y="331459"/>
            <a:ext cx="5514975" cy="51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899" y="893363"/>
            <a:ext cx="6416398" cy="397518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FFC000"/>
                </a:solidFill>
              </a:rPr>
              <a:t>F</a:t>
            </a:r>
            <a:r>
              <a:rPr lang="en-US" dirty="0">
                <a:solidFill>
                  <a:schemeClr val="accent4"/>
                </a:solidFill>
              </a:rPr>
              <a:t>u</a:t>
            </a:r>
            <a:r>
              <a:rPr lang="en-US" dirty="0">
                <a:solidFill>
                  <a:schemeClr val="accent2"/>
                </a:solidFill>
              </a:rPr>
              <a:t>n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accent4"/>
                </a:solidFill>
              </a:rPr>
              <a:t>o</a:t>
            </a:r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>
                <a:solidFill>
                  <a:schemeClr val="accent4"/>
                </a:solidFill>
              </a:rPr>
              <a:t> 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lt2"/>
                </a:solidFill>
              </a:rPr>
              <a:t>w</a:t>
            </a:r>
            <a:r>
              <a:rPr lang="en-US" dirty="0">
                <a:solidFill>
                  <a:schemeClr val="accent1"/>
                </a:solidFill>
              </a:rPr>
              <a:t>r</a:t>
            </a:r>
            <a:r>
              <a:rPr lang="en-US" dirty="0">
                <a:solidFill>
                  <a:schemeClr val="accent4"/>
                </a:solidFill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p</a:t>
            </a:r>
            <a:r>
              <a:rPr lang="en-US" dirty="0">
                <a:solidFill>
                  <a:schemeClr val="accent3"/>
                </a:solidFill>
              </a:rPr>
              <a:t>-u</a:t>
            </a:r>
            <a:r>
              <a:rPr lang="en-US" dirty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" name="Google Shape;76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354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46" y="411922"/>
            <a:ext cx="5934904" cy="4017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96676" y="3743325"/>
            <a:ext cx="708498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Pencil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0975" y="2150668"/>
            <a:ext cx="1057275" cy="340519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Notebook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0353" y="2031487"/>
            <a:ext cx="684247" cy="340519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Ruler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8625" y="3371345"/>
            <a:ext cx="780375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Eraser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5174" y="3352295"/>
            <a:ext cx="780375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Pen</a:t>
            </a:r>
          </a:p>
        </p:txBody>
      </p:sp>
    </p:spTree>
    <p:extLst>
      <p:ext uri="{BB962C8B-B14F-4D97-AF65-F5344CB8AC3E}">
        <p14:creationId xmlns:p14="http://schemas.microsoft.com/office/powerpoint/2010/main" val="1374558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21441" y="3986024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6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DF786F"/>
                </a:solidFill>
              </a:rPr>
              <a:t>W</a:t>
            </a:r>
            <a:r>
              <a:rPr lang="en-US" sz="4800" dirty="0">
                <a:solidFill>
                  <a:srgbClr val="90D1DD"/>
                </a:solidFill>
              </a:rPr>
              <a:t>a</a:t>
            </a:r>
            <a:r>
              <a:rPr lang="en-US" sz="4800" dirty="0">
                <a:solidFill>
                  <a:srgbClr val="E59755"/>
                </a:solidFill>
              </a:rPr>
              <a:t>r</a:t>
            </a:r>
            <a:r>
              <a:rPr lang="en-US" sz="4800" dirty="0">
                <a:solidFill>
                  <a:srgbClr val="9B7ED7"/>
                </a:solidFill>
              </a:rPr>
              <a:t>m</a:t>
            </a:r>
            <a:r>
              <a:rPr lang="en-US" sz="4800" dirty="0">
                <a:solidFill>
                  <a:schemeClr val="accent4"/>
                </a:solidFill>
              </a:rPr>
              <a:t>-</a:t>
            </a:r>
            <a:r>
              <a:rPr lang="en-US" sz="4800" dirty="0">
                <a:solidFill>
                  <a:srgbClr val="E08179"/>
                </a:solidFill>
              </a:rPr>
              <a:t>u</a:t>
            </a:r>
            <a:r>
              <a:rPr lang="en-US" sz="4800" dirty="0">
                <a:solidFill>
                  <a:srgbClr val="91D0DD"/>
                </a:solidFill>
              </a:rPr>
              <a:t>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>
                <a:solidFill>
                  <a:srgbClr val="DF756C"/>
                </a:solidFill>
              </a:rPr>
              <a:t>a</a:t>
            </a:r>
            <a:r>
              <a:rPr lang="en-US" sz="4800" dirty="0">
                <a:solidFill>
                  <a:srgbClr val="90D1DD"/>
                </a:solidFill>
              </a:rPr>
              <a:t>n</a:t>
            </a:r>
            <a:r>
              <a:rPr lang="en-US" sz="4800" dirty="0">
                <a:solidFill>
                  <a:srgbClr val="E59755"/>
                </a:solidFill>
              </a:rPr>
              <a:t>d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>
                <a:solidFill>
                  <a:srgbClr val="DF786F"/>
                </a:solidFill>
              </a:rPr>
              <a:t>r</a:t>
            </a:r>
            <a:r>
              <a:rPr lang="en-US" sz="4800" dirty="0">
                <a:solidFill>
                  <a:srgbClr val="90D1DD"/>
                </a:solidFill>
              </a:rPr>
              <a:t>e</a:t>
            </a:r>
            <a:r>
              <a:rPr lang="en-US" sz="4800" dirty="0">
                <a:solidFill>
                  <a:srgbClr val="E59755"/>
                </a:solidFill>
              </a:rPr>
              <a:t>v</a:t>
            </a:r>
            <a:r>
              <a:rPr lang="en-US" sz="4800" dirty="0"/>
              <a:t>i</a:t>
            </a:r>
            <a:r>
              <a:rPr lang="en-US" sz="4800" dirty="0">
                <a:solidFill>
                  <a:schemeClr val="dk2"/>
                </a:solidFill>
              </a:rPr>
              <a:t>e</a:t>
            </a:r>
            <a:r>
              <a:rPr lang="en-US" sz="4800" dirty="0">
                <a:solidFill>
                  <a:schemeClr val="lt2"/>
                </a:solidFill>
              </a:rPr>
              <a:t>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40" name="Google Shape;340;p2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7" name="Google Shape;347;p2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9" name="Google Shape;349;p2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50" name="Google Shape;350;p24"/>
          <p:cNvGrpSpPr/>
          <p:nvPr/>
        </p:nvGrpSpPr>
        <p:grpSpPr>
          <a:xfrm>
            <a:off x="196292" y="1056245"/>
            <a:ext cx="2679579" cy="1767972"/>
            <a:chOff x="13839" y="771105"/>
            <a:chExt cx="2679579" cy="1767972"/>
          </a:xfrm>
        </p:grpSpPr>
        <p:pic>
          <p:nvPicPr>
            <p:cNvPr id="351" name="Google Shape;351;p24" descr="How a Pencil Changed My Life - Private Island and Beach Resort Near  Singapor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6258">
              <a:off x="58309" y="839717"/>
              <a:ext cx="2229535" cy="1484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4" descr="How a Pencil Changed My Life - Private Island and Beach Resort Near  Singapor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6258">
              <a:off x="509518" y="1047116"/>
              <a:ext cx="2141193" cy="14260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24"/>
          <p:cNvSpPr/>
          <p:nvPr/>
        </p:nvSpPr>
        <p:spPr>
          <a:xfrm>
            <a:off x="-354403" y="230327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>
                <a:solidFill>
                  <a:srgbClr val="F8BF3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yellow</a:t>
            </a:r>
            <a:endParaRPr sz="4400" b="0" i="0" u="none" strike="noStrike" cap="none" dirty="0">
              <a:solidFill>
                <a:srgbClr val="F8BF3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1297366" y="-114791"/>
            <a:ext cx="6731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Look and say the colours.</a:t>
            </a:r>
            <a:endParaRPr sz="4400" b="0" i="0" u="none" strike="noStrike" cap="none" dirty="0">
              <a:solidFill>
                <a:srgbClr val="2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 fastest gets 2 points.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55" name="Google Shape;355;p24"/>
          <p:cNvGrpSpPr/>
          <p:nvPr/>
        </p:nvGrpSpPr>
        <p:grpSpPr>
          <a:xfrm>
            <a:off x="2785285" y="1167665"/>
            <a:ext cx="1455741" cy="1185934"/>
            <a:chOff x="2785285" y="1167665"/>
            <a:chExt cx="1455741" cy="1185934"/>
          </a:xfrm>
        </p:grpSpPr>
        <p:pic>
          <p:nvPicPr>
            <p:cNvPr id="356" name="Google Shape;356;p24" descr="Pen Vector Clipart - Clipart Suggest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98" b="98560" l="1778" r="97333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24" descr="Pen Vector Clipart - Clipart Suggest"/>
            <p:cNvPicPr preferRelativeResize="0"/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" b="96091" l="222" r="98222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3294605" y="1331464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8" name="Google Shape;358;p2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black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0" name="Google Shape;360;p2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268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orange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61" name="Google Shape;361;p24"/>
          <p:cNvGrpSpPr/>
          <p:nvPr/>
        </p:nvGrpSpPr>
        <p:grpSpPr>
          <a:xfrm>
            <a:off x="6435861" y="1167665"/>
            <a:ext cx="2633227" cy="1562208"/>
            <a:chOff x="6435861" y="664420"/>
            <a:chExt cx="2633227" cy="2065453"/>
          </a:xfrm>
        </p:grpSpPr>
        <p:pic>
          <p:nvPicPr>
            <p:cNvPr id="362" name="Google Shape;362;p24" descr="vector illustration of ruler, instrument of measurement:: tasmeemME.com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44" b="96889" l="4000" r="96889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-1396288">
              <a:off x="6679790" y="908349"/>
              <a:ext cx="1555018" cy="1555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24" descr="vector illustration of ruler, instrument of measurement:: tasmeemME.com"/>
            <p:cNvPicPr preferRelativeResize="0"/>
            <p:nvPr/>
          </p:nvPicPr>
          <p:blipFill rotWithShape="1"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89" b="96889" l="3333" r="97778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715424">
              <a:off x="7446102" y="1106887"/>
              <a:ext cx="1555018" cy="15550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4" name="Google Shape;364;p2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E3B7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brown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5" name="Google Shape;365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380" y="276174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7" name="Google Shape;367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0" name="Google Shape;370;p2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71" name="Google Shape;371;p24"/>
          <p:cNvGrpSpPr/>
          <p:nvPr/>
        </p:nvGrpSpPr>
        <p:grpSpPr>
          <a:xfrm>
            <a:off x="4625221" y="1004361"/>
            <a:ext cx="1780437" cy="1751318"/>
            <a:chOff x="4625221" y="1004361"/>
            <a:chExt cx="1780437" cy="1751318"/>
          </a:xfrm>
        </p:grpSpPr>
        <p:pic>
          <p:nvPicPr>
            <p:cNvPr id="372" name="Google Shape;372;p2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1658260">
              <a:off x="4825490" y="120549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2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680881">
              <a:off x="5155022" y="150772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4" name="Google Shape;374;p24"/>
          <p:cNvSpPr/>
          <p:nvPr/>
        </p:nvSpPr>
        <p:spPr>
          <a:xfrm>
            <a:off x="3923205" y="225911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42F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pink</a:t>
            </a:r>
            <a:endParaRPr sz="4400" b="0" i="0" u="none" strike="noStrike" cap="none" dirty="0">
              <a:solidFill>
                <a:srgbClr val="F42F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17" b="98696" l="2372" r="968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744" y="2969843"/>
            <a:ext cx="1569770" cy="1427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53" b="99358" l="4297" r="972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966" y="2842669"/>
            <a:ext cx="1666329" cy="1519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"/>
          <p:cNvSpPr/>
          <p:nvPr/>
        </p:nvSpPr>
        <p:spPr>
          <a:xfrm>
            <a:off x="2976778" y="1022980"/>
            <a:ext cx="3435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1 point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6"/>
          <p:cNvSpPr/>
          <p:nvPr/>
        </p:nvSpPr>
        <p:spPr>
          <a:xfrm>
            <a:off x="2653467" y="2414900"/>
            <a:ext cx="42434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CCE0F5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- 2 points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6"/>
          <p:cNvSpPr/>
          <p:nvPr/>
        </p:nvSpPr>
        <p:spPr>
          <a:xfrm>
            <a:off x="3057422" y="3685194"/>
            <a:ext cx="3435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5 points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26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220" y="3303088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 descr="Download HD Transparent Background Flower Daisy Png Transparent PNG Image -  NicePNG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5783" y="757443"/>
            <a:ext cx="1207684" cy="118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94119" y="2295423"/>
            <a:ext cx="1311012" cy="116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1;p28" descr="michael tricca – WA Ghostwriter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995457" y="3303088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885" y="444608"/>
            <a:ext cx="1845754" cy="142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5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4061" y="444609"/>
            <a:ext cx="1852698" cy="13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r="19947"/>
          <a:stretch/>
        </p:blipFill>
        <p:spPr>
          <a:xfrm>
            <a:off x="4711969" y="444608"/>
            <a:ext cx="1874326" cy="139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5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3599" t="2633" r="5642" b="8437"/>
          <a:stretch/>
        </p:blipFill>
        <p:spPr>
          <a:xfrm>
            <a:off x="592885" y="2055934"/>
            <a:ext cx="1845754" cy="139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5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25179" y="2055934"/>
            <a:ext cx="1916232" cy="139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5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2614" t="6397" r="3480" b="5290"/>
          <a:stretch/>
        </p:blipFill>
        <p:spPr>
          <a:xfrm>
            <a:off x="4727951" y="2055934"/>
            <a:ext cx="1906292" cy="138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5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 l="1790" t="4117" r="6810" b="2996"/>
          <a:stretch/>
        </p:blipFill>
        <p:spPr>
          <a:xfrm>
            <a:off x="602241" y="3572359"/>
            <a:ext cx="1836398" cy="13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5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 l="3317" t="2215" r="7965"/>
          <a:stretch/>
        </p:blipFill>
        <p:spPr>
          <a:xfrm>
            <a:off x="2625180" y="3572359"/>
            <a:ext cx="1916232" cy="13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5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 l="3306" t="3952" r="6976" b="3484"/>
          <a:stretch/>
        </p:blipFill>
        <p:spPr>
          <a:xfrm>
            <a:off x="4711969" y="3572359"/>
            <a:ext cx="1922274" cy="139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5"/>
          <p:cNvSpPr/>
          <p:nvPr/>
        </p:nvSpPr>
        <p:spPr>
          <a:xfrm>
            <a:off x="6975775" y="381110"/>
            <a:ext cx="1731563" cy="584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1</a:t>
            </a: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6975775" y="1692480"/>
            <a:ext cx="1731563" cy="54511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0" name="Google Shape;390;p25"/>
          <p:cNvSpPr/>
          <p:nvPr/>
        </p:nvSpPr>
        <p:spPr>
          <a:xfrm>
            <a:off x="6975775" y="2987584"/>
            <a:ext cx="1731564" cy="584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3 </a:t>
            </a: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1" name="Google Shape;391;p25" descr="kids pizza maker by mehran - App Lab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975775" y="4137999"/>
            <a:ext cx="1492234" cy="75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7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7" descr="Red books. 5 red books - computer generated illustration. | Can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7627" y="1322253"/>
            <a:ext cx="30480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7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9" name="Google Shape;409;p27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EA09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red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10" name="Google Shape;410;p27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9598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7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369" y="2667872"/>
            <a:ext cx="658104" cy="6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8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8" descr="Education School, backpack, backpack, fictional Character, cartoon png |  PNGW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1814" y="1181549"/>
            <a:ext cx="2370111" cy="247058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8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0" name="Google Shape;420;p28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FFD20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yellow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374818" y="1767767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355</Words>
  <Application>Microsoft Office PowerPoint</Application>
  <PresentationFormat>On-screen Show (16:9)</PresentationFormat>
  <Paragraphs>75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Montserrat</vt:lpstr>
      <vt:lpstr>Hind</vt:lpstr>
      <vt:lpstr>Arial</vt:lpstr>
      <vt:lpstr>Barlow</vt:lpstr>
      <vt:lpstr>Times New Roman</vt:lpstr>
      <vt:lpstr>Paytone One</vt:lpstr>
      <vt:lpstr>Comic Sans MS</vt:lpstr>
      <vt:lpstr>Over The Rainbow by Slidesgo</vt:lpstr>
      <vt:lpstr>Tiếng Anh 3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tick.</vt:lpstr>
      <vt:lpstr>PowerPoint Presentation</vt:lpstr>
      <vt:lpstr>PowerPoint Presentation</vt:lpstr>
      <vt:lpstr>Let’s write.</vt:lpstr>
      <vt:lpstr>PowerPoint Presentation</vt:lpstr>
      <vt:lpstr>PowerPoint Presentation</vt:lpstr>
      <vt:lpstr>Project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 Ha</cp:lastModifiedBy>
  <cp:revision>24</cp:revision>
  <dcterms:modified xsi:type="dcterms:W3CDTF">2025-12-22T10:44:03Z</dcterms:modified>
</cp:coreProperties>
</file>