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  <p:sldMasterId id="2147483700" r:id="rId5"/>
    <p:sldMasterId id="2147483713" r:id="rId6"/>
    <p:sldMasterId id="2147483725" r:id="rId7"/>
  </p:sldMasterIdLst>
  <p:notesMasterIdLst>
    <p:notesMasterId r:id="rId19"/>
  </p:notesMasterIdLst>
  <p:sldIdLst>
    <p:sldId id="7637" r:id="rId8"/>
    <p:sldId id="274" r:id="rId9"/>
    <p:sldId id="257" r:id="rId10"/>
    <p:sldId id="259" r:id="rId11"/>
    <p:sldId id="260" r:id="rId12"/>
    <p:sldId id="261" r:id="rId13"/>
    <p:sldId id="276" r:id="rId14"/>
    <p:sldId id="262" r:id="rId15"/>
    <p:sldId id="263" r:id="rId16"/>
    <p:sldId id="264" r:id="rId17"/>
    <p:sldId id="277" r:id="rId18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4">
          <p15:clr>
            <a:srgbClr val="A4A3A4"/>
          </p15:clr>
        </p15:guide>
        <p15:guide id="2" pos="28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F66"/>
    <a:srgbClr val="66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348" y="120"/>
      </p:cViewPr>
      <p:guideLst>
        <p:guide orient="horz" pos="1644"/>
        <p:guide pos="28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8AAB3-6B98-4E43-AC69-6BE017A510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671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/>
          <a:srcRect l="1" r="152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/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/>
          <a:srcRect l="1" r="152" b="8109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/>
          <a:srcRect l="1" r="152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2504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200150"/>
            <a:ext cx="4032504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5293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47813" y="1276350"/>
            <a:ext cx="6908800" cy="812006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7813" y="2195513"/>
            <a:ext cx="6913562" cy="131445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81063"/>
            <a:ext cx="4038600" cy="3714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81063"/>
            <a:ext cx="4038600" cy="3714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2875"/>
            <a:ext cx="2057400" cy="44529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2875"/>
            <a:ext cx="6019800" cy="44529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C46F8-8F8A-C233-5AE4-A99F79747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1FCCC9-5ED1-D118-DED7-FAE3F1D17F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AE4C3-C7BF-07D3-DA49-FE8BF1D69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FE4EA-DD31-A7E9-4421-7DCB2BDAB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60425-C3C8-F01B-9AA9-3336606EE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617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04A8C-4255-5A62-85B5-84CB8438A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4D17D-2BD4-73A4-F853-348DC7AE9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DA4B6-7083-E941-68CC-4612E8A18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D69AB-56DE-917F-59AB-4FFFAEFB3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D9F17-F7BB-1BAA-E18B-4E9E71EF4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5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2A0EA-472F-135D-B902-49E835A2E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62E123-427B-B614-3C01-09A932BCF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82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82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82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82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82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82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82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B69691-32F0-7368-A583-9C792FAC7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B19A1-8B7B-E0E7-1DE9-FE6DEC50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2E34B-F0E9-001C-E252-6B3A5EB3E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4495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11304-098B-D737-429C-44A873569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DF8D2-A507-1974-BDA5-A5B2476E7E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119EE4-1102-C86E-3999-97C8B495FF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706CF-9D72-02FB-0E80-2ABC9DE53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C0A77D-2AC3-A08B-5BEF-67BD3D785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FE439-4385-4FD0-CE5F-41EE51AEC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3200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CA434-403C-8202-0AD0-5AA9EE5EC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B712E4-F2E7-EF71-AA32-325CF0156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C3642C-433C-BC24-E1D2-9282CA9C8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A79B42-6329-DAA5-038D-00EA5ABD54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C0BAAA-FB9B-EA41-C77F-96CB3938F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57970A-50F8-F43F-14E5-F797AE7B2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D720E8-E5BB-9BEC-B992-AD2540A84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01B8B2-65E9-1318-0344-5E5C79A3A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9090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B86C8-7828-20D7-4114-A36B3CD45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4576DB-C23E-AB1B-069C-CE1706DDB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2112B-AD0E-CA99-B949-30BAFBDAD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66F601-D220-4878-BB78-C5C07B2BC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164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E4CB6D-2179-CF19-DBBA-3FDA94E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4B4092-8E77-C20B-51B2-D69D5E5CD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2E103-7F29-F674-7B45-E2B1A5DB2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56249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2B521-B92F-2CB6-CCC5-8E58E16FA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A113B-73DD-3BB4-ABA4-707C0929C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320BE5-251A-D254-D283-4D33799D4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D0BA9-27C0-FA11-86CF-E0B663355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89BEF1-384F-59E6-2A8A-13A69E912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B1C231-2C69-CCAE-8D6F-3038AB254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740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21ADF-70B6-3CE8-CB63-F9BD4159D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D18809-B616-3C6E-C62B-8189BEE66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4C5E48-5D02-E53B-5EDA-0BB6E4E204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78EFD7-AF22-EF47-FFFD-FA418D9BF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D36CBF-38F9-7D09-787B-C2A5FAC41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95B263-6444-2324-0217-073DF2A5E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3765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FE8B-BF30-D9E0-DE59-3F8FEE7A0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9E39A0-4228-DBAB-384C-773EA235F1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C096E-58A8-D89D-7DD6-02D2D56C5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85971-343C-59B1-8F96-AA0C30819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C1C85-FB81-2561-C10B-6A1A3ACFC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659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109A93-1CD4-4F8D-6312-60D7970E9A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71D51-6C46-C825-4EE2-D7D7898FFD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C844F-B2FD-DBF7-CC41-D356F164A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AEBF5-157A-695B-1E64-5B4EF623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01B02-3845-9735-BC70-06EAB0388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92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0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 panose="020B0604020202020204"/>
              <a:buNone/>
              <a:defRPr sz="33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Char char="•"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sldNum="0"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530" lvl="1" indent="-21399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lvl="5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057400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40030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274320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6350" y="0"/>
            <a:ext cx="915035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43696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457200" y="881063"/>
            <a:ext cx="8229600" cy="37147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050"/>
            </a:lvl1pPr>
          </a:lstStyle>
          <a:p>
            <a:pPr lvl="0"/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050"/>
            </a:lvl1pPr>
          </a:lstStyle>
          <a:p>
            <a:pPr lvl="0"/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05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257175" indent="-257175" algn="l" rtl="0" fontAlgn="base">
        <a:spcBef>
          <a:spcPct val="15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fontAlgn="base">
        <a:spcBef>
          <a:spcPct val="15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15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15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15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5D715D36-FA13-B10D-3CE5-4B7C04726174}"/>
              </a:ext>
            </a:extLst>
          </p:cNvPr>
          <p:cNvSpPr txBox="1"/>
          <p:nvPr userDrawn="1"/>
        </p:nvSpPr>
        <p:spPr>
          <a:xfrm>
            <a:off x="0" y="-603424"/>
            <a:ext cx="9144000" cy="30008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35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F851BB-6D66-20DE-B1F5-89ECE066D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98868-D4B7-7BF6-DB68-83FAA81C5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B33CB-8D97-5B10-13F8-35751FB71B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6CC4F6-CBD8-4ECE-B874-60AFC616E164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3E7D4-BB49-CB19-5F35-7623ACA69D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6D881-C527-FB52-0F36-782447E24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476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1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6" Type="http://schemas.microsoft.com/office/2007/relationships/hdphoto" Target="../media/hdphoto2.wdp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101+ Mẫu PowerPoint 8/3 - Background, hình nền mới nhất 2024">
            <a:extLst>
              <a:ext uri="{FF2B5EF4-FFF2-40B4-BE49-F238E27FC236}">
                <a16:creationId xmlns:a16="http://schemas.microsoft.com/office/drawing/2014/main" id="{342A1023-005E-0ADB-9104-64016830C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42938"/>
            <a:ext cx="6893299" cy="384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71663" y="814387"/>
            <a:ext cx="5456145" cy="303544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514350" latinLnBrk="0">
              <a:defRPr/>
            </a:pPr>
            <a:r>
              <a:rPr lang="en-US" sz="22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 QUÝ THẦY CÔ </a:t>
            </a:r>
          </a:p>
          <a:p>
            <a:pPr algn="ctr" defTabSz="514350" latinLnBrk="0">
              <a:defRPr/>
            </a:pPr>
            <a:r>
              <a:rPr lang="en-US" sz="22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THĂM LỚP</a:t>
            </a:r>
          </a:p>
          <a:p>
            <a:pPr algn="ctr" defTabSz="514350" latinLnBrk="0"/>
            <a:r>
              <a:rPr lang="en-US" sz="2025" b="1">
                <a:solidFill>
                  <a:srgbClr val="15608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lớp 1</a:t>
            </a:r>
          </a:p>
          <a:p>
            <a:pPr algn="ctr" defTabSz="514350" latinLnBrk="0"/>
            <a:r>
              <a:rPr lang="en-US" sz="2700" b="1">
                <a:solidFill>
                  <a:srgbClr val="0F9E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6: Các số từ 0 đến 10</a:t>
            </a:r>
          </a:p>
          <a:p>
            <a:pPr algn="ctr" defTabSz="514350" latinLnBrk="0"/>
            <a:r>
              <a:rPr lang="en-US" sz="2700" b="1">
                <a:solidFill>
                  <a:srgbClr val="0F9E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So sánh số</a:t>
            </a:r>
          </a:p>
          <a:p>
            <a:pPr algn="ctr" defTabSz="514350" latinLnBrk="0"/>
            <a:r>
              <a:rPr lang="en-US" sz="2700" b="1">
                <a:solidFill>
                  <a:srgbClr val="0F9E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1 ) </a:t>
            </a:r>
          </a:p>
          <a:p>
            <a:pPr algn="ctr" defTabSz="514350" latinLnBrk="0"/>
            <a:r>
              <a:rPr lang="en-US" sz="2250" b="1" i="1">
                <a:solidFill>
                  <a:srgbClr val="15608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(Bộ sách kết nối tri thức)</a:t>
            </a:r>
          </a:p>
          <a:p>
            <a:pPr algn="ctr" defTabSz="514350" latinLnBrk="0"/>
            <a:endParaRPr lang="en-US" sz="2250" b="1" i="1" dirty="0">
              <a:solidFill>
                <a:srgbClr val="156082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8" descr="animal-14[1]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1" y="771525"/>
            <a:ext cx="554534" cy="33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68F63A-0B78-7FAC-3469-2760FB9346F4}"/>
              </a:ext>
            </a:extLst>
          </p:cNvPr>
          <p:cNvSpPr txBox="1"/>
          <p:nvPr/>
        </p:nvSpPr>
        <p:spPr>
          <a:xfrm>
            <a:off x="2300289" y="3514725"/>
            <a:ext cx="3724091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 latinLnBrk="0"/>
            <a:r>
              <a:rPr lang="en-US" sz="1125" b="1" i="1">
                <a:solidFill>
                  <a:srgbClr val="15608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 viên: Nguyễn Thị Sao</a:t>
            </a:r>
          </a:p>
          <a:p>
            <a:pPr defTabSz="514350" latinLnBrk="0"/>
            <a:r>
              <a:rPr lang="en-US" sz="1125" b="1" i="1">
                <a:solidFill>
                  <a:srgbClr val="15608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: 1A1</a:t>
            </a:r>
          </a:p>
          <a:p>
            <a:pPr defTabSz="514350" latinLnBrk="0"/>
            <a:r>
              <a:rPr lang="en-US" sz="1125" b="1" i="1">
                <a:solidFill>
                  <a:srgbClr val="15608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Trường: Tiểu học Hưng Đạo</a:t>
            </a: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5496" y="31726"/>
            <a:ext cx="9289033" cy="945396"/>
            <a:chOff x="827584" y="1491630"/>
            <a:chExt cx="9001001" cy="945396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576064" cy="529897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4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16010" y="1606029"/>
              <a:ext cx="85125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Mai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4.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Mai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61623"/>
            <a:ext cx="6729643" cy="38082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9994" y="4515966"/>
            <a:ext cx="2069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A. 5, 6, 7, 5, 4, 9, 10, 8, 7, 6.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44240" y="451596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B. 5, 6, 7, 5, 8, 9, 10, 8, 7, 6.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84168" y="4462202"/>
            <a:ext cx="2069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C. 5, 2, 7, 5, 8, 9, 10, 8, 2, 6.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42340" y="451596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B. 5, 6, 7, 5, 8, 9, 10, 8, 7, 6.</a:t>
            </a:r>
          </a:p>
        </p:txBody>
      </p:sp>
      <p:sp>
        <p:nvSpPr>
          <p:cNvPr id="5" name="Freeform 4"/>
          <p:cNvSpPr/>
          <p:nvPr/>
        </p:nvSpPr>
        <p:spPr>
          <a:xfrm>
            <a:off x="3427095" y="1040765"/>
            <a:ext cx="2945765" cy="2222500"/>
          </a:xfrm>
          <a:custGeom>
            <a:avLst/>
            <a:gdLst>
              <a:gd name="connisteX0" fmla="*/ 60093 w 2945696"/>
              <a:gd name="connsiteY0" fmla="*/ 2222637 h 2222637"/>
              <a:gd name="connisteX1" fmla="*/ 42313 w 2945696"/>
              <a:gd name="connsiteY1" fmla="*/ 1603512 h 2222637"/>
              <a:gd name="connisteX2" fmla="*/ 552218 w 2945696"/>
              <a:gd name="connsiteY2" fmla="*/ 1685427 h 2222637"/>
              <a:gd name="connisteX3" fmla="*/ 1481223 w 2945696"/>
              <a:gd name="connsiteY3" fmla="*/ 1649232 h 2222637"/>
              <a:gd name="connisteX4" fmla="*/ 1399308 w 2945696"/>
              <a:gd name="connsiteY4" fmla="*/ 1266327 h 2222637"/>
              <a:gd name="connisteX5" fmla="*/ 1827298 w 2945696"/>
              <a:gd name="connsiteY5" fmla="*/ 1193302 h 2222637"/>
              <a:gd name="connisteX6" fmla="*/ 1854603 w 2945696"/>
              <a:gd name="connsiteY6" fmla="*/ 811032 h 2222637"/>
              <a:gd name="connisteX7" fmla="*/ 2291483 w 2945696"/>
              <a:gd name="connsiteY7" fmla="*/ 738007 h 2222637"/>
              <a:gd name="connisteX8" fmla="*/ 2364508 w 2945696"/>
              <a:gd name="connsiteY8" fmla="*/ 364627 h 2222637"/>
              <a:gd name="connisteX9" fmla="*/ 2464838 w 2945696"/>
              <a:gd name="connsiteY9" fmla="*/ 91577 h 2222637"/>
              <a:gd name="connisteX10" fmla="*/ 2847108 w 2945696"/>
              <a:gd name="connsiteY10" fmla="*/ 55382 h 2222637"/>
              <a:gd name="connisteX11" fmla="*/ 2920133 w 2945696"/>
              <a:gd name="connsiteY11" fmla="*/ 91577 h 2222637"/>
              <a:gd name="connisteX12" fmla="*/ 2574058 w 2945696"/>
              <a:gd name="connsiteY12" fmla="*/ 965972 h 222263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</a:cxnLst>
            <a:rect l="l" t="t" r="r" b="b"/>
            <a:pathLst>
              <a:path w="2945697" h="2222638">
                <a:moveTo>
                  <a:pt x="60094" y="2222638"/>
                </a:moveTo>
                <a:cubicBezTo>
                  <a:pt x="46124" y="2096908"/>
                  <a:pt x="-56111" y="1710828"/>
                  <a:pt x="42314" y="1603513"/>
                </a:cubicBezTo>
                <a:cubicBezTo>
                  <a:pt x="140739" y="1496198"/>
                  <a:pt x="264564" y="1676538"/>
                  <a:pt x="552219" y="1685428"/>
                </a:cubicBezTo>
                <a:cubicBezTo>
                  <a:pt x="839874" y="1694318"/>
                  <a:pt x="1311679" y="1733053"/>
                  <a:pt x="1481224" y="1649233"/>
                </a:cubicBezTo>
                <a:cubicBezTo>
                  <a:pt x="1650769" y="1565413"/>
                  <a:pt x="1330094" y="1357768"/>
                  <a:pt x="1399309" y="1266328"/>
                </a:cubicBezTo>
                <a:cubicBezTo>
                  <a:pt x="1468524" y="1174888"/>
                  <a:pt x="1736494" y="1284108"/>
                  <a:pt x="1827299" y="1193303"/>
                </a:cubicBezTo>
                <a:cubicBezTo>
                  <a:pt x="1918104" y="1102498"/>
                  <a:pt x="1761894" y="901838"/>
                  <a:pt x="1854604" y="811033"/>
                </a:cubicBezTo>
                <a:cubicBezTo>
                  <a:pt x="1947314" y="720228"/>
                  <a:pt x="2189249" y="827543"/>
                  <a:pt x="2291484" y="738008"/>
                </a:cubicBezTo>
                <a:cubicBezTo>
                  <a:pt x="2393719" y="648473"/>
                  <a:pt x="2329584" y="494168"/>
                  <a:pt x="2364509" y="364628"/>
                </a:cubicBezTo>
                <a:cubicBezTo>
                  <a:pt x="2399434" y="235088"/>
                  <a:pt x="2368319" y="153173"/>
                  <a:pt x="2464839" y="91578"/>
                </a:cubicBezTo>
                <a:cubicBezTo>
                  <a:pt x="2561359" y="29983"/>
                  <a:pt x="2756304" y="55383"/>
                  <a:pt x="2847109" y="55383"/>
                </a:cubicBezTo>
                <a:cubicBezTo>
                  <a:pt x="2937914" y="55383"/>
                  <a:pt x="2974744" y="-90667"/>
                  <a:pt x="2920134" y="91578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617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26749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60561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134111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036170"/>
            <a:ext cx="386476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35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3423106" y="1796239"/>
            <a:ext cx="2297787" cy="92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err="1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5400" b="1" dirty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4</a:t>
            </a:r>
            <a:endParaRPr sz="4800" b="1" dirty="0">
              <a:solidFill>
                <a:srgbClr val="FF66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/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/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/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/>
          <a:srcRect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/>
          <p:nvPr/>
        </p:nvSpPr>
        <p:spPr>
          <a:xfrm>
            <a:off x="3075226" y="4073598"/>
            <a:ext cx="2895344" cy="412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Giáo</a:t>
            </a:r>
            <a:r>
              <a:rPr lang="en-US" sz="1400" b="1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4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viên</a:t>
            </a:r>
            <a:r>
              <a:rPr lang="en-US" sz="1400" b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: ..................</a:t>
            </a:r>
            <a:endParaRPr sz="110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799715" y="3141980"/>
            <a:ext cx="318643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SO SÁNH SỐ</a:t>
            </a:r>
            <a:endParaRPr lang="en-US" altLang="ko-KR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  <a:p>
            <a:pPr algn="ctr"/>
            <a:r>
              <a:rPr lang="en-US" altLang="ko-KR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(</a:t>
            </a:r>
            <a:r>
              <a:rPr lang="en-US" altLang="ko-KR" sz="24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ko-KR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 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339752" y="5704"/>
            <a:ext cx="4392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LỚN HƠN, DẤU &gt;</a:t>
            </a:r>
          </a:p>
        </p:txBody>
      </p:sp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3131840" y="1738330"/>
            <a:ext cx="3376756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     &gt;     3</a:t>
            </a:r>
            <a:endParaRPr lang="en-US" altLang="ko-K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53961" y="2340917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Bốn</a:t>
            </a:r>
            <a:r>
              <a:rPr lang="en-US" sz="2400" b="1" dirty="0"/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lớn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hơn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/>
              <a:t>ba</a:t>
            </a:r>
            <a:endParaRPr lang="en-US" sz="2400" b="1" dirty="0"/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2717857" y="3696424"/>
            <a:ext cx="4464496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       &gt;     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20492" y="4538236"/>
            <a:ext cx="2992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Năm</a:t>
            </a:r>
            <a:r>
              <a:rPr lang="en-US" sz="2400" b="1" dirty="0"/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lớn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hơn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/>
              <a:t>bốn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0" b="42215"/>
          <a:stretch>
            <a:fillRect/>
          </a:stretch>
        </p:blipFill>
        <p:spPr>
          <a:xfrm>
            <a:off x="391600" y="904761"/>
            <a:ext cx="8184589" cy="973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1" r="1624" b="52275"/>
          <a:stretch>
            <a:fillRect/>
          </a:stretch>
        </p:blipFill>
        <p:spPr>
          <a:xfrm>
            <a:off x="535742" y="3052723"/>
            <a:ext cx="8568952" cy="771936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3" grpId="0"/>
      <p:bldP spid="13" grpId="1"/>
      <p:bldP spid="18" grpId="0"/>
      <p:bldP spid="18" grpId="1"/>
      <p:bldP spid="19" grpId="0"/>
      <p:bldP spid="1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39752" y="5704"/>
            <a:ext cx="4392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LỚN HƠN, DẤU &gt;</a:t>
            </a:r>
          </a:p>
        </p:txBody>
      </p:sp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16320"/>
            <a:ext cx="2267744" cy="105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5174" y="555526"/>
            <a:ext cx="6719114" cy="720080"/>
            <a:chOff x="827584" y="1491630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&gt; .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Hành trang số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7864" y="843558"/>
            <a:ext cx="4243399" cy="4243399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39752" y="5704"/>
            <a:ext cx="4392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LỚN </a:t>
            </a:r>
            <a:r>
              <a:rPr lang="vi-V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HƠN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, DẤU &gt;</a:t>
            </a:r>
          </a:p>
        </p:txBody>
      </p:sp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-16320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5174" y="555526"/>
            <a:ext cx="6719114" cy="720080"/>
            <a:chOff x="827584" y="1491630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Tìm số thích hợp.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6132934" y="1687463"/>
            <a:ext cx="3029000" cy="2736304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019475" y="1707654"/>
            <a:ext cx="3055168" cy="2736304"/>
          </a:xfrm>
          <a:prstGeom prst="roundRect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921" y="1707654"/>
            <a:ext cx="2952328" cy="2736304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96781" y="3744590"/>
            <a:ext cx="1217662" cy="523951"/>
            <a:chOff x="796781" y="3744590"/>
            <a:chExt cx="1217662" cy="523951"/>
          </a:xfrm>
        </p:grpSpPr>
        <p:grpSp>
          <p:nvGrpSpPr>
            <p:cNvPr id="4" name="Group 3"/>
            <p:cNvGrpSpPr/>
            <p:nvPr/>
          </p:nvGrpSpPr>
          <p:grpSpPr>
            <a:xfrm>
              <a:off x="796781" y="3744590"/>
              <a:ext cx="532631" cy="523220"/>
              <a:chOff x="1497823" y="4556482"/>
              <a:chExt cx="532631" cy="523220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497823" y="4556482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2</a:t>
                </a: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1481812" y="3745321"/>
              <a:ext cx="532631" cy="523220"/>
              <a:chOff x="1497823" y="4556482"/>
              <a:chExt cx="532631" cy="523220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497823" y="4556482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4</a:t>
                </a: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6966157" y="3699184"/>
            <a:ext cx="1220739" cy="544744"/>
            <a:chOff x="801323" y="3742814"/>
            <a:chExt cx="1220739" cy="544744"/>
          </a:xfrm>
        </p:grpSpPr>
        <p:grpSp>
          <p:nvGrpSpPr>
            <p:cNvPr id="30" name="Group 29"/>
            <p:cNvGrpSpPr/>
            <p:nvPr/>
          </p:nvGrpSpPr>
          <p:grpSpPr>
            <a:xfrm>
              <a:off x="801323" y="3742814"/>
              <a:ext cx="546259" cy="523220"/>
              <a:chOff x="1502365" y="4554706"/>
              <a:chExt cx="546259" cy="523220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515993" y="4554706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8</a:t>
                </a: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1486354" y="3764338"/>
              <a:ext cx="535708" cy="523220"/>
              <a:chOff x="1502365" y="4575499"/>
              <a:chExt cx="535708" cy="523220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505442" y="4575499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6</a:t>
                </a: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5" y="2018390"/>
            <a:ext cx="2959762" cy="1674904"/>
          </a:xfrm>
          <a:prstGeom prst="rect">
            <a:avLst/>
          </a:prstGeom>
        </p:spPr>
      </p:pic>
      <p:pic>
        <p:nvPicPr>
          <p:cNvPr id="2048" name="Picture 20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201" y="2001919"/>
            <a:ext cx="3011070" cy="1703939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3980532" y="3789822"/>
            <a:ext cx="1198057" cy="528298"/>
            <a:chOff x="801323" y="3771004"/>
            <a:chExt cx="1198057" cy="528298"/>
          </a:xfrm>
        </p:grpSpPr>
        <p:grpSp>
          <p:nvGrpSpPr>
            <p:cNvPr id="42" name="Group 41"/>
            <p:cNvGrpSpPr/>
            <p:nvPr/>
          </p:nvGrpSpPr>
          <p:grpSpPr>
            <a:xfrm>
              <a:off x="801323" y="3776082"/>
              <a:ext cx="544030" cy="523220"/>
              <a:chOff x="1502365" y="4587974"/>
              <a:chExt cx="544030" cy="523220"/>
            </a:xfrm>
          </p:grpSpPr>
          <p:sp>
            <p:nvSpPr>
              <p:cNvPr id="46" name="Rounded Rectangle 15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513764" y="4587974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0</a:t>
                </a: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1466749" y="3771004"/>
              <a:ext cx="532631" cy="523220"/>
              <a:chOff x="1482760" y="4582165"/>
              <a:chExt cx="532631" cy="523220"/>
            </a:xfrm>
          </p:grpSpPr>
          <p:sp>
            <p:nvSpPr>
              <p:cNvPr id="44" name="Rounded Rectangle 17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482760" y="4582165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5</a:t>
                </a:r>
              </a:p>
            </p:txBody>
          </p:sp>
        </p:grpSp>
      </p:grpSp>
      <p:pic>
        <p:nvPicPr>
          <p:cNvPr id="2052" name="Picture 20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54" y="2020946"/>
            <a:ext cx="2990666" cy="1692392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445174" y="2859782"/>
            <a:ext cx="1266245" cy="884808"/>
          </a:xfrm>
          <a:custGeom>
            <a:avLst/>
            <a:gdLst>
              <a:gd name="connsiteX0" fmla="*/ 4346 w 1366925"/>
              <a:gd name="connsiteY0" fmla="*/ 0 h 1086608"/>
              <a:gd name="connsiteX1" fmla="*/ 36244 w 1366925"/>
              <a:gd name="connsiteY1" fmla="*/ 276447 h 1086608"/>
              <a:gd name="connsiteX2" fmla="*/ 270160 w 1366925"/>
              <a:gd name="connsiteY2" fmla="*/ 595424 h 1086608"/>
              <a:gd name="connsiteX3" fmla="*/ 748625 w 1366925"/>
              <a:gd name="connsiteY3" fmla="*/ 701749 h 1086608"/>
              <a:gd name="connsiteX4" fmla="*/ 1195192 w 1366925"/>
              <a:gd name="connsiteY4" fmla="*/ 786810 h 1086608"/>
              <a:gd name="connsiteX5" fmla="*/ 1354681 w 1366925"/>
              <a:gd name="connsiteY5" fmla="*/ 1063256 h 1086608"/>
              <a:gd name="connsiteX6" fmla="*/ 1344048 w 1366925"/>
              <a:gd name="connsiteY6" fmla="*/ 1052624 h 108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6925" h="1086608">
                <a:moveTo>
                  <a:pt x="4346" y="0"/>
                </a:moveTo>
                <a:cubicBezTo>
                  <a:pt x="-1856" y="88605"/>
                  <a:pt x="-8058" y="177210"/>
                  <a:pt x="36244" y="276447"/>
                </a:cubicBezTo>
                <a:cubicBezTo>
                  <a:pt x="80546" y="375684"/>
                  <a:pt x="151430" y="524540"/>
                  <a:pt x="270160" y="595424"/>
                </a:cubicBezTo>
                <a:cubicBezTo>
                  <a:pt x="388890" y="666308"/>
                  <a:pt x="594453" y="669851"/>
                  <a:pt x="748625" y="701749"/>
                </a:cubicBezTo>
                <a:cubicBezTo>
                  <a:pt x="902797" y="733647"/>
                  <a:pt x="1094183" y="726559"/>
                  <a:pt x="1195192" y="786810"/>
                </a:cubicBezTo>
                <a:cubicBezTo>
                  <a:pt x="1296201" y="847061"/>
                  <a:pt x="1329872" y="1018954"/>
                  <a:pt x="1354681" y="1063256"/>
                </a:cubicBezTo>
                <a:cubicBezTo>
                  <a:pt x="1379490" y="1107558"/>
                  <a:pt x="1361769" y="1080091"/>
                  <a:pt x="1344048" y="1052624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reeform 36"/>
          <p:cNvSpPr/>
          <p:nvPr/>
        </p:nvSpPr>
        <p:spPr>
          <a:xfrm>
            <a:off x="3489334" y="2859783"/>
            <a:ext cx="1227907" cy="924696"/>
          </a:xfrm>
          <a:custGeom>
            <a:avLst/>
            <a:gdLst>
              <a:gd name="connsiteX0" fmla="*/ 4346 w 1366925"/>
              <a:gd name="connsiteY0" fmla="*/ 0 h 1086608"/>
              <a:gd name="connsiteX1" fmla="*/ 36244 w 1366925"/>
              <a:gd name="connsiteY1" fmla="*/ 276447 h 1086608"/>
              <a:gd name="connsiteX2" fmla="*/ 270160 w 1366925"/>
              <a:gd name="connsiteY2" fmla="*/ 595424 h 1086608"/>
              <a:gd name="connsiteX3" fmla="*/ 748625 w 1366925"/>
              <a:gd name="connsiteY3" fmla="*/ 701749 h 1086608"/>
              <a:gd name="connsiteX4" fmla="*/ 1195192 w 1366925"/>
              <a:gd name="connsiteY4" fmla="*/ 786810 h 1086608"/>
              <a:gd name="connsiteX5" fmla="*/ 1354681 w 1366925"/>
              <a:gd name="connsiteY5" fmla="*/ 1063256 h 1086608"/>
              <a:gd name="connsiteX6" fmla="*/ 1344048 w 1366925"/>
              <a:gd name="connsiteY6" fmla="*/ 1052624 h 108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6925" h="1086608">
                <a:moveTo>
                  <a:pt x="4346" y="0"/>
                </a:moveTo>
                <a:cubicBezTo>
                  <a:pt x="-1856" y="88605"/>
                  <a:pt x="-8058" y="177210"/>
                  <a:pt x="36244" y="276447"/>
                </a:cubicBezTo>
                <a:cubicBezTo>
                  <a:pt x="80546" y="375684"/>
                  <a:pt x="151430" y="524540"/>
                  <a:pt x="270160" y="595424"/>
                </a:cubicBezTo>
                <a:cubicBezTo>
                  <a:pt x="388890" y="666308"/>
                  <a:pt x="594453" y="669851"/>
                  <a:pt x="748625" y="701749"/>
                </a:cubicBezTo>
                <a:cubicBezTo>
                  <a:pt x="902797" y="733647"/>
                  <a:pt x="1094183" y="726559"/>
                  <a:pt x="1195192" y="786810"/>
                </a:cubicBezTo>
                <a:cubicBezTo>
                  <a:pt x="1296201" y="847061"/>
                  <a:pt x="1329872" y="1018954"/>
                  <a:pt x="1354681" y="1063256"/>
                </a:cubicBezTo>
                <a:cubicBezTo>
                  <a:pt x="1379490" y="1107558"/>
                  <a:pt x="1361769" y="1080091"/>
                  <a:pt x="1344048" y="1052624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6476367" y="2853888"/>
            <a:ext cx="730299" cy="8683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7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5496" y="-20538"/>
            <a:ext cx="6719114" cy="576064"/>
            <a:chOff x="827584" y="1491630"/>
            <a:chExt cx="6719114" cy="576064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So sánh (theo mẫu).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1624214" y="2464551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619672" y="2457689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5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963791" y="2465282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959249" y="2427734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2212474" y="2499742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186004" y="2395835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&gt;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084168" y="2459226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100892" y="2427734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?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7423745" y="2459957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440469" y="2428465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55" name="Oval 54"/>
          <p:cNvSpPr/>
          <p:nvPr/>
        </p:nvSpPr>
        <p:spPr>
          <a:xfrm>
            <a:off x="6672428" y="2449324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732240" y="2355726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?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6084168" y="4656690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100892" y="4625198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7423745" y="4657421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440469" y="4625929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61" name="Oval 60"/>
          <p:cNvSpPr/>
          <p:nvPr/>
        </p:nvSpPr>
        <p:spPr>
          <a:xfrm>
            <a:off x="6672428" y="4646788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709756" y="4557816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?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602948" y="4638962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619672" y="4607470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2942525" y="4639693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959249" y="4608201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67" name="Oval 66"/>
          <p:cNvSpPr/>
          <p:nvPr/>
        </p:nvSpPr>
        <p:spPr>
          <a:xfrm>
            <a:off x="2191208" y="4629060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228536" y="4540088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633" y="267494"/>
            <a:ext cx="4953653" cy="2803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20" y="153260"/>
            <a:ext cx="4335409" cy="24533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45" y="2526210"/>
            <a:ext cx="4526538" cy="25615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791" y="2394171"/>
            <a:ext cx="4671847" cy="26437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4912520" y="962025"/>
            <a:ext cx="3088481" cy="4181475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155" cy="239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5048">
            <a:off x="1884761" y="315516"/>
            <a:ext cx="1372790" cy="1227534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06117">
            <a:off x="1203127" y="968574"/>
            <a:ext cx="1239441" cy="1359694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2824">
            <a:off x="3027761" y="144066"/>
            <a:ext cx="1372790" cy="1227534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02466">
            <a:off x="3886200" y="829866"/>
            <a:ext cx="1372791" cy="1227534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8504">
            <a:off x="4343400" y="1943101"/>
            <a:ext cx="1372791" cy="1227535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23895">
            <a:off x="4117777" y="2797374"/>
            <a:ext cx="1239441" cy="1359694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58513">
            <a:off x="3330179" y="3425429"/>
            <a:ext cx="1238250" cy="1359694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2187179" y="3425429"/>
            <a:ext cx="1238250" cy="1359694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523964">
            <a:off x="1031677" y="1997274"/>
            <a:ext cx="1239441" cy="1359694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1318022" y="2796779"/>
            <a:ext cx="1238250" cy="1359694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2343150" y="1123474"/>
            <a:ext cx="2085975" cy="1765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i="1" kern="1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giỏi quá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-16320"/>
            <a:ext cx="1979712" cy="91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ounded Rectangle 45"/>
          <p:cNvSpPr/>
          <p:nvPr/>
        </p:nvSpPr>
        <p:spPr>
          <a:xfrm>
            <a:off x="1192166" y="2517100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187624" y="2485608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5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531743" y="2517831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527201" y="2486339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1780426" y="2507198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753956" y="2407593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&gt;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5292078" y="4316760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426364" y="4259833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55" name="Oval 54"/>
          <p:cNvSpPr/>
          <p:nvPr/>
        </p:nvSpPr>
        <p:spPr>
          <a:xfrm>
            <a:off x="6196285" y="4324787"/>
            <a:ext cx="678540" cy="63472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052169" y="4307508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126194" y="4307508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Estrangelo Edessa" panose="03080600000000000000" pitchFamily="66" charset="0"/>
                <a:ea typeface="Verdana" panose="020B0604030504040204" pitchFamily="34" charset="0"/>
                <a:cs typeface="Estrangelo Edessa" panose="03080600000000000000" pitchFamily="66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322359" y="4299942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366933" y="4303144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146537" y="4241589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261095" y="4257275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&gt;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35496" y="-20538"/>
            <a:ext cx="6719114" cy="576064"/>
            <a:chOff x="827584" y="1491630"/>
            <a:chExt cx="6719114" cy="576064"/>
          </a:xfrm>
        </p:grpSpPr>
        <p:sp>
          <p:nvSpPr>
            <p:cNvPr id="26" name="Oval 25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So sánh (theo mẫu).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23" y="317351"/>
            <a:ext cx="4032331" cy="22818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710" y="1687753"/>
            <a:ext cx="4335409" cy="2453371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36" grpId="0"/>
      <p:bldP spid="37" grpId="0"/>
      <p:bldP spid="38" grpId="0"/>
      <p:bldP spid="39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/>
          <p:cNvSpPr/>
          <p:nvPr/>
        </p:nvSpPr>
        <p:spPr>
          <a:xfrm>
            <a:off x="1187624" y="3035697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321910" y="2978770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55" name="Oval 54"/>
          <p:cNvSpPr/>
          <p:nvPr/>
        </p:nvSpPr>
        <p:spPr>
          <a:xfrm>
            <a:off x="2091831" y="3043724"/>
            <a:ext cx="678540" cy="63472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2947715" y="3026445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989841" y="3026445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Estrangelo Edessa" panose="03080600000000000000" pitchFamily="66" charset="0"/>
                <a:ea typeface="Verdana" panose="020B0604030504040204" pitchFamily="34" charset="0"/>
                <a:cs typeface="Estrangelo Edessa" panose="03080600000000000000" pitchFamily="66" charset="0"/>
              </a:rPr>
              <a:t>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198451" y="298546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03517" y="3016735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7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092049" y="3035697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134856" y="296438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&gt;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724128" y="4331841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58414" y="427491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28" name="Oval 27"/>
          <p:cNvSpPr/>
          <p:nvPr/>
        </p:nvSpPr>
        <p:spPr>
          <a:xfrm>
            <a:off x="6628335" y="4339868"/>
            <a:ext cx="678540" cy="63472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484219" y="4322589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664162" y="430985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Estrangelo Edessa" panose="03080600000000000000" pitchFamily="66" charset="0"/>
                <a:ea typeface="Verdana" panose="020B0604030504040204" pitchFamily="34" charset="0"/>
                <a:cs typeface="Estrangelo Edessa" panose="03080600000000000000" pitchFamily="66" charset="0"/>
              </a:rPr>
              <a:t>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754409" y="4315023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834414" y="4309854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6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02179" y="430985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702766" y="4231376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&gt;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35496" y="11361"/>
            <a:ext cx="6719114" cy="576064"/>
            <a:chOff x="827584" y="1491630"/>
            <a:chExt cx="6719114" cy="576064"/>
          </a:xfrm>
        </p:grpSpPr>
        <p:sp>
          <p:nvSpPr>
            <p:cNvPr id="42" name="Oval 41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So sánh (theo mẫu).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2" y="315753"/>
            <a:ext cx="4526538" cy="25615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706" y="1851670"/>
            <a:ext cx="4671847" cy="2643758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36" grpId="0"/>
      <p:bldP spid="37" grpId="0"/>
      <p:bldP spid="38" grpId="0"/>
      <p:bldP spid="39" grpId="0"/>
      <p:bldP spid="40" grpId="0"/>
      <p:bldP spid="27" grpId="0"/>
      <p:bldP spid="30" grpId="0"/>
      <p:bldP spid="31" grpId="0"/>
      <p:bldP spid="32" grpId="0"/>
      <p:bldP spid="33" grpId="0"/>
      <p:bldP spid="34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Gear Drives">
  <a:themeElements>
    <a:clrScheme name="Gear Dri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5F5F5F"/>
      </a:accent1>
      <a:accent2>
        <a:srgbClr val="969696"/>
      </a:accent2>
      <a:accent3>
        <a:srgbClr val="FFFFFF"/>
      </a:accent3>
      <a:accent4>
        <a:srgbClr val="000000"/>
      </a:accent4>
      <a:accent5>
        <a:srgbClr val="B6B6B6"/>
      </a:accent5>
      <a:accent6>
        <a:srgbClr val="878787"/>
      </a:accent6>
      <a:hlink>
        <a:srgbClr val="CC3300"/>
      </a:hlink>
      <a:folHlink>
        <a:srgbClr val="996600"/>
      </a:folHlink>
    </a:clrScheme>
    <a:fontScheme name="Gear Dri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ear Dri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5F5F5F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B6B6B6"/>
        </a:accent5>
        <a:accent6>
          <a:srgbClr val="87878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336</Words>
  <Application>Microsoft Office PowerPoint</Application>
  <PresentationFormat>Trình chiếu Trên màn hình (16:9)</PresentationFormat>
  <Paragraphs>112</Paragraphs>
  <Slides>11</Slides>
  <Notes>6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7</vt:i4>
      </vt:variant>
      <vt:variant>
        <vt:lpstr>Tiêu đề Bản chiếu</vt:lpstr>
      </vt:variant>
      <vt:variant>
        <vt:i4>11</vt:i4>
      </vt:variant>
    </vt:vector>
  </HeadingPairs>
  <TitlesOfParts>
    <vt:vector size="30" baseType="lpstr">
      <vt:lpstr>Aharoni</vt:lpstr>
      <vt:lpstr>Aptos</vt:lpstr>
      <vt:lpstr>Aptos Display</vt:lpstr>
      <vt:lpstr>Arial</vt:lpstr>
      <vt:lpstr>Arial Rounded</vt:lpstr>
      <vt:lpstr>Calibri</vt:lpstr>
      <vt:lpstr>Calibri Light</vt:lpstr>
      <vt:lpstr>Estrangelo Edessa</vt:lpstr>
      <vt:lpstr>Garamond</vt:lpstr>
      <vt:lpstr>Times New Roman</vt:lpstr>
      <vt:lpstr>Verdana</vt:lpstr>
      <vt:lpstr>Wingdings</vt:lpstr>
      <vt:lpstr>Custom Design</vt:lpstr>
      <vt:lpstr>Office 主题</vt:lpstr>
      <vt:lpstr>1_Office Theme</vt:lpstr>
      <vt:lpstr>Default Design</vt:lpstr>
      <vt:lpstr>Gear Drives</vt:lpstr>
      <vt:lpstr>2_Office Theme</vt:lpstr>
      <vt:lpstr>3_Office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Windows 10</cp:lastModifiedBy>
  <cp:revision>143</cp:revision>
  <dcterms:created xsi:type="dcterms:W3CDTF">2014-04-01T16:27:00Z</dcterms:created>
  <dcterms:modified xsi:type="dcterms:W3CDTF">2025-10-01T01:59:14Z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