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9" r:id="rId3"/>
    <p:sldMasterId id="2147483701" r:id="rId4"/>
  </p:sldMasterIdLst>
  <p:notesMasterIdLst>
    <p:notesMasterId r:id="rId24"/>
  </p:notesMasterIdLst>
  <p:handoutMasterIdLst>
    <p:handoutMasterId r:id="rId25"/>
  </p:handoutMasterIdLst>
  <p:sldIdLst>
    <p:sldId id="293" r:id="rId5"/>
    <p:sldId id="263" r:id="rId6"/>
    <p:sldId id="271" r:id="rId7"/>
    <p:sldId id="272" r:id="rId8"/>
    <p:sldId id="273" r:id="rId9"/>
    <p:sldId id="274" r:id="rId10"/>
    <p:sldId id="262" r:id="rId11"/>
    <p:sldId id="297" r:id="rId12"/>
    <p:sldId id="264" r:id="rId13"/>
    <p:sldId id="524" r:id="rId14"/>
    <p:sldId id="525" r:id="rId15"/>
    <p:sldId id="526" r:id="rId16"/>
    <p:sldId id="527" r:id="rId17"/>
    <p:sldId id="528" r:id="rId18"/>
    <p:sldId id="277" r:id="rId19"/>
    <p:sldId id="265" r:id="rId20"/>
    <p:sldId id="275" r:id="rId21"/>
    <p:sldId id="268"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80FCA-ADBA-4479-AA7B-ED48AF0D8336}" type="datetimeFigureOut">
              <a:rPr lang="en-US" smtClean="0"/>
              <a:t>10/1/2025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9E4CC6-5AD5-41F5-8978-7015618C57F2}" type="slidenum">
              <a:rPr lang="en-US" smtClean="0"/>
              <a:t>‹#›</a:t>
            </a:fld>
            <a:endParaRPr lang="en-US"/>
          </a:p>
        </p:txBody>
      </p:sp>
    </p:spTree>
    <p:extLst>
      <p:ext uri="{BB962C8B-B14F-4D97-AF65-F5344CB8AC3E}">
        <p14:creationId xmlns:p14="http://schemas.microsoft.com/office/powerpoint/2010/main" val="211760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275C0-B46C-4D9D-8CBD-1C99A8B4EF9C}"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9F9F2-4420-4DFE-AB46-57D79DBB11BD}" type="slidenum">
              <a:rPr lang="en-US" smtClean="0"/>
              <a:t>‹#›</a:t>
            </a:fld>
            <a:endParaRPr lang="en-US"/>
          </a:p>
        </p:txBody>
      </p:sp>
    </p:spTree>
    <p:extLst>
      <p:ext uri="{BB962C8B-B14F-4D97-AF65-F5344CB8AC3E}">
        <p14:creationId xmlns:p14="http://schemas.microsoft.com/office/powerpoint/2010/main" val="127199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205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34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6038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39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72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878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2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063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450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82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852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109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538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3773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1395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0514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05896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79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356856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6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1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48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350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011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825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21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668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4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05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98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0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3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615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624105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224383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2120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8534439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44816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4121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3019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778949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9954274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7399848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342310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2504619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47074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3564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0A22-3E45-995F-37A2-EFAED8E01A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54FC29-09CB-08B3-3F97-C8EFE184E8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835-B05C-16CA-C7EA-473BA8FE735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5" name="Footer Placeholder 4">
            <a:extLst>
              <a:ext uri="{FF2B5EF4-FFF2-40B4-BE49-F238E27FC236}">
                <a16:creationId xmlns:a16="http://schemas.microsoft.com/office/drawing/2014/main" id="{B38426B3-87FB-006A-896D-26E6E1939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B4B9F5-0050-CCA1-D131-795E6A5B957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24304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2AFC-69D2-28B2-AAC0-0C68501B92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8103-2F8B-2166-E873-88A2203384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909F5-0747-24F1-127E-E94DB91FA94D}"/>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5" name="Footer Placeholder 4">
            <a:extLst>
              <a:ext uri="{FF2B5EF4-FFF2-40B4-BE49-F238E27FC236}">
                <a16:creationId xmlns:a16="http://schemas.microsoft.com/office/drawing/2014/main" id="{84537C5C-B9EA-2CD0-5A92-6F2C410E5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B29931-E4A4-BB5E-F150-0385031F657C}"/>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71865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9BBE-24DD-D05C-5A16-94F3C3E3A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D71A52-6446-3B26-1499-21C31422E8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97D5C-F752-4123-7426-21FAFA2E73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AB35D-3B6E-1FB6-9699-392210544B63}"/>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6" name="Footer Placeholder 5">
            <a:extLst>
              <a:ext uri="{FF2B5EF4-FFF2-40B4-BE49-F238E27FC236}">
                <a16:creationId xmlns:a16="http://schemas.microsoft.com/office/drawing/2014/main" id="{C8DEEB45-7384-D4BD-BE82-AED739486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67783-B7DC-50E6-0205-FF09242EA860}"/>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76582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4DF-DEFB-6E8A-19DA-32EE4987B2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7F838E-C903-2B1B-85E7-39ACEC523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2413E-BD88-A9ED-3735-099577E56D4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6E50B-52A2-2601-AC8D-35661920A6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3E2D8-5D8D-6B7F-A197-64E8758CFC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91E0F-4FB8-D6C1-9F12-D34987148697}"/>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8" name="Footer Placeholder 7">
            <a:extLst>
              <a:ext uri="{FF2B5EF4-FFF2-40B4-BE49-F238E27FC236}">
                <a16:creationId xmlns:a16="http://schemas.microsoft.com/office/drawing/2014/main" id="{466A4BFD-8A84-C89E-8810-43632BE13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0FFB9BD-3050-E205-2FDC-6357689135B6}"/>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18077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922-F9B6-8A10-2CF1-D725F43A91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076881-B1A7-3256-4FCF-C21A22B8BF78}"/>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4" name="Footer Placeholder 3">
            <a:extLst>
              <a:ext uri="{FF2B5EF4-FFF2-40B4-BE49-F238E27FC236}">
                <a16:creationId xmlns:a16="http://schemas.microsoft.com/office/drawing/2014/main" id="{A357F255-D5D8-D645-A8CF-144178F8D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4FF8D2-BA4D-68C7-B66B-54A4CB3A4A5E}"/>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60342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DABFD-4E65-13C8-E780-7FCCA87EFC8B}"/>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3" name="Footer Placeholder 2">
            <a:extLst>
              <a:ext uri="{FF2B5EF4-FFF2-40B4-BE49-F238E27FC236}">
                <a16:creationId xmlns:a16="http://schemas.microsoft.com/office/drawing/2014/main" id="{95CEBD42-27FF-3574-EB5D-0667F7586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A39BB-71FD-8950-98B7-85D87DA9EA2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29633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9C6C-429A-B125-E38B-75110BBBE9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FE31B-A735-5AAB-62D4-DD21B59501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B4914-9FD3-3FE6-2344-7695C05CD0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DA540-505D-7C48-90CF-20D0F5A85DE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6" name="Footer Placeholder 5">
            <a:extLst>
              <a:ext uri="{FF2B5EF4-FFF2-40B4-BE49-F238E27FC236}">
                <a16:creationId xmlns:a16="http://schemas.microsoft.com/office/drawing/2014/main" id="{4B0FBDA5-13AD-B4B3-E66F-60DDBA1287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E910C8-33BA-980A-F4E7-817909FAC45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55763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E18D-9B84-5F05-FD3B-3870C09181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F97AC-DDA8-B885-E06D-54876BC42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926FF-D5E3-4585-A24E-B51EA45EC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9B1E2-5FE6-6C3B-2814-7E21F6AF23E9}"/>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6" name="Footer Placeholder 5">
            <a:extLst>
              <a:ext uri="{FF2B5EF4-FFF2-40B4-BE49-F238E27FC236}">
                <a16:creationId xmlns:a16="http://schemas.microsoft.com/office/drawing/2014/main" id="{4C791A17-38C6-172C-7B95-FA1CCA78C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C3793-688E-0391-6213-5DBE76610B44}"/>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91769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D9F-182F-9AB5-4CF4-C7A342178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5E535-58C2-3B68-230E-85CAC7AF9D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4BB80-8B6B-6B79-36AF-06038AFB89CF}"/>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5" name="Footer Placeholder 4">
            <a:extLst>
              <a:ext uri="{FF2B5EF4-FFF2-40B4-BE49-F238E27FC236}">
                <a16:creationId xmlns:a16="http://schemas.microsoft.com/office/drawing/2014/main" id="{95EBCEE7-8AF3-A2EF-67CD-A3B513E06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548F62-3074-620F-1638-46F2691CB38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994109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B0E2-7EA3-D6AE-02E0-926D61EB35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DB66B-62F7-28B7-72A2-C058900E6A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02753-F040-ADE3-5C16-4D03D8AD68A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10/1/2025</a:t>
            </a:fld>
            <a:endParaRPr lang="en-US"/>
          </a:p>
        </p:txBody>
      </p:sp>
      <p:sp>
        <p:nvSpPr>
          <p:cNvPr id="5" name="Footer Placeholder 4">
            <a:extLst>
              <a:ext uri="{FF2B5EF4-FFF2-40B4-BE49-F238E27FC236}">
                <a16:creationId xmlns:a16="http://schemas.microsoft.com/office/drawing/2014/main" id="{CA1351A1-FDE5-1533-4EE6-A752B8537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DBE20-61DC-961D-B0EE-106ECF15646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473691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221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01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974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270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034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41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987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245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08840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39.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image" Target="../media/image22.png"/><Relationship Id="rId15" Type="http://schemas.openxmlformats.org/officeDocument/2006/relationships/image" Target="../media/image38.gif"/><Relationship Id="rId10" Type="http://schemas.openxmlformats.org/officeDocument/2006/relationships/image" Target="../media/image36.png"/><Relationship Id="rId4" Type="http://schemas.openxmlformats.org/officeDocument/2006/relationships/image" Target="../media/image21.png"/><Relationship Id="rId9" Type="http://schemas.microsoft.com/office/2007/relationships/hdphoto" Target="../media/hdphoto3.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image" Target="../media/image22.png"/><Relationship Id="rId15" Type="http://schemas.openxmlformats.org/officeDocument/2006/relationships/image" Target="../media/image38.gif"/><Relationship Id="rId10" Type="http://schemas.openxmlformats.org/officeDocument/2006/relationships/image" Target="../media/image36.png"/><Relationship Id="rId4" Type="http://schemas.openxmlformats.org/officeDocument/2006/relationships/image" Target="../media/image21.png"/><Relationship Id="rId9" Type="http://schemas.microsoft.com/office/2007/relationships/hdphoto" Target="../media/hdphoto3.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6195" y="1503784"/>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0" y="159119"/>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sp>
        <p:nvSpPr>
          <p:cNvPr id="3" name="Rectangle 2">
            <a:extLst>
              <a:ext uri="{FF2B5EF4-FFF2-40B4-BE49-F238E27FC236}">
                <a16:creationId xmlns:a16="http://schemas.microsoft.com/office/drawing/2014/main" id="{C8F97730-EA21-E106-E5ED-33700E7229B0}"/>
              </a:ext>
            </a:extLst>
          </p:cNvPr>
          <p:cNvSpPr/>
          <p:nvPr/>
        </p:nvSpPr>
        <p:spPr>
          <a:xfrm>
            <a:off x="5117582" y="2647275"/>
            <a:ext cx="7074418" cy="11208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Giáo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viên</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Đào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Tuyết</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Lớp</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2A3</a:t>
            </a:r>
          </a:p>
        </p:txBody>
      </p:sp>
      <p:sp>
        <p:nvSpPr>
          <p:cNvPr id="4" name="Rectangle 3">
            <a:extLst>
              <a:ext uri="{FF2B5EF4-FFF2-40B4-BE49-F238E27FC236}">
                <a16:creationId xmlns:a16="http://schemas.microsoft.com/office/drawing/2014/main" id="{32E8C32F-7E04-382B-5135-528D7377344D}"/>
              </a:ext>
            </a:extLst>
          </p:cNvPr>
          <p:cNvSpPr/>
          <p:nvPr/>
        </p:nvSpPr>
        <p:spPr>
          <a:xfrm>
            <a:off x="2892286" y="382137"/>
            <a:ext cx="6811272" cy="1628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TRƯỜNG TIỂU HỌC HƯNG ĐẠO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Picture 2">
            <a:extLst>
              <a:ext uri="{FF2B5EF4-FFF2-40B4-BE49-F238E27FC236}">
                <a16:creationId xmlns:a16="http://schemas.microsoft.com/office/drawing/2014/main" id="{8EE80687-D032-4F2F-9923-DE749B4EDB8F}"/>
              </a:ext>
            </a:extLst>
          </p:cNvPr>
          <p:cNvPicPr>
            <a:picLocks noChangeAspect="1"/>
          </p:cNvPicPr>
          <p:nvPr/>
        </p:nvPicPr>
        <p:blipFill>
          <a:blip r:embed="rId4"/>
          <a:stretch>
            <a:fillRect/>
          </a:stretch>
        </p:blipFill>
        <p:spPr>
          <a:xfrm>
            <a:off x="1255395" y="1508125"/>
            <a:ext cx="3524250" cy="3333750"/>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261221" y="1400526"/>
            <a:ext cx="6054481" cy="2635446"/>
            <a:chOff x="7914731" y="2007904"/>
            <a:chExt cx="4292147"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4193509"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324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mưa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khi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nằm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giữa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những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đất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li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xôm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xốp</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đem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nước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được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tắm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200" b="0" i="0" u="none" strike="noStrike" kern="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88922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400358" y="1400526"/>
            <a:ext cx="5935317" cy="2635446"/>
            <a:chOff x="8013369" y="2007904"/>
            <a:chExt cx="3934903"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8013369" y="2107891"/>
              <a:ext cx="3707801" cy="7082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Chị</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gió</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bay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thì</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dịu</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dàng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dậy</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cựa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lớn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phổng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nứt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cả</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chiếc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áo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ngoài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05BDB561-5B4D-4994-9A98-534DA0F592E3}"/>
              </a:ext>
            </a:extLst>
          </p:cNvPr>
          <p:cNvPicPr>
            <a:picLocks noChangeAspect="1"/>
          </p:cNvPicPr>
          <p:nvPr/>
        </p:nvPicPr>
        <p:blipFill>
          <a:blip r:embed="rId4"/>
          <a:stretch>
            <a:fillRect/>
          </a:stretch>
        </p:blipFill>
        <p:spPr>
          <a:xfrm>
            <a:off x="782319" y="1027561"/>
            <a:ext cx="4129009" cy="4164199"/>
          </a:xfrm>
          <a:prstGeom prst="rect">
            <a:avLst/>
          </a:prstGeom>
        </p:spPr>
      </p:pic>
    </p:spTree>
    <p:extLst>
      <p:ext uri="{BB962C8B-B14F-4D97-AF65-F5344CB8AC3E}">
        <p14:creationId xmlns:p14="http://schemas.microsoft.com/office/powerpoint/2010/main" val="2562066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46320" y="1400526"/>
            <a:ext cx="6740887" cy="2635446"/>
            <a:chOff x="7620600" y="2007904"/>
            <a:chExt cx="4778755"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7620600" y="2007904"/>
              <a:ext cx="4737082"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662274" y="2042276"/>
              <a:ext cx="4737081" cy="6890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Bác mặt trời ban phát những tia nắng ấm áp khẽ lay đỗ con dậy. Khi mà đỗ con vẫn còn lo sợ trên kia sẽ rất lạnh thì bác mặt trời đã quả quyết rằng: Cứ vùng dậy đi rồi bác sẽ sưởi ấm cho cháu.</a:t>
              </a:r>
              <a:endParaRPr kumimoji="0" lang="en-US" sz="28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22ACDACA-F076-4B89-B15E-642EFB68DC8A}"/>
              </a:ext>
            </a:extLst>
          </p:cNvPr>
          <p:cNvPicPr>
            <a:picLocks noChangeAspect="1"/>
          </p:cNvPicPr>
          <p:nvPr/>
        </p:nvPicPr>
        <p:blipFill>
          <a:blip r:embed="rId4"/>
          <a:stretch>
            <a:fillRect/>
          </a:stretch>
        </p:blipFill>
        <p:spPr>
          <a:xfrm>
            <a:off x="663575" y="1473517"/>
            <a:ext cx="3906814" cy="3809683"/>
          </a:xfrm>
          <a:prstGeom prst="rect">
            <a:avLst/>
          </a:prstGeom>
        </p:spPr>
      </p:pic>
    </p:spTree>
    <p:extLst>
      <p:ext uri="{BB962C8B-B14F-4D97-AF65-F5344CB8AC3E}">
        <p14:creationId xmlns:p14="http://schemas.microsoft.com/office/powerpoint/2010/main" val="36994537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15840" y="1400527"/>
            <a:ext cx="6929120" cy="3098199"/>
            <a:chOff x="7914731" y="2007904"/>
            <a:chExt cx="4212980"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664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Đỗ con vươn vai một cái thật mạnh. Chú trồi lên khỏi mặt đất. Mặt đất sáng bừng ánh nắng xuân. Đỗ con xoè hai cánh tay nhỏ xíu hướng về phía mặt trời ấm áp.</a:t>
              </a:r>
              <a:endParaRPr kumimoji="0" lang="en-US" sz="32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8ED190AB-9E36-4A5E-8FAC-9EBE72654CBC}"/>
              </a:ext>
            </a:extLst>
          </p:cNvPr>
          <p:cNvPicPr>
            <a:picLocks noChangeAspect="1"/>
          </p:cNvPicPr>
          <p:nvPr/>
        </p:nvPicPr>
        <p:blipFill>
          <a:blip r:embed="rId4"/>
          <a:stretch>
            <a:fillRect/>
          </a:stretch>
        </p:blipFill>
        <p:spPr>
          <a:xfrm>
            <a:off x="880257" y="1400526"/>
            <a:ext cx="4073673" cy="3618514"/>
          </a:xfrm>
          <a:prstGeom prst="rect">
            <a:avLst/>
          </a:prstGeom>
        </p:spPr>
      </p:pic>
    </p:spTree>
    <p:extLst>
      <p:ext uri="{BB962C8B-B14F-4D97-AF65-F5344CB8AC3E}">
        <p14:creationId xmlns:p14="http://schemas.microsoft.com/office/powerpoint/2010/main" val="1132065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2" descr="3-21">
            <a:extLst>
              <a:ext uri="{FF2B5EF4-FFF2-40B4-BE49-F238E27FC236}">
                <a16:creationId xmlns:a16="http://schemas.microsoft.com/office/drawing/2014/main" id="{BA5758E1-F9FE-BA77-22B5-25E255736B0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4" name="图片 21" descr="图片包含 屏幕截图&#10;&#10;自动生成的说明">
            <a:extLst>
              <a:ext uri="{FF2B5EF4-FFF2-40B4-BE49-F238E27FC236}">
                <a16:creationId xmlns:a16="http://schemas.microsoft.com/office/drawing/2014/main" id="{9F5A569E-4E40-02CB-691B-D449D8694F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6" name="图片 25">
            <a:extLst>
              <a:ext uri="{FF2B5EF4-FFF2-40B4-BE49-F238E27FC236}">
                <a16:creationId xmlns:a16="http://schemas.microsoft.com/office/drawing/2014/main" id="{08D79460-7944-D411-92F8-6E0E2A934E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7" name="矩形: 圆角 34">
            <a:extLst>
              <a:ext uri="{FF2B5EF4-FFF2-40B4-BE49-F238E27FC236}">
                <a16:creationId xmlns:a16="http://schemas.microsoft.com/office/drawing/2014/main" id="{C5E69B88-0E91-C428-3F06-6D9838350220}"/>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4F4F350-1385-5513-2DDB-DFBFF6819F33}"/>
              </a:ext>
            </a:extLst>
          </p:cNvPr>
          <p:cNvSpPr/>
          <p:nvPr/>
        </p:nvSpPr>
        <p:spPr>
          <a:xfrm>
            <a:off x="1530985" y="3163075"/>
            <a:ext cx="8715375" cy="280076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về cuộc gặp gỡ giữa hạt đỗ và mưa xuân, gió xuân; mặt trời; quá trình hạt đỗ đã lớn thành cây đỗ.</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347108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9675" y="-150718"/>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pic>
        <p:nvPicPr>
          <p:cNvPr id="3" name="Picture 2">
            <a:extLst>
              <a:ext uri="{FF2B5EF4-FFF2-40B4-BE49-F238E27FC236}">
                <a16:creationId xmlns:a16="http://schemas.microsoft.com/office/drawing/2014/main" id="{C86D41A2-6F44-729C-65EB-9985D693F1C0}"/>
              </a:ext>
            </a:extLst>
          </p:cNvPr>
          <p:cNvPicPr>
            <a:picLocks noChangeAspect="1"/>
          </p:cNvPicPr>
          <p:nvPr/>
        </p:nvPicPr>
        <p:blipFill>
          <a:blip r:embed="rId18"/>
          <a:stretch>
            <a:fillRect/>
          </a:stretch>
        </p:blipFill>
        <p:spPr>
          <a:xfrm>
            <a:off x="642477" y="500741"/>
            <a:ext cx="12192000" cy="978406"/>
          </a:xfrm>
          <a:prstGeom prst="rect">
            <a:avLst/>
          </a:prstGeom>
        </p:spPr>
      </p:pic>
    </p:spTree>
    <p:extLst>
      <p:ext uri="{BB962C8B-B14F-4D97-AF65-F5344CB8AC3E}">
        <p14:creationId xmlns:p14="http://schemas.microsoft.com/office/powerpoint/2010/main" val="1411506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noProof="0" dirty="0" err="1">
                <a:ln w="38100">
                  <a:solidFill>
                    <a:srgbClr val="FFC000">
                      <a:lumMod val="40000"/>
                      <a:lumOff val="60000"/>
                    </a:srgbClr>
                  </a:solidFill>
                </a:ln>
                <a:solidFill>
                  <a:srgbClr val="FF0000"/>
                </a:solidFill>
                <a:latin typeface="Cambria" panose="02040503050406030204" pitchFamily="18" charset="0"/>
                <a:ea typeface="Cambria" panose="02040503050406030204" pitchFamily="18" charset="0"/>
                <a:cs typeface="+mn-ea"/>
                <a:sym typeface="+mn-lt"/>
              </a:rPr>
              <a:t>T</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hi</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spTree>
    <p:extLst>
      <p:ext uri="{BB962C8B-B14F-4D97-AF65-F5344CB8AC3E}">
        <p14:creationId xmlns:p14="http://schemas.microsoft.com/office/powerpoint/2010/main" val="232247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194001" y="2364751"/>
            <a:ext cx="9392301" cy="5214830"/>
          </a:xfrm>
          <a:prstGeom prst="rect">
            <a:avLst/>
          </a:prstGeom>
        </p:spPr>
      </p:pic>
      <p:pic>
        <p:nvPicPr>
          <p:cNvPr id="3" name="Picture 2">
            <a:extLst>
              <a:ext uri="{FF2B5EF4-FFF2-40B4-BE49-F238E27FC236}">
                <a16:creationId xmlns:a16="http://schemas.microsoft.com/office/drawing/2014/main" id="{33FA2D86-2DC6-8E42-5610-6AC6BB5D17A5}"/>
              </a:ext>
            </a:extLst>
          </p:cNvPr>
          <p:cNvPicPr>
            <a:picLocks noChangeAspect="1"/>
          </p:cNvPicPr>
          <p:nvPr/>
        </p:nvPicPr>
        <p:blipFill>
          <a:blip r:embed="rId9"/>
          <a:stretch>
            <a:fillRect/>
          </a:stretch>
        </p:blipFill>
        <p:spPr>
          <a:xfrm>
            <a:off x="3000959" y="1296129"/>
            <a:ext cx="6011177" cy="1542422"/>
          </a:xfrm>
          <a:prstGeom prst="rect">
            <a:avLst/>
          </a:prstGeom>
        </p:spPr>
      </p:pic>
    </p:spTree>
    <p:extLst>
      <p:ext uri="{BB962C8B-B14F-4D97-AF65-F5344CB8AC3E}">
        <p14:creationId xmlns:p14="http://schemas.microsoft.com/office/powerpoint/2010/main" val="1482412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8C61BDDF-8B72-0429-ED46-5017E3BA4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4" name="Group 3">
            <a:extLst>
              <a:ext uri="{FF2B5EF4-FFF2-40B4-BE49-F238E27FC236}">
                <a16:creationId xmlns:a16="http://schemas.microsoft.com/office/drawing/2014/main" id="{E183D372-8EC9-E115-EC3F-3A3EF7B3DF51}"/>
              </a:ext>
            </a:extLst>
          </p:cNvPr>
          <p:cNvGrpSpPr/>
          <p:nvPr/>
        </p:nvGrpSpPr>
        <p:grpSpPr>
          <a:xfrm>
            <a:off x="804673" y="703044"/>
            <a:ext cx="10744200" cy="1200070"/>
            <a:chOff x="511811" y="527283"/>
            <a:chExt cx="5834378" cy="900053"/>
          </a:xfrm>
        </p:grpSpPr>
        <p:pic>
          <p:nvPicPr>
            <p:cNvPr id="6" name="Picture 5">
              <a:extLst>
                <a:ext uri="{FF2B5EF4-FFF2-40B4-BE49-F238E27FC236}">
                  <a16:creationId xmlns:a16="http://schemas.microsoft.com/office/drawing/2014/main" id="{AF37F605-83C2-909D-F379-C203CCFD6689}"/>
                </a:ext>
              </a:extLst>
            </p:cNvPr>
            <p:cNvPicPr>
              <a:picLocks noChangeAspect="1"/>
            </p:cNvPicPr>
            <p:nvPr/>
          </p:nvPicPr>
          <p:blipFill>
            <a:blip r:embed="rId4"/>
            <a:stretch>
              <a:fillRect/>
            </a:stretch>
          </p:blipFill>
          <p:spPr>
            <a:xfrm>
              <a:off x="511811" y="527283"/>
              <a:ext cx="5834378" cy="877900"/>
            </a:xfrm>
            <a:prstGeom prst="rect">
              <a:avLst/>
            </a:prstGeom>
          </p:spPr>
        </p:pic>
        <p:sp>
          <p:nvSpPr>
            <p:cNvPr id="7" name="TextBox 6">
              <a:extLst>
                <a:ext uri="{FF2B5EF4-FFF2-40B4-BE49-F238E27FC236}">
                  <a16:creationId xmlns:a16="http://schemas.microsoft.com/office/drawing/2014/main" id="{39BCF0F3-A0E7-C2A2-CB54-08763E7A1B56}"/>
                </a:ext>
              </a:extLst>
            </p:cNvPr>
            <p:cNvSpPr txBox="1"/>
            <p:nvPr/>
          </p:nvSpPr>
          <p:spPr>
            <a:xfrm>
              <a:off x="1196865" y="711756"/>
              <a:ext cx="4975336" cy="715580"/>
            </a:xfrm>
            <a:prstGeom prst="rect">
              <a:avLst/>
            </a:prstGeom>
            <a:noFill/>
          </p:spPr>
          <p:txBody>
            <a:bodyPr wrap="square" rtlCol="0">
              <a:spAutoFit/>
            </a:bodyPr>
            <a:lstStyle/>
            <a:p>
              <a:pPr algn="just" defTabSz="1219170">
                <a:buClr>
                  <a:srgbClr val="000000"/>
                </a:buClr>
              </a:pPr>
              <a:r>
                <a:rPr lang="vi-VN"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Nói với người thân về hành trình hạt đỗ con trở thành cây đỗ.</a:t>
              </a:r>
              <a:endParaRPr lang="en-US"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9E444C11-846C-E1E7-D191-ADDB6C63FC5A}"/>
              </a:ext>
            </a:extLst>
          </p:cNvPr>
          <p:cNvSpPr txBox="1"/>
          <p:nvPr/>
        </p:nvSpPr>
        <p:spPr>
          <a:xfrm>
            <a:off x="5806440" y="2030111"/>
            <a:ext cx="6115483" cy="3946786"/>
          </a:xfrm>
          <a:prstGeom prst="rect">
            <a:avLst/>
          </a:prstGeom>
          <a:noFill/>
        </p:spPr>
        <p:txBody>
          <a:bodyPr wrap="square" rtlCol="0">
            <a:spAutoFit/>
          </a:bodyPr>
          <a:lstStyle/>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Quan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sát và kể lại theo tranh minh họa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30000"/>
              </a:lnSpc>
              <a:buClr>
                <a:srgbClr val="000000"/>
              </a:buClr>
            </a:pP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Kể về những ai đã góp phần giúp hạt đỗ nằm trong lòng đất có thể nảy mầm và vươn lên thành cây đỗ.</a:t>
            </a:r>
          </a:p>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Trao đổi với người thân câu chuyện muốn nói điều gì với các bạn nhỏ.</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9" name="Group 8">
            <a:extLst>
              <a:ext uri="{FF2B5EF4-FFF2-40B4-BE49-F238E27FC236}">
                <a16:creationId xmlns:a16="http://schemas.microsoft.com/office/drawing/2014/main" id="{9B14D540-6670-9030-1CFD-2B3C7798E5B5}"/>
              </a:ext>
            </a:extLst>
          </p:cNvPr>
          <p:cNvGrpSpPr/>
          <p:nvPr/>
        </p:nvGrpSpPr>
        <p:grpSpPr>
          <a:xfrm>
            <a:off x="1268958" y="1903114"/>
            <a:ext cx="4608055" cy="4074277"/>
            <a:chOff x="902865" y="819656"/>
            <a:chExt cx="4871775" cy="3602218"/>
          </a:xfrm>
        </p:grpSpPr>
        <p:pic>
          <p:nvPicPr>
            <p:cNvPr id="13" name="Picture 12">
              <a:extLst>
                <a:ext uri="{FF2B5EF4-FFF2-40B4-BE49-F238E27FC236}">
                  <a16:creationId xmlns:a16="http://schemas.microsoft.com/office/drawing/2014/main" id="{7A0B8344-9DE1-0EA2-F396-F469B62E92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4" name="Picture 13">
              <a:extLst>
                <a:ext uri="{FF2B5EF4-FFF2-40B4-BE49-F238E27FC236}">
                  <a16:creationId xmlns:a16="http://schemas.microsoft.com/office/drawing/2014/main" id="{ABEC81F8-E11E-AFF8-01A5-1ECF752A229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15" name="Picture 14">
              <a:extLst>
                <a:ext uri="{FF2B5EF4-FFF2-40B4-BE49-F238E27FC236}">
                  <a16:creationId xmlns:a16="http://schemas.microsoft.com/office/drawing/2014/main" id="{CCD76835-37A3-5D4B-2B17-EE387EC0EBC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6" name="Picture 15">
              <a:extLst>
                <a:ext uri="{FF2B5EF4-FFF2-40B4-BE49-F238E27FC236}">
                  <a16:creationId xmlns:a16="http://schemas.microsoft.com/office/drawing/2014/main" id="{56F8BDF9-E01D-E12C-D7BF-713DF60E01E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677074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2" name="Picture 1">
            <a:extLst>
              <a:ext uri="{FF2B5EF4-FFF2-40B4-BE49-F238E27FC236}">
                <a16:creationId xmlns:a16="http://schemas.microsoft.com/office/drawing/2014/main" id="{7E8F133A-5C44-3079-6BED-D91B57E5EBF1}"/>
              </a:ext>
            </a:extLst>
          </p:cNvPr>
          <p:cNvPicPr>
            <a:picLocks noChangeAspect="1"/>
          </p:cNvPicPr>
          <p:nvPr/>
        </p:nvPicPr>
        <p:blipFill>
          <a:blip r:embed="rId10"/>
          <a:stretch>
            <a:fillRect/>
          </a:stretch>
        </p:blipFill>
        <p:spPr>
          <a:xfrm>
            <a:off x="1658799" y="928380"/>
            <a:ext cx="8596105" cy="1542422"/>
          </a:xfrm>
          <a:prstGeom prst="rect">
            <a:avLst/>
          </a:prstGeom>
        </p:spPr>
      </p:pic>
    </p:spTree>
    <p:extLst>
      <p:ext uri="{BB962C8B-B14F-4D97-AF65-F5344CB8AC3E}">
        <p14:creationId xmlns:p14="http://schemas.microsoft.com/office/powerpoint/2010/main" val="3040624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57" y="2268100"/>
            <a:ext cx="12968322" cy="714896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910245" y="97808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10025832" y="-5576"/>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06223" y="-503962"/>
            <a:ext cx="9392301" cy="5214830"/>
          </a:xfrm>
          <a:prstGeom prst="rect">
            <a:avLst/>
          </a:prstGeom>
        </p:spPr>
      </p:pic>
      <p:pic>
        <p:nvPicPr>
          <p:cNvPr id="2" name="Picture 1">
            <a:extLst>
              <a:ext uri="{FF2B5EF4-FFF2-40B4-BE49-F238E27FC236}">
                <a16:creationId xmlns:a16="http://schemas.microsoft.com/office/drawing/2014/main" id="{1CFC50AC-BF83-70A7-6D73-87B34CC3C7DD}"/>
              </a:ext>
            </a:extLst>
          </p:cNvPr>
          <p:cNvPicPr>
            <a:picLocks noChangeAspect="1"/>
          </p:cNvPicPr>
          <p:nvPr/>
        </p:nvPicPr>
        <p:blipFill>
          <a:blip r:embed="rId13"/>
          <a:stretch>
            <a:fillRect/>
          </a:stretch>
        </p:blipFill>
        <p:spPr>
          <a:xfrm>
            <a:off x="1351257" y="936399"/>
            <a:ext cx="3450635" cy="2280102"/>
          </a:xfrm>
          <a:prstGeom prst="rect">
            <a:avLst/>
          </a:prstGeom>
        </p:spPr>
      </p:pic>
    </p:spTree>
    <p:extLst>
      <p:ext uri="{BB962C8B-B14F-4D97-AF65-F5344CB8AC3E}">
        <p14:creationId xmlns:p14="http://schemas.microsoft.com/office/powerpoint/2010/main" val="296959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7" name="文本框 14">
            <a:extLst>
              <a:ext uri="{FF2B5EF4-FFF2-40B4-BE49-F238E27FC236}">
                <a16:creationId xmlns:a16="http://schemas.microsoft.com/office/drawing/2014/main" id="{F7B7643C-B7FA-4F38-BEA4-BAE7893105B8}"/>
              </a:ext>
            </a:extLst>
          </p:cNvPr>
          <p:cNvSpPr txBox="1"/>
          <p:nvPr/>
        </p:nvSpPr>
        <p:spPr>
          <a:xfrm rot="16200000">
            <a:off x="6356959" y="-4189791"/>
            <a:ext cx="923330" cy="101365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01 -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Đoán</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nội</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dung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tranh</a:t>
            </a:r>
            <a:endParaRPr kumimoji="0" lang="zh-CN" altLang="en-US"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đoán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6421383" y="-3061903"/>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Chú</a:t>
            </a:r>
            <a:r>
              <a:rPr kumimoji="0" lang="vi-VN" altLang="zh-CN" sz="9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đỗ con</a:t>
            </a:r>
            <a:endParaRPr kumimoji="0" lang="zh-CN" altLang="en-US"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29285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846" y="3498367"/>
            <a:ext cx="5016554" cy="31431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80" y="3545504"/>
            <a:ext cx="5158101"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565846" y="322084"/>
            <a:ext cx="5016554"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descr="Bài tập bài 7: nói và nghe: kể chuyện: chú đỗ con tiếng việt 2 KNTTVCS có  lời giải"/>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1658" y="341335"/>
            <a:ext cx="5171323" cy="30082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41884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7132158" y="307415"/>
            <a:ext cx="4359766" cy="29452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4" descr="Bài tập bài 7: nói và nghe: kể chuyện: chú đỗ con tiếng việt 2 KNTTVCS có  lời giả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7895" y="2890959"/>
            <a:ext cx="4538300" cy="30950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322292" y="261599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5" name="Oval 4"/>
          <p:cNvSpPr/>
          <p:nvPr/>
        </p:nvSpPr>
        <p:spPr>
          <a:xfrm>
            <a:off x="6788695" y="175477"/>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6" name="TextBox 5"/>
          <p:cNvSpPr txBox="1"/>
          <p:nvPr/>
        </p:nvSpPr>
        <p:spPr>
          <a:xfrm>
            <a:off x="69466" y="5957861"/>
            <a:ext cx="5775158" cy="830997"/>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4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của đỗ con và cô mưa xuân diễn ra thế nào?</a:t>
            </a:r>
            <a:endPar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344347" y="3365349"/>
            <a:ext cx="5773708" cy="954107"/>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chị gió xuân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22292" y="329417"/>
            <a:ext cx="5773708" cy="181588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1: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Cô</a:t>
            </a:r>
            <a:r>
              <a:rPr kumimoji="0" lang="vi-VN"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mưa xuân đến khi đỗ con nằm giữa những hạt đất li ti xôm xốp, cô đem nước đến cho đỗ con được tắm mát.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6344347" y="4662650"/>
            <a:ext cx="5773708" cy="1815882"/>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2: Chị</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gió xuân bay đến, thì thầm dịu dàng gọi đỗ con dậy. </a:t>
            </a:r>
            <a:r>
              <a:rPr lang="vi-VN" sz="2800" dirty="0">
                <a:solidFill>
                  <a:prstClr val="black"/>
                </a:solidFill>
                <a:latin typeface="Cambria" panose="02040503050406030204" pitchFamily="18" charset="0"/>
                <a:ea typeface="Cambria" panose="02040503050406030204" pitchFamily="18" charset="0"/>
              </a:rPr>
              <a:t>Đỗ con cựa mình lớn phổng lên làm nứt cả chiếc áo ngoài.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666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04" y="3252392"/>
            <a:ext cx="5167542" cy="34906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20" y="244730"/>
            <a:ext cx="5011710" cy="349440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18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5" name="Oval 4"/>
          <p:cNvSpPr/>
          <p:nvPr/>
        </p:nvSpPr>
        <p:spPr>
          <a:xfrm>
            <a:off x="6507480" y="30632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
        <p:nvSpPr>
          <p:cNvPr id="6" name="TextBox 5"/>
          <p:cNvSpPr txBox="1"/>
          <p:nvPr/>
        </p:nvSpPr>
        <p:spPr>
          <a:xfrm>
            <a:off x="1089660" y="6063474"/>
            <a:ext cx="5554980" cy="523220"/>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Cuối</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cùng, đỗ con làm gì?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5430966" y="177603"/>
            <a:ext cx="6507480" cy="954107"/>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bác mặt trời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442931" y="1284110"/>
            <a:ext cx="6495515" cy="1815882"/>
          </a:xfrm>
          <a:prstGeom prst="rect">
            <a:avLst/>
          </a:prstGeom>
          <a:solidFill>
            <a:schemeClr val="accent4">
              <a:lumMod val="60000"/>
              <a:lumOff val="40000"/>
            </a:schemeClr>
          </a:solid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3: Bác</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chiếu những tia nắng ấm áp lay đỗ con, bác đã động viên, khuyên đỗ con vùng dậy, bác hứa sẽ sưởi ấm cho đỗ con.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48640" y="3881541"/>
            <a:ext cx="6096000" cy="2062103"/>
          </a:xfrm>
          <a:prstGeom prst="rect">
            <a:avLst/>
          </a:prstGeom>
          <a:solidFill>
            <a:schemeClr val="accent1">
              <a:lumMod val="60000"/>
              <a:lumOff val="40000"/>
            </a:schemeClr>
          </a:solidFill>
          <a:ln>
            <a:solidFill>
              <a:schemeClr val="tx1"/>
            </a:solidFill>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4: </a:t>
            </a:r>
            <a:r>
              <a:rPr lang="vi-VN" sz="3200" dirty="0">
                <a:solidFill>
                  <a:prstClr val="black"/>
                </a:solidFill>
                <a:latin typeface="Cambria" panose="02040503050406030204" pitchFamily="18" charset="0"/>
                <a:ea typeface="Cambria" panose="02040503050406030204" pitchFamily="18" charset="0"/>
              </a:rPr>
              <a:t>Đỗ con đã vươn vai thật mạnh, trồi lên khỏi mặt đất, xòe hai cánh tay nhỏ xíu hướng về phía mặt trời ấm 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200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4EEC6C-F471-99B1-FFE2-9AB79F62A594}"/>
              </a:ext>
            </a:extLst>
          </p:cNvPr>
          <p:cNvSpPr txBox="1"/>
          <p:nvPr/>
        </p:nvSpPr>
        <p:spPr>
          <a:xfrm>
            <a:off x="2359459" y="0"/>
            <a:ext cx="7868737" cy="889667"/>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2. NGHE KỂ CHUYỆN</a:t>
            </a:r>
            <a:endParaRPr lang="vi-VN" sz="4000"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Truyện- Chú Đỗ con - ứng dụng công nghệ AI">
            <a:hlinkClick r:id="" action="ppaction://media"/>
            <a:extLst>
              <a:ext uri="{FF2B5EF4-FFF2-40B4-BE49-F238E27FC236}">
                <a16:creationId xmlns:a16="http://schemas.microsoft.com/office/drawing/2014/main" id="{E9EBF22F-70CC-0E13-60FB-4123F5D759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8231" y="1084521"/>
            <a:ext cx="10084391" cy="5672470"/>
          </a:xfrm>
          <a:prstGeom prst="rect">
            <a:avLst/>
          </a:prstGeom>
        </p:spPr>
      </p:pic>
    </p:spTree>
    <p:extLst>
      <p:ext uri="{BB962C8B-B14F-4D97-AF65-F5344CB8AC3E}">
        <p14:creationId xmlns:p14="http://schemas.microsoft.com/office/powerpoint/2010/main" val="3211296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9" name="Group 18">
            <a:extLst>
              <a:ext uri="{FF2B5EF4-FFF2-40B4-BE49-F238E27FC236}">
                <a16:creationId xmlns:a16="http://schemas.microsoft.com/office/drawing/2014/main" id="{DC587365-E4F7-4382-9245-4023C6280480}"/>
              </a:ext>
            </a:extLst>
          </p:cNvPr>
          <p:cNvGrpSpPr/>
          <p:nvPr/>
        </p:nvGrpSpPr>
        <p:grpSpPr>
          <a:xfrm>
            <a:off x="497151" y="593888"/>
            <a:ext cx="11243746" cy="5663588"/>
            <a:chOff x="414668" y="551742"/>
            <a:chExt cx="5975498" cy="4247691"/>
          </a:xfrm>
        </p:grpSpPr>
        <p:sp>
          <p:nvSpPr>
            <p:cNvPr id="20" name="TextBox 19">
              <a:extLst>
                <a:ext uri="{FF2B5EF4-FFF2-40B4-BE49-F238E27FC236}">
                  <a16:creationId xmlns:a16="http://schemas.microsoft.com/office/drawing/2014/main" id="{3B0B6CFE-6CE2-49B3-ADD2-C2F28BF70FD8}"/>
                </a:ext>
              </a:extLst>
            </p:cNvPr>
            <p:cNvSpPr txBox="1"/>
            <p:nvPr/>
          </p:nvSpPr>
          <p:spPr>
            <a:xfrm>
              <a:off x="617319" y="551742"/>
              <a:ext cx="5365827" cy="428050"/>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CHÚ ĐỖ CON</a:t>
              </a:r>
              <a:endParaRPr lang="en-US"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BBB387B7-322B-4815-A79F-47A4382AAEC8}"/>
                </a:ext>
              </a:extLst>
            </p:cNvPr>
            <p:cNvSpPr txBox="1"/>
            <p:nvPr/>
          </p:nvSpPr>
          <p:spPr>
            <a:xfrm>
              <a:off x="414668" y="996324"/>
              <a:ext cx="5975498" cy="3803109"/>
            </a:xfrm>
            <a:prstGeom prst="rect">
              <a:avLst/>
            </a:prstGeom>
            <a:noFill/>
          </p:spPr>
          <p:txBody>
            <a:bodyPr wrap="square" rtlCol="0">
              <a:spAutoFit/>
            </a:bodyPr>
            <a:lstStyle/>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 Đỗ con vươn vai một cái thật mạnh. Chú trồi lên khỏi mặt đất. Mặt đất sáng bừng ánh nắng xuân. Chú đỗ con xòe hai cánh tay nhỏ xíu hướng về phía mặt trời ấm áp.</a:t>
              </a:r>
            </a:p>
            <a:p>
              <a:pPr algn="r"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2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Nhật Linh)</a:t>
              </a:r>
            </a:p>
          </p:txBody>
        </p:sp>
      </p:grpSp>
    </p:spTree>
    <p:extLst>
      <p:ext uri="{BB962C8B-B14F-4D97-AF65-F5344CB8AC3E}">
        <p14:creationId xmlns:p14="http://schemas.microsoft.com/office/powerpoint/2010/main" val="2691809415"/>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787853" y="-4712731"/>
            <a:ext cx="1015663"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03 – </a:t>
            </a:r>
            <a:r>
              <a:rPr lang="en-US" altLang="zh-CN" sz="5400" b="1" dirty="0">
                <a:ln>
                  <a:solidFill>
                    <a:prstClr val="black"/>
                  </a:solidFill>
                </a:ln>
                <a:pattFill prst="pct80">
                  <a:fgClr>
                    <a:srgbClr val="FFC000">
                      <a:lumMod val="60000"/>
                      <a:lumOff val="40000"/>
                    </a:srgbClr>
                  </a:fgClr>
                  <a:bgClr>
                    <a:prstClr val="white"/>
                  </a:bgClr>
                </a:pattFill>
                <a:latin typeface="Cambria" panose="02040503050406030204" pitchFamily="18" charset="0"/>
                <a:ea typeface="Cambria" panose="02040503050406030204" pitchFamily="18" charset="0"/>
                <a:cs typeface="+mn-ea"/>
                <a:sym typeface="+mn-lt"/>
              </a:rPr>
              <a:t>K</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ể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lại</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từng</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đoạn</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câu</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chuyện</a:t>
            </a:r>
            <a:endParaRPr kumimoji="0" lang="zh-CN" altLang="en-US"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Yêu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cầu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giọng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phối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6183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878</Words>
  <Application>Microsoft Office PowerPoint</Application>
  <PresentationFormat>Widescreen</PresentationFormat>
  <Paragraphs>63</Paragraphs>
  <Slides>19</Slides>
  <Notes>14</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等线</vt:lpstr>
      <vt:lpstr>#9Slide05 Aphrodite Pro</vt:lpstr>
      <vt:lpstr>#9Slide07 SVNZiclets</vt:lpstr>
      <vt:lpstr>Aptos Narrow</vt:lpstr>
      <vt:lpstr>Arial</vt:lpstr>
      <vt:lpstr>Arial-Rounded</vt:lpstr>
      <vt:lpstr>Calibri</vt:lpstr>
      <vt:lpstr>Cambria</vt:lpstr>
      <vt:lpstr>Times New Roman</vt:lpstr>
      <vt:lpstr>Wingdings</vt:lpstr>
      <vt:lpstr>Office 主题​​</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dc:creator>
  <cp:keywords>HT</cp:keywords>
  <cp:lastModifiedBy>Administrator</cp:lastModifiedBy>
  <cp:revision>19</cp:revision>
  <dcterms:created xsi:type="dcterms:W3CDTF">2022-08-19T03:58:19Z</dcterms:created>
  <dcterms:modified xsi:type="dcterms:W3CDTF">2025-10-01T04:56:32Z</dcterms:modified>
</cp:coreProperties>
</file>