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3"/>
    <p:sldId id="256" r:id="rId4"/>
    <p:sldId id="288" r:id="rId5"/>
    <p:sldId id="262" r:id="rId6"/>
    <p:sldId id="275" r:id="rId7"/>
    <p:sldId id="258" r:id="rId8"/>
    <p:sldId id="264" r:id="rId9"/>
    <p:sldId id="268" r:id="rId10"/>
    <p:sldId id="269" r:id="rId11"/>
    <p:sldId id="276" r:id="rId12"/>
    <p:sldId id="289" r:id="rId13"/>
    <p:sldId id="270" r:id="rId14"/>
    <p:sldId id="277" r:id="rId15"/>
    <p:sldId id="271" r:id="rId16"/>
    <p:sldId id="272" r:id="rId17"/>
    <p:sldId id="278" r:id="rId18"/>
    <p:sldId id="273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Bao Chau 20146072" initials="LBC2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67" d="100"/>
          <a:sy n="67" d="100"/>
        </p:scale>
        <p:origin x="1016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5T20:37:35.934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995;p1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999;p1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1002;p1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1005;p1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1008;p14"/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1011;p14"/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16.wdp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19.wdp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slideLayout" Target="../slideLayouts/slideLayout5.xml"/><Relationship Id="rId2" Type="http://schemas.microsoft.com/office/2007/relationships/hdphoto" Target="../media/image21.wdp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microsoft.com/office/2007/relationships/hdphoto" Target="../media/image2.wdp"/><Relationship Id="rId3" Type="http://schemas.openxmlformats.org/officeDocument/2006/relationships/image" Target="../media/image1.png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3891915" y="2035175"/>
            <a:ext cx="4988560" cy="1938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vi-VN" altLang="en-US" sz="40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</a:rPr>
              <a:t>Môn Toán - Lớp 2</a:t>
            </a:r>
            <a:endParaRPr lang="vi-VN" altLang="en-US" sz="40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latin typeface="Times New Roman Regular" panose="02020603050405020304" charset="0"/>
              <a:cs typeface="Times New Roman Regular" panose="02020603050405020304" charset="0"/>
            </a:endParaRPr>
          </a:p>
          <a:p>
            <a:endParaRPr lang="vi-VN" altLang="en-US" sz="40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latin typeface="Times New Roman Regular" panose="02020603050405020304" charset="0"/>
              <a:cs typeface="Times New Roman Regular" panose="02020603050405020304" charset="0"/>
            </a:endParaRPr>
          </a:p>
          <a:p>
            <a:endParaRPr lang="vi-VN" altLang="en-US" sz="40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680335" y="2842895"/>
            <a:ext cx="74117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2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Arial Bold" panose="020B0604020202020204" charset="0"/>
                <a:cs typeface="Arial Bold" panose="020B0604020202020204" charset="0"/>
              </a:rPr>
              <a:t>Bài 4: Hơn, kém nhau bao nhiêu</a:t>
            </a:r>
            <a:endParaRPr lang="vi-VN" altLang="en-US" sz="32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latin typeface="Arial Bold" panose="020B0604020202020204" charset="0"/>
              <a:cs typeface="Arial Bold" panose="020B06040202020202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932680" y="3973195"/>
            <a:ext cx="4319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i="1">
                <a:solidFill>
                  <a:schemeClr val="accent2">
                    <a:lumMod val="75000"/>
                  </a:schemeClr>
                </a:solidFill>
                <a:latin typeface="Times New Roman Italic" panose="02020603050405020304" charset="0"/>
                <a:cs typeface="Times New Roman Italic" panose="02020603050405020304" charset="0"/>
              </a:rPr>
              <a:t>Giáo viên: Đào Anh Thư </a:t>
            </a:r>
            <a:endParaRPr lang="vi-VN" altLang="en-US" sz="2400" i="1">
              <a:solidFill>
                <a:schemeClr val="accent2">
                  <a:lumMod val="75000"/>
                </a:schemeClr>
              </a:solidFill>
              <a:latin typeface="Times New Roman Italic" panose="02020603050405020304" charset="0"/>
              <a:cs typeface="Times New Roman Italic" panose="02020603050405020304" charset="0"/>
            </a:endParaRPr>
          </a:p>
          <a:p>
            <a:r>
              <a:rPr lang="vi-VN" altLang="en-US" sz="2400" i="1">
                <a:solidFill>
                  <a:schemeClr val="accent2">
                    <a:lumMod val="75000"/>
                  </a:schemeClr>
                </a:solidFill>
                <a:latin typeface="Times New Roman Italic" panose="02020603050405020304" charset="0"/>
                <a:cs typeface="Times New Roman Italic" panose="02020603050405020304" charset="0"/>
              </a:rPr>
              <a:t>Lớp: 2A1</a:t>
            </a:r>
            <a:endParaRPr lang="vi-VN" altLang="en-US" sz="2400" i="1">
              <a:solidFill>
                <a:schemeClr val="accent2">
                  <a:lumMod val="75000"/>
                </a:schemeClr>
              </a:solidFill>
              <a:latin typeface="Times New Roman Italic" panose="02020603050405020304" charset="0"/>
              <a:cs typeface="Times New Roman Italic" panose="02020603050405020304" charset="0"/>
            </a:endParaRPr>
          </a:p>
          <a:p>
            <a:r>
              <a:rPr lang="vi-VN" altLang="en-US" sz="2400" i="1">
                <a:solidFill>
                  <a:schemeClr val="accent2">
                    <a:lumMod val="75000"/>
                  </a:schemeClr>
                </a:solidFill>
                <a:latin typeface="Times New Roman Italic" panose="02020603050405020304" charset="0"/>
                <a:cs typeface="Times New Roman Italic" panose="02020603050405020304" charset="0"/>
              </a:rPr>
              <a:t>Trường : Tiểu học Hưng Đạo</a:t>
            </a:r>
            <a:endParaRPr lang="vi-VN" altLang="en-US" sz="2400" i="1">
              <a:solidFill>
                <a:schemeClr val="accent2">
                  <a:lumMod val="75000"/>
                </a:schemeClr>
              </a:solidFill>
              <a:latin typeface="Times New Roman Italic" panose="02020603050405020304" charset="0"/>
              <a:cs typeface="Times New Roman Italic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064260" y="841375"/>
            <a:ext cx="1064387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000">
                <a:solidFill>
                  <a:srgbClr val="FF0000"/>
                </a:solidFill>
              </a:rPr>
              <a:t>CHÀO MỪNG QUÝ THẦY CÔ VỀ DỰ GIỜ THĂM LỚP</a:t>
            </a:r>
            <a:endParaRPr lang="vi-VN" altLang="en-US" sz="3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955" y="547335"/>
            <a:ext cx="10224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Một trường học có 5 thùng đựng rác tái chế và 10 thùng đựng rác khác. Hỏi số thùng đựng rác khác hơn số thùng đựng rác tái chế mấy thùng?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7" name="Oval 6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5" y="2294280"/>
            <a:ext cx="10976295" cy="314564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73097" y="2223261"/>
            <a:ext cx="10799397" cy="3170099"/>
            <a:chOff x="752918" y="2763643"/>
            <a:chExt cx="10799397" cy="3170099"/>
          </a:xfrm>
        </p:grpSpPr>
        <p:sp>
          <p:nvSpPr>
            <p:cNvPr id="12" name="Rectangle 11"/>
            <p:cNvSpPr/>
            <p:nvPr/>
          </p:nvSpPr>
          <p:spPr>
            <a:xfrm>
              <a:off x="752918" y="2763643"/>
              <a:ext cx="10799397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Số thùng đựng rác khác hơn số thùng đựng rác tái chế số 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	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endPara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698297" y="424619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570217" y="424619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515596" y="424618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989268" y="5228996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2629645" y="3694158"/>
            <a:ext cx="855477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73894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22327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5999" y="4676965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3037205" y="2496185"/>
            <a:ext cx="5598160" cy="1643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6600">
                <a:solidFill>
                  <a:schemeClr val="tx2">
                    <a:lumMod val="75000"/>
                  </a:schemeClr>
                </a:solidFill>
              </a:rPr>
              <a:t>LUYỆN TẬP </a:t>
            </a:r>
            <a:endParaRPr lang="vi-VN" altLang="en-US" sz="660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65668" y="4451125"/>
            <a:ext cx="6096000" cy="1872239"/>
            <a:chOff x="865668" y="4451125"/>
            <a:chExt cx="6096000" cy="1872239"/>
          </a:xfrm>
        </p:grpSpPr>
        <p:grpSp>
          <p:nvGrpSpPr>
            <p:cNvPr id="64" name="Group 63"/>
            <p:cNvGrpSpPr/>
            <p:nvPr/>
          </p:nvGrpSpPr>
          <p:grpSpPr>
            <a:xfrm>
              <a:off x="865668" y="4451125"/>
              <a:ext cx="6096000" cy="1845565"/>
              <a:chOff x="839789" y="2418248"/>
              <a:chExt cx="6096000" cy="1845565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839789" y="2418248"/>
                <a:ext cx="6096000" cy="17972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đỏ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xăng-ti-mét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cm –             cm =           cm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4764735" y="3542771"/>
                <a:ext cx="679431" cy="7210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?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8" name="Rounded Rectangle 67"/>
            <p:cNvSpPr/>
            <p:nvPr/>
          </p:nvSpPr>
          <p:spPr>
            <a:xfrm>
              <a:off x="3132316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?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1417094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?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955247" y="182045"/>
            <a:ext cx="605826" cy="830997"/>
            <a:chOff x="3174278" y="237323"/>
            <a:chExt cx="605826" cy="830997"/>
          </a:xfrm>
        </p:grpSpPr>
        <p:sp>
          <p:nvSpPr>
            <p:cNvPr id="3" name="Oval 2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615442" y="407154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Số?</a:t>
            </a:r>
            <a:endParaRPr lang="en-US" sz="2800" dirty="0"/>
          </a:p>
        </p:txBody>
      </p:sp>
      <p:pic>
        <p:nvPicPr>
          <p:cNvPr id="58" name="Picture 57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7433198" y="1967784"/>
            <a:ext cx="3727860" cy="3535360"/>
            <a:chOff x="6615953" y="1375818"/>
            <a:chExt cx="4329952" cy="4106364"/>
          </a:xfrm>
        </p:grpSpPr>
        <p:sp>
          <p:nvSpPr>
            <p:cNvPr id="6" name="Rectangle 5"/>
            <p:cNvSpPr/>
            <p:nvPr/>
          </p:nvSpPr>
          <p:spPr>
            <a:xfrm>
              <a:off x="6615953" y="1899040"/>
              <a:ext cx="4329952" cy="75303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615953" y="3289649"/>
              <a:ext cx="2675964" cy="75303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615953" y="4729147"/>
              <a:ext cx="3671047" cy="75303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26188" y="1375818"/>
              <a:ext cx="1707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7 cm</a:t>
              </a:r>
              <a:endParaRPr lang="en-US" sz="28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100047" y="2803241"/>
              <a:ext cx="1707777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4 cm</a:t>
              </a:r>
              <a:endParaRPr lang="en-US" sz="28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597587" y="4232143"/>
              <a:ext cx="1707777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6 cm</a:t>
              </a:r>
              <a:endParaRPr lang="en-US" sz="28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89629" y="1002392"/>
            <a:ext cx="10612741" cy="12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xăng-ti-mét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0" indent="-762000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6 cm – 4cm = 2 cm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39789" y="2418248"/>
            <a:ext cx="6096000" cy="1845565"/>
            <a:chOff x="839789" y="2418248"/>
            <a:chExt cx="6096000" cy="1845565"/>
          </a:xfrm>
        </p:grpSpPr>
        <p:sp>
          <p:nvSpPr>
            <p:cNvPr id="11" name="Rectangle 10"/>
            <p:cNvSpPr/>
            <p:nvPr/>
          </p:nvSpPr>
          <p:spPr>
            <a:xfrm>
              <a:off x="839789" y="2418248"/>
              <a:ext cx="6096000" cy="17972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đỏ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xăng-ti-mét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 cm – 4 cm =           cm</a:t>
              </a:r>
              <a:endPara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316157" y="3542771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?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63" name="Rounded Rectangle 62"/>
          <p:cNvSpPr/>
          <p:nvPr/>
        </p:nvSpPr>
        <p:spPr>
          <a:xfrm>
            <a:off x="4316738" y="3535557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417094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7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132316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4790613" y="5582099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10000"/>
                    </a14:imgEffect>
                    <a14:imgEffect>
                      <a14:sharpenSoften amoun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3" y="637702"/>
            <a:ext cx="9519280" cy="353479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5" name="Oval 4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a) Bút nào ngắn nhất? 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1117471" y="4844148"/>
            <a:ext cx="262373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A.  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Bút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chì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91335" y="4839473"/>
            <a:ext cx="270416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B.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mực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274499" y="4853883"/>
            <a:ext cx="243146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sáp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06263" y="4844148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00529" y="4829738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72457" y="485388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10000"/>
                    </a14:imgEffect>
                    <a14:imgEffect>
                      <a14:sharpenSoften amoun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0" y="777272"/>
            <a:ext cx="9519280" cy="353479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21" name="Oval 20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b) Số? 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571633" y="4224254"/>
            <a:ext cx="9284353" cy="1909305"/>
            <a:chOff x="847681" y="4172495"/>
            <a:chExt cx="9284353" cy="1909305"/>
          </a:xfrm>
        </p:grpSpPr>
        <p:sp>
          <p:nvSpPr>
            <p:cNvPr id="24" name="TextBox 23"/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chì dài hơn bút mực          cm.</a:t>
              </a:r>
              <a:endParaRPr lang="vi-VN" sz="3200" dirty="0"/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sáp ngắn hơn bút chì           cm. </a:t>
              </a:r>
              <a:endParaRPr lang="en-US" sz="3200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973009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?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263670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?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5696960" y="4440611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849599" y="5412517"/>
            <a:ext cx="913509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02188" y="4537446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20 cm = 5 cm)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06335" y="5546725"/>
            <a:ext cx="42741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10 cm = 15 cm)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 animBg="1"/>
      <p:bldP spid="9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Ba bạn rô- bốt rủ nhau đo chiều cao.</a:t>
            </a: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"/>
                    </a14:imgEffect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sp>
        <p:nvSpPr>
          <p:cNvPr id="61" name="Rounded Rectangle 60"/>
          <p:cNvSpPr/>
          <p:nvPr/>
        </p:nvSpPr>
        <p:spPr>
          <a:xfrm>
            <a:off x="1018594" y="5327227"/>
            <a:ext cx="286618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A.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492457" y="5322552"/>
            <a:ext cx="2866189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B.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8175622" y="5336962"/>
            <a:ext cx="2866189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Rô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bốt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1007386" y="5327227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01652" y="5312817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8173580" y="5336962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18594" y="4587785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Rô- bốt cao nhất là?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00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2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0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5" grpId="0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5" grpId="0" animBg="1"/>
      <p:bldP spid="66" grpId="0" animBg="1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Ba bạn rô- bốt rủ nhau đo chiều cao.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4" name="Oval 3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"/>
                    </a14:imgEffect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71633" y="4414037"/>
            <a:ext cx="9284353" cy="1909305"/>
            <a:chOff x="847681" y="4172495"/>
            <a:chExt cx="9284353" cy="1909305"/>
          </a:xfrm>
        </p:grpSpPr>
        <p:sp>
          <p:nvSpPr>
            <p:cNvPr id="8" name="TextBox 7"/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A cao hơn rô-bốt B          cm.</a:t>
              </a:r>
              <a:endParaRPr lang="vi-VN" sz="3200" dirty="0"/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B thấp hơn rô-bốt C         cm. </a:t>
              </a:r>
              <a:endParaRPr lang="en-US" sz="32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38835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?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487957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?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6162790" y="4630394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11904" y="5602300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78234" y="4727229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( 56 cm – 54 cm = 2 cm)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59553" y="5718464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( 59 cm – 54 cm = 5 cm)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68085" y="492097"/>
            <a:ext cx="981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vi-VN" sz="2800" dirty="0"/>
              <a:t>Mai và Nam gấp được các thuyền giấy như hình dưới đây: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000"/>
                    </a14:imgEffect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16" y="1102479"/>
            <a:ext cx="6008058" cy="296376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914019" y="4153402"/>
            <a:ext cx="9368668" cy="2049169"/>
            <a:chOff x="914019" y="4153402"/>
            <a:chExt cx="9368668" cy="2049169"/>
          </a:xfrm>
        </p:grpSpPr>
        <p:sp>
          <p:nvSpPr>
            <p:cNvPr id="17" name="Rectangle 16"/>
            <p:cNvSpPr/>
            <p:nvPr/>
          </p:nvSpPr>
          <p:spPr>
            <a:xfrm>
              <a:off x="914019" y="4153402"/>
              <a:ext cx="9368668" cy="2023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Mai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Nam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024766" y="4319840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?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073880" y="5481529"/>
              <a:ext cx="679432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?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6025871" y="4320296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74985" y="5481985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216043">
            <a:off x="3994590" y="2064064"/>
            <a:ext cx="1544370" cy="18754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ular Callout 23"/>
          <p:cNvSpPr/>
          <p:nvPr/>
        </p:nvSpPr>
        <p:spPr>
          <a:xfrm>
            <a:off x="1215704" y="2982165"/>
            <a:ext cx="1559655" cy="1084076"/>
          </a:xfrm>
          <a:prstGeom prst="wedgeRoundRectCallout">
            <a:avLst>
              <a:gd name="adj1" fmla="val 51444"/>
              <a:gd name="adj2" fmla="val -837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8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20043691">
            <a:off x="6089017" y="2027060"/>
            <a:ext cx="1623751" cy="187549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ular Callout 25"/>
          <p:cNvSpPr/>
          <p:nvPr/>
        </p:nvSpPr>
        <p:spPr>
          <a:xfrm>
            <a:off x="8619531" y="2928968"/>
            <a:ext cx="1559655" cy="1084076"/>
          </a:xfrm>
          <a:prstGeom prst="wedgeRoundRectCallout">
            <a:avLst>
              <a:gd name="adj1" fmla="val -58484"/>
              <a:gd name="adj2" fmla="val -890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6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854584" y="4418751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854584" y="5481529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rot="0">
            <a:off x="993775" y="106045"/>
            <a:ext cx="2190750" cy="980440"/>
            <a:chOff x="1523999" y="0"/>
            <a:chExt cx="1285462" cy="1828800"/>
          </a:xfrm>
        </p:grpSpPr>
        <p:sp>
          <p:nvSpPr>
            <p:cNvPr id="2" name="Rectangle: Top Corners Rounded 1"/>
            <p:cNvSpPr/>
            <p:nvPr/>
          </p:nvSpPr>
          <p:spPr>
            <a:xfrm rot="10800000">
              <a:off x="1523999" y="0"/>
              <a:ext cx="1285462" cy="1828800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: Top Corners Rounded 2"/>
            <p:cNvSpPr/>
            <p:nvPr/>
          </p:nvSpPr>
          <p:spPr>
            <a:xfrm rot="10800000">
              <a:off x="1566862" y="76199"/>
              <a:ext cx="1204497" cy="1709738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24424" y="2021484"/>
            <a:ext cx="7989570" cy="171577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</a:t>
            </a:r>
            <a:endParaRPr lang="vi-VN" sz="4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HƠN, KÉM NHAU BAO NHIÊU</a:t>
            </a:r>
            <a:endParaRPr lang="vi-VN" sz="4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3025775" y="2384425"/>
            <a:ext cx="6141085" cy="1939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7200">
                <a:solidFill>
                  <a:schemeClr val="accent3">
                    <a:lumMod val="75000"/>
                  </a:schemeClr>
                </a:solidFill>
              </a:rPr>
              <a:t>KHÁM PHÁ </a:t>
            </a:r>
            <a:endParaRPr lang="vi-VN" altLang="en-US" sz="720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160238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01" b="98817" l="3406" r="95232">
                        <a14:foregroundMark x1="3542" y1="14201" x2="9673" y2="42012"/>
                        <a14:foregroundMark x1="8038" y1="83432" x2="10082" y2="84024"/>
                        <a14:foregroundMark x1="5313" y1="80473" x2="5313" y2="80473"/>
                        <a14:foregroundMark x1="5722" y1="80473" x2="6676" y2="81065"/>
                        <a14:foregroundMark x1="10763" y1="72781" x2="13488" y2="70414"/>
                        <a14:foregroundMark x1="18665" y1="86391" x2="23025" y2="73373"/>
                        <a14:foregroundMark x1="23161" y1="75148" x2="24659" y2="77515"/>
                        <a14:foregroundMark x1="29700" y1="98817" x2="34196" y2="73964"/>
                        <a14:foregroundMark x1="38147" y1="95266" x2="41417" y2="78698"/>
                        <a14:foregroundMark x1="41417" y1="78698" x2="42916" y2="73964"/>
                        <a14:foregroundMark x1="29973" y1="40237" x2="32834" y2="27811"/>
                        <a14:foregroundMark x1="18120" y1="37278" x2="26839" y2="23669"/>
                        <a14:foregroundMark x1="38828" y1="43195" x2="42234" y2="34320"/>
                        <a14:foregroundMark x1="50409" y1="38462" x2="49319" y2="42604"/>
                        <a14:foregroundMark x1="55177" y1="39053" x2="58719" y2="39645"/>
                        <a14:foregroundMark x1="68937" y1="37278" x2="67166" y2="38462"/>
                        <a14:foregroundMark x1="79428" y1="29586" x2="77929" y2="43195"/>
                        <a14:foregroundMark x1="81199" y1="40237" x2="85831" y2="40828"/>
                        <a14:foregroundMark x1="85831" y1="40828" x2="86376" y2="40237"/>
                        <a14:foregroundMark x1="95232" y1="40828" x2="94959" y2="46154"/>
                        <a14:foregroundMark x1="49455" y1="89941" x2="51090" y2="81065"/>
                        <a14:foregroundMark x1="58583" y1="78107" x2="58583" y2="92899"/>
                        <a14:foregroundMark x1="64714" y1="78698" x2="69891" y2="92308"/>
                        <a14:foregroundMark x1="17847" y1="50888" x2="17984" y2="48521"/>
                        <a14:foregroundMark x1="21935" y1="47929" x2="22752" y2="48521"/>
                        <a14:foregroundMark x1="29428" y1="47929" x2="31880" y2="48521"/>
                        <a14:foregroundMark x1="39237" y1="49704" x2="41144" y2="49704"/>
                        <a14:foregroundMark x1="49046" y1="46154" x2="49864" y2="46154"/>
                        <a14:foregroundMark x1="57902" y1="47337" x2="59401" y2="49704"/>
                        <a14:foregroundMark x1="68665" y1="44379" x2="67575" y2="47929"/>
                        <a14:foregroundMark x1="86376" y1="50296" x2="84605" y2="50296"/>
                        <a14:foregroundMark x1="34060" y1="72781" x2="29292" y2="72781"/>
                        <a14:foregroundMark x1="29292" y1="72781" x2="29019" y2="92899"/>
                        <a14:foregroundMark x1="29019" y1="92899" x2="33379" y2="81657"/>
                        <a14:foregroundMark x1="33379" y1="81657" x2="30245" y2="71006"/>
                        <a14:foregroundMark x1="44414" y1="74556" x2="39237" y2="73964"/>
                        <a14:foregroundMark x1="39237" y1="73964" x2="37330" y2="92308"/>
                        <a14:foregroundMark x1="37330" y1="92308" x2="42371" y2="97633"/>
                        <a14:foregroundMark x1="42371" y1="97633" x2="43869" y2="71006"/>
                        <a14:foregroundMark x1="43869" y1="71006" x2="42371" y2="63905"/>
                        <a14:foregroundMark x1="50136" y1="87574" x2="52452" y2="68639"/>
                        <a14:foregroundMark x1="52452" y1="68639" x2="52589" y2="68639"/>
                        <a14:foregroundMark x1="52316" y1="71598" x2="53542" y2="74556"/>
                        <a14:foregroundMark x1="9264" y1="79290" x2="11580" y2="71598"/>
                        <a14:foregroundMark x1="58174" y1="81657" x2="61444" y2="72781"/>
                        <a14:foregroundMark x1="61444" y1="72189" x2="59946" y2="71006"/>
                        <a14:foregroundMark x1="10899" y1="7101" x2="12807" y2="14201"/>
                        <a14:foregroundMark x1="12807" y1="14201" x2="9537" y2="9467"/>
                        <a14:foregroundMark x1="7902" y1="50888" x2="10354" y2="51479"/>
                        <a14:backgroundMark x1="73433" y1="53254" x2="83924" y2="58580"/>
                        <a14:backgroundMark x1="83924" y1="58580" x2="86104" y2="57396"/>
                      </a14:backgroundRemoval>
                    </a14:imgEffect>
                    <a14:imgEffect>
                      <a14:brightnessContrast bright="3000" contrast="11000"/>
                    </a14:imgEffect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" y="862966"/>
            <a:ext cx="10398826" cy="2394280"/>
          </a:xfrm>
          <a:prstGeom prst="rect">
            <a:avLst/>
          </a:prstGeom>
        </p:spPr>
      </p:pic>
      <p:sp>
        <p:nvSpPr>
          <p:cNvPr id="19" name="Right Brace 18"/>
          <p:cNvSpPr/>
          <p:nvPr/>
        </p:nvSpPr>
        <p:spPr>
          <a:xfrm rot="5400000">
            <a:off x="9438702" y="1147127"/>
            <a:ext cx="401243" cy="2219375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344025" y="2428856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?</a:t>
            </a:r>
            <a:endParaRPr lang="en-US" sz="3600" dirty="0"/>
          </a:p>
        </p:txBody>
      </p:sp>
      <p:sp>
        <p:nvSpPr>
          <p:cNvPr id="21" name="Rounded Rectangle 20"/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677684" y="446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  <a:r>
              <a:rPr lang="vi-VN" sz="2800" dirty="0"/>
              <a:t> Số gà hơn số vịt mấy con?</a:t>
            </a:r>
            <a:endParaRPr lang="vi-VN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en-US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gà</a:t>
            </a:r>
            <a:r>
              <a:rPr lang="en-US" sz="3000" dirty="0"/>
              <a:t> </a:t>
            </a:r>
            <a:r>
              <a:rPr lang="en-US" sz="3000" dirty="0" err="1"/>
              <a:t>hơn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  <a:endParaRPr lang="en-US" sz="3000" dirty="0"/>
          </a:p>
          <a:p>
            <a:pPr algn="ctr">
              <a:lnSpc>
                <a:spcPct val="150000"/>
              </a:lnSpc>
            </a:pPr>
            <a:r>
              <a:rPr lang="en-US" sz="3000" dirty="0"/>
              <a:t>10 – 7 = 3 (con)</a:t>
            </a:r>
            <a:endParaRPr lang="en-US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3 con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21" grpId="0" animBg="1"/>
      <p:bldP spid="22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71575" y="352332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kém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en-US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ngỗng</a:t>
            </a:r>
            <a:r>
              <a:rPr lang="en-US" sz="3000" dirty="0"/>
              <a:t> </a:t>
            </a:r>
            <a:r>
              <a:rPr lang="en-US" sz="3000" dirty="0" err="1"/>
              <a:t>kém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  <a:endParaRPr lang="en-US" sz="3000" dirty="0"/>
          </a:p>
          <a:p>
            <a:pPr algn="ctr">
              <a:lnSpc>
                <a:spcPct val="150000"/>
              </a:lnSpc>
            </a:pPr>
            <a:r>
              <a:rPr lang="en-US" sz="3000" dirty="0"/>
              <a:t>7 – 5 = 2 (con)</a:t>
            </a:r>
            <a:endParaRPr lang="en-US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2 con</a:t>
            </a:r>
            <a:endParaRPr lang="en-US" sz="3000" dirty="0"/>
          </a:p>
        </p:txBody>
      </p:sp>
      <p:grpSp>
        <p:nvGrpSpPr>
          <p:cNvPr id="9" name="Group 8"/>
          <p:cNvGrpSpPr/>
          <p:nvPr/>
        </p:nvGrpSpPr>
        <p:grpSpPr>
          <a:xfrm>
            <a:off x="722312" y="959653"/>
            <a:ext cx="8108636" cy="2498502"/>
            <a:chOff x="722312" y="959653"/>
            <a:chExt cx="8108636" cy="24985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2454" b="94479" l="4348" r="96408">
                          <a14:foregroundMark x1="10946" y1="16685" x2="12854" y2="11043"/>
                          <a14:foregroundMark x1="4348" y1="36196" x2="8073" y2="25181"/>
                          <a14:foregroundMark x1="12854" y1="11043" x2="12665" y2="33742"/>
                          <a14:foregroundMark x1="11655" y1="44172" x2="10586" y2="55215"/>
                          <a14:foregroundMark x1="12665" y1="33742" x2="11655" y2="44172"/>
                          <a14:foregroundMark x1="10586" y1="55215" x2="8696" y2="59509"/>
                          <a14:foregroundMark x1="7183" y1="45399" x2="6049" y2="45399"/>
                          <a14:foregroundMark x1="10560" y1="15077" x2="11720" y2="11656"/>
                          <a14:foregroundMark x1="7977" y1="22699" x2="10117" y2="16387"/>
                          <a14:foregroundMark x1="7561" y1="23926" x2="7977" y2="22699"/>
                          <a14:foregroundMark x1="20416" y1="38037" x2="25709" y2="26380"/>
                          <a14:foregroundMark x1="25709" y1="26380" x2="28544" y2="2454"/>
                          <a14:foregroundMark x1="28166" y1="14110" x2="28166" y2="36196"/>
                          <a14:foregroundMark x1="28166" y1="36196" x2="24764" y2="53374"/>
                          <a14:foregroundMark x1="24764" y1="53374" x2="24386" y2="53374"/>
                          <a14:foregroundMark x1="27788" y1="28221" x2="28922" y2="31902"/>
                          <a14:foregroundMark x1="27977" y1="24540" x2="30057" y2="19018"/>
                          <a14:foregroundMark x1="37240" y1="44172" x2="42344" y2="21472"/>
                          <a14:foregroundMark x1="42344" y1="21472" x2="42911" y2="8589"/>
                          <a14:foregroundMark x1="51607" y1="46012" x2="56900" y2="11656"/>
                          <a14:foregroundMark x1="65217" y1="47239" x2="69943" y2="16564"/>
                          <a14:foregroundMark x1="77127" y1="93252" x2="82053" y2="72127"/>
                          <a14:foregroundMark x1="89792" y1="89571" x2="93762" y2="73620"/>
                          <a14:foregroundMark x1="93762" y1="73620" x2="96597" y2="68098"/>
                          <a14:foregroundMark x1="73935" y1="63403" x2="74332" y2="62256"/>
                          <a14:foregroundMark x1="64461" y1="90798" x2="71199" y2="71314"/>
                          <a14:foregroundMark x1="49338" y1="92025" x2="55955" y2="65644"/>
                          <a14:foregroundMark x1="5293" y1="90184" x2="10775" y2="74233"/>
                          <a14:foregroundMark x1="10775" y1="74233" x2="12287" y2="71779"/>
                          <a14:foregroundMark x1="24575" y1="88957" x2="28544" y2="61963"/>
                          <a14:foregroundMark x1="41390" y1="76687" x2="43667" y2="68098"/>
                          <a14:foregroundMark x1="36673" y1="94479" x2="41390" y2="76687"/>
                          <a14:foregroundMark x1="41777" y1="35583" x2="42155" y2="33129"/>
                          <a14:foregroundMark x1="55577" y1="25767" x2="56333" y2="33129"/>
                          <a14:backgroundMark x1="18715" y1="45399" x2="18715" y2="45399"/>
                          <a14:backgroundMark x1="18715" y1="45399" x2="17391" y2="28221"/>
                          <a14:backgroundMark x1="17391" y1="27607" x2="16635" y2="51534"/>
                          <a14:backgroundMark x1="16635" y1="51534" x2="22684" y2="59509"/>
                          <a14:backgroundMark x1="22684" y1="59509" x2="23062" y2="59509"/>
                          <a14:backgroundMark x1="33837" y1="53374" x2="39130" y2="60736"/>
                          <a14:backgroundMark x1="39130" y1="60123" x2="44234" y2="49693"/>
                          <a14:backgroundMark x1="44234" y1="49693" x2="44045" y2="44785"/>
                          <a14:backgroundMark x1="34216" y1="3681" x2="34405" y2="12270"/>
                          <a14:backgroundMark x1="22684" y1="1840" x2="20605" y2="5521"/>
                          <a14:backgroundMark x1="88280" y1="65031" x2="88280" y2="65031"/>
                          <a14:backgroundMark x1="88280" y1="65031" x2="82420" y2="65031"/>
                          <a14:backgroundMark x1="82420" y1="65031" x2="79773" y2="61963"/>
                          <a14:backgroundMark x1="78828" y1="63804" x2="75236" y2="66258"/>
                          <a14:backgroundMark x1="74858" y1="65644" x2="72401" y2="74233"/>
                          <a14:backgroundMark x1="44612" y1="76687" x2="44612" y2="76687"/>
                          <a14:backgroundMark x1="10964" y1="44172" x2="10964" y2="44172"/>
                          <a14:backgroundMark x1="8507" y1="22699" x2="8507" y2="22699"/>
                          <a14:backgroundMark x1="8507" y1="23313" x2="9263" y2="23926"/>
                        </a14:backgroundRemoval>
                      </a14:imgEffect>
                      <a14:imgEffect>
                        <a14:brightnessContrast bright="5000"/>
                      </a14:imgEffect>
                      <a14:imgEffect>
                        <a14:sharpenSoften amoun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" y="959653"/>
              <a:ext cx="8108636" cy="249850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515100" y="2256814"/>
              <a:ext cx="2315848" cy="30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ight Brace 18"/>
          <p:cNvSpPr/>
          <p:nvPr/>
        </p:nvSpPr>
        <p:spPr>
          <a:xfrm rot="16200000" flipV="1">
            <a:off x="7538877" y="1376610"/>
            <a:ext cx="364766" cy="2017614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35510" y="1468725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8" grpId="0" build="p"/>
      <p:bldP spid="19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7000"/>
                    </a14:imgEffect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04" y="2160105"/>
            <a:ext cx="5569747" cy="4280452"/>
          </a:xfrm>
          <a:prstGeom prst="rect">
            <a:avLst/>
          </a:prstGeom>
        </p:spPr>
      </p:pic>
      <p:pic>
        <p:nvPicPr>
          <p:cNvPr id="1028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60711" y="958694"/>
            <a:ext cx="605826" cy="830997"/>
            <a:chOff x="3174278" y="237323"/>
            <a:chExt cx="605826" cy="830997"/>
          </a:xfrm>
        </p:grpSpPr>
        <p:sp>
          <p:nvSpPr>
            <p:cNvPr id="8" name="Oval 7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08408" y="1225042"/>
            <a:ext cx="856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Số chim cành trên hơn số chim cành dưới mấy con? </a:t>
            </a:r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99616" y="1953705"/>
            <a:ext cx="7553326" cy="3225691"/>
            <a:chOff x="779632" y="2533675"/>
            <a:chExt cx="7553326" cy="3225691"/>
          </a:xfrm>
        </p:grpSpPr>
        <p:sp>
          <p:nvSpPr>
            <p:cNvPr id="7" name="Rectangle 6"/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(con)</a:t>
              </a:r>
              <a:endPara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con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endPara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?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?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?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4216579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?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98" name="Rounded Rectangle 97"/>
          <p:cNvSpPr/>
          <p:nvPr/>
        </p:nvSpPr>
        <p:spPr>
          <a:xfrm>
            <a:off x="2190537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3510963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4847504" y="346455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4141750" y="45026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23726" y="160147"/>
            <a:ext cx="605826" cy="830997"/>
            <a:chOff x="3174278" y="237323"/>
            <a:chExt cx="605826" cy="830997"/>
          </a:xfrm>
        </p:grpSpPr>
        <p:sp>
          <p:nvSpPr>
            <p:cNvPr id="3" name="Oval 2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83921" y="228006"/>
            <a:ext cx="9284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Việt đã tô màu 6 bông hoa, còn 4 bông hoa chưa tô màu. Hỏi số bông hoa chưa tô màu kém số bông hoa đã tô màu mấy bông? </a:t>
            </a:r>
            <a:endParaRPr lang="en-US" sz="24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45" y="1217449"/>
            <a:ext cx="5250513" cy="2458812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1729552" y="3454270"/>
            <a:ext cx="8748937" cy="2839826"/>
            <a:chOff x="752918" y="2763643"/>
            <a:chExt cx="8748937" cy="2839826"/>
          </a:xfrm>
        </p:grpSpPr>
        <p:sp>
          <p:nvSpPr>
            <p:cNvPr id="64" name="Rectangle 63"/>
            <p:cNvSpPr/>
            <p:nvPr/>
          </p:nvSpPr>
          <p:spPr>
            <a:xfrm>
              <a:off x="752918" y="2763643"/>
              <a:ext cx="8748937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chưa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endPara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53612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3784805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18914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4639565" y="492783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2" name="Rounded Rectangle 71"/>
          <p:cNvSpPr/>
          <p:nvPr/>
        </p:nvSpPr>
        <p:spPr>
          <a:xfrm>
            <a:off x="3514242" y="473773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4759718" y="473611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6163534" y="47361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616199" y="5610973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2" grpId="0" animBg="1"/>
      <p:bldP spid="74" grpId="0" animBg="1"/>
      <p:bldP spid="76" grpId="0" animBg="1"/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23726" y="472689"/>
            <a:ext cx="605826" cy="830997"/>
            <a:chOff x="3174278" y="237323"/>
            <a:chExt cx="605826" cy="830997"/>
          </a:xfrm>
        </p:grpSpPr>
        <p:sp>
          <p:nvSpPr>
            <p:cNvPr id="31" name="Oval 30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917815" y="713605"/>
            <a:ext cx="909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Mai 7 tuổi, bố 38 tuổi. Hỏi bố hơn Mai bao nhiêu tuổi?</a:t>
            </a:r>
            <a:endParaRPr lang="en-US" sz="2800" dirty="0"/>
          </a:p>
        </p:txBody>
      </p:sp>
      <p:pic>
        <p:nvPicPr>
          <p:cNvPr id="1026" name="Picture 2" descr="Dad admire his daughter character cartoon Vector Image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9"/>
          <a:stretch>
            <a:fillRect/>
          </a:stretch>
        </p:blipFill>
        <p:spPr bwMode="auto">
          <a:xfrm>
            <a:off x="620484" y="1672018"/>
            <a:ext cx="4503057" cy="443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4018190" y="1816154"/>
            <a:ext cx="7553326" cy="3225691"/>
            <a:chOff x="779632" y="2533675"/>
            <a:chExt cx="7553326" cy="3225691"/>
          </a:xfrm>
        </p:grpSpPr>
        <p:sp>
          <p:nvSpPr>
            <p:cNvPr id="36" name="Rectangle 35"/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endPara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?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?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?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539962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?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5362465" y="3289786"/>
            <a:ext cx="826078" cy="70646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38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829537" y="327521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7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166078" y="3289787"/>
            <a:ext cx="855259" cy="7064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677645" y="4366204"/>
            <a:ext cx="829312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31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2130</Words>
  <Application>WPS Spreadsheets</Application>
  <PresentationFormat>Widescreen</PresentationFormat>
  <Paragraphs>271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7" baseType="lpstr">
      <vt:lpstr>Arial</vt:lpstr>
      <vt:lpstr>SimSun</vt:lpstr>
      <vt:lpstr>Wingdings</vt:lpstr>
      <vt:lpstr>Arial</vt:lpstr>
      <vt:lpstr>Times New Roman</vt:lpstr>
      <vt:lpstr>Calibri</vt:lpstr>
      <vt:lpstr>Helvetica Neue</vt:lpstr>
      <vt:lpstr>UTM Cookies</vt:lpstr>
      <vt:lpstr>苹方-简</vt:lpstr>
      <vt:lpstr>Microsoft YaHei</vt:lpstr>
      <vt:lpstr>汉仪旗黑</vt:lpstr>
      <vt:lpstr>Arial Unicode MS</vt:lpstr>
      <vt:lpstr>宋体-简</vt:lpstr>
      <vt:lpstr>Baloo Bhaijaan</vt:lpstr>
      <vt:lpstr>Annai MN</vt:lpstr>
      <vt:lpstr>Times New Roman Regular</vt:lpstr>
      <vt:lpstr>Arial Bold</vt:lpstr>
      <vt:lpstr>Arial Italic</vt:lpstr>
      <vt:lpstr>Times New Roman Italic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daothu</cp:lastModifiedBy>
  <cp:revision>136</cp:revision>
  <dcterms:created xsi:type="dcterms:W3CDTF">2025-09-19T02:51:15Z</dcterms:created>
  <dcterms:modified xsi:type="dcterms:W3CDTF">2025-09-19T02:51:15Z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1033-5.6.0.8082</vt:lpwstr>
  </property>
</Properties>
</file>