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Lst>
  <p:notesMasterIdLst>
    <p:notesMasterId r:id="rId21"/>
  </p:notesMasterIdLst>
  <p:sldIdLst>
    <p:sldId id="262" r:id="rId3"/>
    <p:sldId id="271" r:id="rId4"/>
    <p:sldId id="308" r:id="rId5"/>
    <p:sldId id="273" r:id="rId6"/>
    <p:sldId id="259" r:id="rId7"/>
    <p:sldId id="297" r:id="rId8"/>
    <p:sldId id="290" r:id="rId9"/>
    <p:sldId id="287" r:id="rId10"/>
    <p:sldId id="291" r:id="rId11"/>
    <p:sldId id="320" r:id="rId12"/>
    <p:sldId id="299" r:id="rId13"/>
    <p:sldId id="301" r:id="rId14"/>
    <p:sldId id="268" r:id="rId15"/>
    <p:sldId id="321" r:id="rId16"/>
    <p:sldId id="322" r:id="rId17"/>
    <p:sldId id="323" r:id="rId18"/>
    <p:sldId id="324" r:id="rId19"/>
    <p:sldId id="30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8" d="100"/>
          <a:sy n="108" d="100"/>
        </p:scale>
        <p:origin x="105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D3D7E-23B0-48BB-A736-A31659C52136}" type="datetimeFigureOut">
              <a:rPr lang="en-US" smtClean="0"/>
              <a:t>16/10/2025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22BA36-FAC2-4ABB-BE6B-A761855EA4C1}" type="slidenum">
              <a:rPr lang="en-US" smtClean="0"/>
              <a:t>‹#›</a:t>
            </a:fld>
            <a:endParaRPr lang="en-US"/>
          </a:p>
        </p:txBody>
      </p:sp>
    </p:spTree>
    <p:extLst>
      <p:ext uri="{BB962C8B-B14F-4D97-AF65-F5344CB8AC3E}">
        <p14:creationId xmlns:p14="http://schemas.microsoft.com/office/powerpoint/2010/main" val="2599557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F222BA36-FAC2-4ABB-BE6B-A761855EA4C1}" type="slidenum">
              <a:rPr lang="en-US" smtClean="0"/>
              <a:t>11</a:t>
            </a:fld>
            <a:endParaRPr lang="en-US"/>
          </a:p>
        </p:txBody>
      </p:sp>
    </p:spTree>
    <p:extLst>
      <p:ext uri="{BB962C8B-B14F-4D97-AF65-F5344CB8AC3E}">
        <p14:creationId xmlns:p14="http://schemas.microsoft.com/office/powerpoint/2010/main" val="142892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2972553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F222BA36-FAC2-4ABB-BE6B-A761855EA4C1}" type="slidenum">
              <a:rPr lang="en-US" smtClean="0"/>
              <a:t>17</a:t>
            </a:fld>
            <a:endParaRPr lang="en-US"/>
          </a:p>
        </p:txBody>
      </p:sp>
    </p:spTree>
    <p:extLst>
      <p:ext uri="{BB962C8B-B14F-4D97-AF65-F5344CB8AC3E}">
        <p14:creationId xmlns:p14="http://schemas.microsoft.com/office/powerpoint/2010/main" val="701160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144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0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5217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9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34556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8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8737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3190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32025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21748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15793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7637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74077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9505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17143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48837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62526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7015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83125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19803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165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97269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28530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61257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2895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27231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70532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45880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92087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02136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86071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00381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88947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748402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41941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8463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87541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977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743471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417521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2368240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240007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814620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275717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188278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140047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851362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751446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269785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701666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298947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2329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6661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1105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10978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2.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4DB1BD0-9154-45A6-BE1B-F3511BC16D82}"/>
              </a:ext>
            </a:extLst>
          </p:cNvPr>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470DDE7C-4654-4B06-9960-174FD825EAA1}"/>
              </a:ext>
            </a:extLst>
          </p:cNvPr>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1451113" y="96078"/>
            <a:ext cx="1131935" cy="1131935"/>
          </a:xfrm>
          <a:prstGeom prst="rect">
            <a:avLst/>
          </a:prstGeom>
        </p:spPr>
      </p:pic>
    </p:spTree>
    <p:extLst>
      <p:ext uri="{BB962C8B-B14F-4D97-AF65-F5344CB8AC3E}">
        <p14:creationId xmlns:p14="http://schemas.microsoft.com/office/powerpoint/2010/main" val="245908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id="{FD2EC49A-03A4-47EF-BAA0-E91C31E2A5C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51113" y="96078"/>
            <a:ext cx="1131935" cy="1131935"/>
          </a:xfrm>
          <a:prstGeom prst="rect">
            <a:avLst/>
          </a:prstGeom>
        </p:spPr>
      </p:pic>
    </p:spTree>
    <p:extLst>
      <p:ext uri="{BB962C8B-B14F-4D97-AF65-F5344CB8AC3E}">
        <p14:creationId xmlns:p14="http://schemas.microsoft.com/office/powerpoint/2010/main" val="4223256515"/>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emf"/><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jpg"/><Relationship Id="rId1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emf"/><Relationship Id="rId4" Type="http://schemas.openxmlformats.org/officeDocument/2006/relationships/image" Target="../media/image50.emf"/></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672"/>
        </a:solidFill>
        <a:effectLst/>
      </p:bgPr>
    </p:bg>
    <p:spTree>
      <p:nvGrpSpPr>
        <p:cNvPr id="1" name=""/>
        <p:cNvGrpSpPr/>
        <p:nvPr/>
      </p:nvGrpSpPr>
      <p:grpSpPr>
        <a:xfrm>
          <a:off x="0" y="0"/>
          <a:ext cx="0" cy="0"/>
          <a:chOff x="0" y="0"/>
          <a:chExt cx="0" cy="0"/>
        </a:xfrm>
      </p:grpSpPr>
      <p:grpSp>
        <p:nvGrpSpPr>
          <p:cNvPr id="36" name="组合 35">
            <a:extLst>
              <a:ext uri="{FF2B5EF4-FFF2-40B4-BE49-F238E27FC236}">
                <a16:creationId xmlns:a16="http://schemas.microsoft.com/office/drawing/2014/main" id="{58031344-F0E3-47BA-BF76-2A75161A7F63}"/>
              </a:ext>
            </a:extLst>
          </p:cNvPr>
          <p:cNvGrpSpPr/>
          <p:nvPr/>
        </p:nvGrpSpPr>
        <p:grpSpPr>
          <a:xfrm>
            <a:off x="6553200" y="0"/>
            <a:ext cx="5638800" cy="6858000"/>
            <a:chOff x="3446310" y="0"/>
            <a:chExt cx="8745690" cy="6858000"/>
          </a:xfrm>
        </p:grpSpPr>
        <p:pic>
          <p:nvPicPr>
            <p:cNvPr id="5" name="图片 4">
              <a:extLst>
                <a:ext uri="{FF2B5EF4-FFF2-40B4-BE49-F238E27FC236}">
                  <a16:creationId xmlns:a16="http://schemas.microsoft.com/office/drawing/2014/main" id="{04AF4418-F885-40BF-8E37-952884393A41}"/>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7" name="图片 6">
              <a:extLst>
                <a:ext uri="{FF2B5EF4-FFF2-40B4-BE49-F238E27FC236}">
                  <a16:creationId xmlns:a16="http://schemas.microsoft.com/office/drawing/2014/main" id="{6A5F9765-BA61-4550-849E-E21E4EED5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9" name="图片 8">
              <a:extLst>
                <a:ext uri="{FF2B5EF4-FFF2-40B4-BE49-F238E27FC236}">
                  <a16:creationId xmlns:a16="http://schemas.microsoft.com/office/drawing/2014/main" id="{0FF684D6-58E3-437E-913D-707CEB8D84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11" name="图片 10">
              <a:extLst>
                <a:ext uri="{FF2B5EF4-FFF2-40B4-BE49-F238E27FC236}">
                  <a16:creationId xmlns:a16="http://schemas.microsoft.com/office/drawing/2014/main" id="{F85E080C-FAAD-403A-9F84-E609AC6B6D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13" name="图片 12">
              <a:extLst>
                <a:ext uri="{FF2B5EF4-FFF2-40B4-BE49-F238E27FC236}">
                  <a16:creationId xmlns:a16="http://schemas.microsoft.com/office/drawing/2014/main" id="{4B5C21D8-3D61-4482-8829-2A01E3BE48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15" name="图片 14">
              <a:extLst>
                <a:ext uri="{FF2B5EF4-FFF2-40B4-BE49-F238E27FC236}">
                  <a16:creationId xmlns:a16="http://schemas.microsoft.com/office/drawing/2014/main" id="{60C01AFC-0EEE-4175-805C-1C06CC65F4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pic>
        <p:nvPicPr>
          <p:cNvPr id="17" name="图片 16">
            <a:extLst>
              <a:ext uri="{FF2B5EF4-FFF2-40B4-BE49-F238E27FC236}">
                <a16:creationId xmlns:a16="http://schemas.microsoft.com/office/drawing/2014/main" id="{BEFFC758-22F3-49EF-88CB-6C8127B307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46945" y="10402"/>
            <a:ext cx="649264" cy="779117"/>
          </a:xfrm>
          <a:prstGeom prst="rect">
            <a:avLst/>
          </a:prstGeom>
        </p:spPr>
      </p:pic>
      <p:pic>
        <p:nvPicPr>
          <p:cNvPr id="19" name="图片 18">
            <a:extLst>
              <a:ext uri="{FF2B5EF4-FFF2-40B4-BE49-F238E27FC236}">
                <a16:creationId xmlns:a16="http://schemas.microsoft.com/office/drawing/2014/main" id="{AB8B3C73-F707-42DA-9D95-7A06294364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93176" y="5194396"/>
            <a:ext cx="952496" cy="914257"/>
          </a:xfrm>
          <a:prstGeom prst="rect">
            <a:avLst/>
          </a:prstGeom>
        </p:spPr>
      </p:pic>
      <p:pic>
        <p:nvPicPr>
          <p:cNvPr id="24"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sp>
        <p:nvSpPr>
          <p:cNvPr id="39" name="文本框 18">
            <a:extLst>
              <a:ext uri="{FF2B5EF4-FFF2-40B4-BE49-F238E27FC236}">
                <a16:creationId xmlns:a16="http://schemas.microsoft.com/office/drawing/2014/main" id="{94AAAAED-4D83-41E3-BB60-D604328DBD4C}"/>
              </a:ext>
            </a:extLst>
          </p:cNvPr>
          <p:cNvSpPr txBox="1"/>
          <p:nvPr/>
        </p:nvSpPr>
        <p:spPr>
          <a:xfrm>
            <a:off x="328041" y="687262"/>
            <a:ext cx="71413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Thứ</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lang="en-US" altLang="zh-CN" sz="3000" dirty="0" err="1">
                <a:solidFill>
                  <a:prstClr val="black"/>
                </a:solidFill>
                <a:latin typeface="Arial" panose="020B0604020202020204" pitchFamily="34" charset="0"/>
                <a:ea typeface="微软雅黑" panose="020B0503020204020204" pitchFamily="34" charset="-122"/>
                <a:cs typeface="Arial" panose="020B0604020202020204" pitchFamily="34" charset="0"/>
              </a:rPr>
              <a:t>Tư</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Ngày</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22 </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tháng</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10</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Năm</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2025</a:t>
            </a:r>
            <a:endPar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 name="Picture 2" descr="A picture containing text&#10;&#10;Description automatically generated">
            <a:extLst>
              <a:ext uri="{FF2B5EF4-FFF2-40B4-BE49-F238E27FC236}">
                <a16:creationId xmlns:a16="http://schemas.microsoft.com/office/drawing/2014/main" id="{EF49C23D-07BC-4296-90FF-1CB36A44B15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84206" y="64233"/>
            <a:ext cx="4226748" cy="4226748"/>
          </a:xfrm>
          <a:prstGeom prst="rect">
            <a:avLst/>
          </a:prstGeom>
        </p:spPr>
      </p:pic>
      <p:pic>
        <p:nvPicPr>
          <p:cNvPr id="4" name="Picture 3">
            <a:extLst>
              <a:ext uri="{FF2B5EF4-FFF2-40B4-BE49-F238E27FC236}">
                <a16:creationId xmlns:a16="http://schemas.microsoft.com/office/drawing/2014/main" id="{385304AF-3702-48BB-B443-9B59A67E4670}"/>
              </a:ext>
            </a:extLst>
          </p:cNvPr>
          <p:cNvPicPr>
            <a:picLocks noChangeAspect="1"/>
          </p:cNvPicPr>
          <p:nvPr/>
        </p:nvPicPr>
        <p:blipFill>
          <a:blip r:embed="rId12"/>
          <a:stretch>
            <a:fillRect/>
          </a:stretch>
        </p:blipFill>
        <p:spPr>
          <a:xfrm>
            <a:off x="199204" y="1394951"/>
            <a:ext cx="8047417" cy="749873"/>
          </a:xfrm>
          <a:prstGeom prst="rect">
            <a:avLst/>
          </a:prstGeom>
        </p:spPr>
      </p:pic>
      <p:pic>
        <p:nvPicPr>
          <p:cNvPr id="8" name="Picture 7">
            <a:extLst>
              <a:ext uri="{FF2B5EF4-FFF2-40B4-BE49-F238E27FC236}">
                <a16:creationId xmlns:a16="http://schemas.microsoft.com/office/drawing/2014/main" id="{9C253985-5859-4DD0-A76E-06CA1DA28F7F}"/>
              </a:ext>
            </a:extLst>
          </p:cNvPr>
          <p:cNvPicPr>
            <a:picLocks noChangeAspect="1"/>
          </p:cNvPicPr>
          <p:nvPr/>
        </p:nvPicPr>
        <p:blipFill>
          <a:blip r:embed="rId13"/>
          <a:stretch>
            <a:fillRect/>
          </a:stretch>
        </p:blipFill>
        <p:spPr>
          <a:xfrm>
            <a:off x="663055" y="2265710"/>
            <a:ext cx="7096359" cy="2377646"/>
          </a:xfrm>
          <a:prstGeom prst="rect">
            <a:avLst/>
          </a:prstGeom>
        </p:spPr>
      </p:pic>
      <p:pic>
        <p:nvPicPr>
          <p:cNvPr id="6" name="Picture 5">
            <a:extLst>
              <a:ext uri="{FF2B5EF4-FFF2-40B4-BE49-F238E27FC236}">
                <a16:creationId xmlns:a16="http://schemas.microsoft.com/office/drawing/2014/main" id="{D35B74C2-9FD1-46D3-8065-8DE3FE61A3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463049"/>
            <a:ext cx="1454738" cy="1454738"/>
          </a:xfrm>
          <a:prstGeom prst="rect">
            <a:avLst/>
          </a:prstGeom>
        </p:spPr>
      </p:pic>
    </p:spTree>
    <p:extLst>
      <p:ext uri="{BB962C8B-B14F-4D97-AF65-F5344CB8AC3E}">
        <p14:creationId xmlns:p14="http://schemas.microsoft.com/office/powerpoint/2010/main" val="407307446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par>
                                <p:cTn id="15" presetID="3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fltVal val="0"/>
                                          </p:val>
                                        </p:tav>
                                        <p:tav tm="100000">
                                          <p:val>
                                            <p:strVal val="#ppt_w"/>
                                          </p:val>
                                        </p:tav>
                                      </p:tavLst>
                                    </p:anim>
                                    <p:anim calcmode="lin" valueType="num">
                                      <p:cBhvr>
                                        <p:cTn id="18" dur="1000" fill="hold"/>
                                        <p:tgtEl>
                                          <p:spTgt spid="19"/>
                                        </p:tgtEl>
                                        <p:attrNameLst>
                                          <p:attrName>ppt_h</p:attrName>
                                        </p:attrNameLst>
                                      </p:cBhvr>
                                      <p:tavLst>
                                        <p:tav tm="0">
                                          <p:val>
                                            <p:fltVal val="0"/>
                                          </p:val>
                                        </p:tav>
                                        <p:tav tm="100000">
                                          <p:val>
                                            <p:strVal val="#ppt_h"/>
                                          </p:val>
                                        </p:tav>
                                      </p:tavLst>
                                    </p:anim>
                                    <p:anim calcmode="lin" valueType="num">
                                      <p:cBhvr>
                                        <p:cTn id="19" dur="1000" fill="hold"/>
                                        <p:tgtEl>
                                          <p:spTgt spid="19"/>
                                        </p:tgtEl>
                                        <p:attrNameLst>
                                          <p:attrName>style.rotation</p:attrName>
                                        </p:attrNameLst>
                                      </p:cBhvr>
                                      <p:tavLst>
                                        <p:tav tm="0">
                                          <p:val>
                                            <p:fltVal val="90"/>
                                          </p:val>
                                        </p:tav>
                                        <p:tav tm="100000">
                                          <p:val>
                                            <p:fltVal val="0"/>
                                          </p:val>
                                        </p:tav>
                                      </p:tavLst>
                                    </p:anim>
                                    <p:animEffect transition="in" filter="fade">
                                      <p:cBhvr>
                                        <p:cTn id="20" dur="1000"/>
                                        <p:tgtEl>
                                          <p:spTgt spid="19"/>
                                        </p:tgtEl>
                                      </p:cBhvr>
                                    </p:animEffect>
                                  </p:childTnLst>
                                </p:cTn>
                              </p:par>
                              <p:par>
                                <p:cTn id="21" presetID="2" presetClass="entr" presetSubtype="3"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grpSp>
        <p:nvGrpSpPr>
          <p:cNvPr id="17" name="Group 16"/>
          <p:cNvGrpSpPr/>
          <p:nvPr/>
        </p:nvGrpSpPr>
        <p:grpSpPr>
          <a:xfrm>
            <a:off x="2363136" y="3341716"/>
            <a:ext cx="9439138" cy="1670766"/>
            <a:chOff x="1629819" y="733985"/>
            <a:chExt cx="9439138" cy="1670766"/>
          </a:xfrm>
        </p:grpSpPr>
        <p:pic>
          <p:nvPicPr>
            <p:cNvPr id="1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9" name="Straight Connector 18"/>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202636" y="2242106"/>
            <a:ext cx="9072513" cy="2677656"/>
          </a:xfrm>
          <a:prstGeom prst="rect">
            <a:avLst/>
          </a:prstGeom>
          <a:noFill/>
        </p:spPr>
        <p:txBody>
          <a:bodyPr wrap="square" rtlCol="0">
            <a:spAutoFit/>
          </a:bodyPr>
          <a:lstStyle/>
          <a:p>
            <a:pPr lvl="0" algn="ctr"/>
            <a:r>
              <a:rPr lang="vi-VN" sz="4200" b="1" dirty="0">
                <a:solidFill>
                  <a:srgbClr val="FF2D4E"/>
                </a:solidFill>
                <a:latin typeface="Calibri" panose="020F0502020204030204" pitchFamily="34" charset="0"/>
                <a:cs typeface="Calibri" panose="020F0502020204030204" pitchFamily="34" charset="0"/>
              </a:rPr>
              <a:t>Có rất nhiều cách để chia tay với đồ dùng cũ. Những món đồ mình không sửa dụng được nữa những sẽ có ích v</a:t>
            </a:r>
            <a:r>
              <a:rPr lang="en-US" sz="4200" b="1" dirty="0">
                <a:solidFill>
                  <a:srgbClr val="FF2D4E"/>
                </a:solidFill>
                <a:latin typeface="Calibri" panose="020F0502020204030204" pitchFamily="34" charset="0"/>
                <a:cs typeface="Calibri" panose="020F0502020204030204" pitchFamily="34" charset="0"/>
              </a:rPr>
              <a:t>ớ</a:t>
            </a:r>
            <a:r>
              <a:rPr lang="vi-VN" sz="4200" b="1" dirty="0">
                <a:solidFill>
                  <a:srgbClr val="FF2D4E"/>
                </a:solidFill>
                <a:latin typeface="Calibri" panose="020F0502020204030204" pitchFamily="34" charset="0"/>
                <a:cs typeface="Calibri" panose="020F0502020204030204" pitchFamily="34" charset="0"/>
              </a:rPr>
              <a:t>i người khác.</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23C83B7-867B-4C4A-8733-859960FF3C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50" y="3500195"/>
            <a:ext cx="2047786" cy="2047786"/>
          </a:xfrm>
          <a:prstGeom prst="rect">
            <a:avLst/>
          </a:prstGeom>
        </p:spPr>
      </p:pic>
      <p:grpSp>
        <p:nvGrpSpPr>
          <p:cNvPr id="3" name="Group 2">
            <a:extLst>
              <a:ext uri="{FF2B5EF4-FFF2-40B4-BE49-F238E27FC236}">
                <a16:creationId xmlns:a16="http://schemas.microsoft.com/office/drawing/2014/main" id="{7D9DDD03-1589-4EED-AA8A-8F34579E7B12}"/>
              </a:ext>
            </a:extLst>
          </p:cNvPr>
          <p:cNvGrpSpPr/>
          <p:nvPr/>
        </p:nvGrpSpPr>
        <p:grpSpPr>
          <a:xfrm>
            <a:off x="0" y="-161129"/>
            <a:ext cx="3385354" cy="3045590"/>
            <a:chOff x="1216259" y="668944"/>
            <a:chExt cx="3385354" cy="3045590"/>
          </a:xfrm>
        </p:grpSpPr>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 name="Oval 1">
              <a:extLst>
                <a:ext uri="{FF2B5EF4-FFF2-40B4-BE49-F238E27FC236}">
                  <a16:creationId xmlns:a16="http://schemas.microsoft.com/office/drawing/2014/main" id="{41821868-7DB1-4A50-A446-7B93A18116F0}"/>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4061366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p:tgtEl>
                                          <p:spTgt spid="17"/>
                                        </p:tgtEl>
                                        <p:attrNameLst>
                                          <p:attrName>ppt_x</p:attrName>
                                        </p:attrNameLst>
                                      </p:cBhvr>
                                      <p:tavLst>
                                        <p:tav tm="0">
                                          <p:val>
                                            <p:strVal val="#ppt_x-#ppt_w*1.125000"/>
                                          </p:val>
                                        </p:tav>
                                        <p:tav tm="100000">
                                          <p:val>
                                            <p:strVal val="#ppt_x"/>
                                          </p:val>
                                        </p:tav>
                                      </p:tavLst>
                                    </p:anim>
                                    <p:animEffect transition="in" filter="wipe(right)">
                                      <p:cBhvr>
                                        <p:cTn id="13" dur="1000"/>
                                        <p:tgtEl>
                                          <p:spTgt spid="1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p:tgtEl>
                                          <p:spTgt spid="22"/>
                                        </p:tgtEl>
                                        <p:attrNameLst>
                                          <p:attrName>ppt_x</p:attrName>
                                        </p:attrNameLst>
                                      </p:cBhvr>
                                      <p:tavLst>
                                        <p:tav tm="0">
                                          <p:val>
                                            <p:strVal val="#ppt_x-#ppt_w*1.125000"/>
                                          </p:val>
                                        </p:tav>
                                        <p:tav tm="100000">
                                          <p:val>
                                            <p:strVal val="#ppt_x"/>
                                          </p:val>
                                        </p:tav>
                                      </p:tavLst>
                                    </p:anim>
                                    <p:animEffect transition="in" filter="wipe(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31B4E58-40B5-468F-9C0B-7737632F50AB}"/>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rot="21207172">
            <a:off x="2130725" y="829084"/>
            <a:ext cx="8008786" cy="4891238"/>
          </a:xfrm>
          <a:prstGeom prst="rect">
            <a:avLst/>
          </a:prstGeom>
        </p:spPr>
      </p:pic>
      <p:sp>
        <p:nvSpPr>
          <p:cNvPr id="3" name="Oval 2"/>
          <p:cNvSpPr/>
          <p:nvPr/>
        </p:nvSpPr>
        <p:spPr>
          <a:xfrm>
            <a:off x="1682199" y="771526"/>
            <a:ext cx="1751563" cy="1688790"/>
          </a:xfrm>
          <a:prstGeom prst="ellipse">
            <a:avLst/>
          </a:prstGeom>
          <a:solidFill>
            <a:srgbClr val="FFFF99"/>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4341">
                    <a:lumMod val="75000"/>
                  </a:srgbClr>
                </a:solidFill>
                <a:effectLst/>
                <a:uLnTx/>
                <a:uFillTx/>
                <a:latin typeface="Coiny" panose="02000903060500060000" pitchFamily="2" charset="0"/>
                <a:cs typeface="+mn-cs"/>
              </a:rPr>
              <a:t>3</a:t>
            </a:r>
          </a:p>
        </p:txBody>
      </p:sp>
      <p:sp>
        <p:nvSpPr>
          <p:cNvPr id="18" name="TextBox 17">
            <a:extLst>
              <a:ext uri="{FF2B5EF4-FFF2-40B4-BE49-F238E27FC236}">
                <a16:creationId xmlns:a16="http://schemas.microsoft.com/office/drawing/2014/main" id="{0D32F087-1FB5-43A9-A948-6C3E2704866D}"/>
              </a:ext>
            </a:extLst>
          </p:cNvPr>
          <p:cNvSpPr txBox="1"/>
          <p:nvPr/>
        </p:nvSpPr>
        <p:spPr>
          <a:xfrm>
            <a:off x="2455041" y="2178851"/>
            <a:ext cx="7592518" cy="1569660"/>
          </a:xfrm>
          <a:prstGeom prst="rect">
            <a:avLst/>
          </a:prstGeom>
          <a:noFill/>
        </p:spPr>
        <p:txBody>
          <a:bodyPr wrap="square" rtlCol="0">
            <a:spAutoFit/>
          </a:bodyPr>
          <a:lstStyle/>
          <a:p>
            <a:pPr lvl="0" algn="ctr">
              <a:defRPr/>
            </a:pP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Nói</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lời</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chia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tay</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với</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đồ</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vật</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cũ</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endParaRPr kumimoji="0" lang="en-US" sz="4800" b="1" i="0" u="none" strike="noStrike" kern="1200" cap="none" spc="300" normalizeH="0" baseline="0" noProof="0" dirty="0">
              <a:ln>
                <a:noFill/>
              </a:ln>
              <a:solidFill>
                <a:srgbClr val="F94341">
                  <a:lumMod val="75000"/>
                </a:srgbClr>
              </a:solidFill>
              <a:effectLst>
                <a:glow rad="228600">
                  <a:srgbClr val="FFFF99">
                    <a:alpha val="83000"/>
                  </a:srgbClr>
                </a:glow>
              </a:effectLst>
              <a:uLnTx/>
              <a:uFillTx/>
              <a:latin typeface="Arial" panose="020B0604020202020204" pitchFamily="34" charset="0"/>
              <a:ea typeface="Microsoft YaHei"/>
              <a:cs typeface="Arial" panose="020B0604020202020204" pitchFamily="34" charset="0"/>
              <a:sym typeface="+mn-lt"/>
            </a:endParaRPr>
          </a:p>
        </p:txBody>
      </p:sp>
      <p:pic>
        <p:nvPicPr>
          <p:cNvPr id="19"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889355"/>
            <a:ext cx="12192000" cy="993785"/>
          </a:xfrm>
          <a:prstGeom prst="rect">
            <a:avLst/>
          </a:prstGeom>
        </p:spPr>
      </p:pic>
      <p:pic>
        <p:nvPicPr>
          <p:cNvPr id="8" name="Picture 7">
            <a:extLst>
              <a:ext uri="{FF2B5EF4-FFF2-40B4-BE49-F238E27FC236}">
                <a16:creationId xmlns:a16="http://schemas.microsoft.com/office/drawing/2014/main" id="{2256077B-53C0-4869-9303-18B2896599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7760" y="4018845"/>
            <a:ext cx="2992288" cy="2992288"/>
          </a:xfrm>
          <a:prstGeom prst="rect">
            <a:avLst/>
          </a:prstGeom>
        </p:spPr>
      </p:pic>
    </p:spTree>
    <p:extLst>
      <p:ext uri="{BB962C8B-B14F-4D97-AF65-F5344CB8AC3E}">
        <p14:creationId xmlns:p14="http://schemas.microsoft.com/office/powerpoint/2010/main" val="1575855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9" presetClass="entr" presetSubtype="0" decel="100000" fill="hold" grpId="0" nodeType="withEffect">
                                  <p:stCondLst>
                                    <p:cond delay="0"/>
                                  </p:stCondLst>
                                  <p:iterate type="lt">
                                    <p:tmPct val="10000"/>
                                  </p:iterate>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 calcmode="lin" valueType="num">
                                      <p:cBhvr>
                                        <p:cTn id="19" dur="500" fill="hold"/>
                                        <p:tgtEl>
                                          <p:spTgt spid="18"/>
                                        </p:tgtEl>
                                        <p:attrNameLst>
                                          <p:attrName>style.rotation</p:attrName>
                                        </p:attrNameLst>
                                      </p:cBhvr>
                                      <p:tavLst>
                                        <p:tav tm="0">
                                          <p:val>
                                            <p:fltVal val="360"/>
                                          </p:val>
                                        </p:tav>
                                        <p:tav tm="100000">
                                          <p:val>
                                            <p:fltVal val="0"/>
                                          </p:val>
                                        </p:tav>
                                      </p:tavLst>
                                    </p:anim>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BC1544-A1BB-40DE-938D-90187B179795}"/>
              </a:ext>
            </a:extLst>
          </p:cNvPr>
          <p:cNvPicPr>
            <a:picLocks noChangeAspect="1"/>
          </p:cNvPicPr>
          <p:nvPr/>
        </p:nvPicPr>
        <p:blipFill>
          <a:blip r:embed="rId2"/>
          <a:stretch>
            <a:fillRect/>
          </a:stretch>
        </p:blipFill>
        <p:spPr>
          <a:xfrm>
            <a:off x="2415195" y="377771"/>
            <a:ext cx="4079098" cy="3312160"/>
          </a:xfrm>
          <a:prstGeom prst="rect">
            <a:avLst/>
          </a:prstGeom>
        </p:spPr>
      </p:pic>
      <p:grpSp>
        <p:nvGrpSpPr>
          <p:cNvPr id="11" name="Group 10">
            <a:extLst>
              <a:ext uri="{FF2B5EF4-FFF2-40B4-BE49-F238E27FC236}">
                <a16:creationId xmlns:a16="http://schemas.microsoft.com/office/drawing/2014/main" id="{67DF7EBB-44EA-4326-AD4D-AC7B783E9491}"/>
              </a:ext>
            </a:extLst>
          </p:cNvPr>
          <p:cNvGrpSpPr/>
          <p:nvPr/>
        </p:nvGrpSpPr>
        <p:grpSpPr>
          <a:xfrm rot="20814038">
            <a:off x="1850325" y="3335913"/>
            <a:ext cx="8178842" cy="2620442"/>
            <a:chOff x="283029" y="1746956"/>
            <a:chExt cx="4656642" cy="1650795"/>
          </a:xfrm>
        </p:grpSpPr>
        <p:grpSp>
          <p:nvGrpSpPr>
            <p:cNvPr id="12" name="Group 11">
              <a:extLst>
                <a:ext uri="{FF2B5EF4-FFF2-40B4-BE49-F238E27FC236}">
                  <a16:creationId xmlns:a16="http://schemas.microsoft.com/office/drawing/2014/main" id="{600A1903-2353-4BA6-BBD8-2EE59299B537}"/>
                </a:ext>
              </a:extLst>
            </p:cNvPr>
            <p:cNvGrpSpPr/>
            <p:nvPr/>
          </p:nvGrpSpPr>
          <p:grpSpPr>
            <a:xfrm>
              <a:off x="283029" y="1746956"/>
              <a:ext cx="4656642" cy="1527028"/>
              <a:chOff x="1557867" y="4109156"/>
              <a:chExt cx="3770489" cy="1527028"/>
            </a:xfrm>
          </p:grpSpPr>
          <p:sp>
            <p:nvSpPr>
              <p:cNvPr id="14" name="Speech Bubble: Rectangle with Corners Rounded 13">
                <a:extLst>
                  <a:ext uri="{FF2B5EF4-FFF2-40B4-BE49-F238E27FC236}">
                    <a16:creationId xmlns:a16="http://schemas.microsoft.com/office/drawing/2014/main" id="{B1D74327-682A-4239-9A21-C2D3FCA3E7EE}"/>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id="{B383B275-B4C8-43BD-A673-BBCFAD2F77A9}"/>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ask="http://schemas.microsoft.com/office/drawing/2018/sketchyshape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文本框 18">
              <a:extLst>
                <a:ext uri="{FF2B5EF4-FFF2-40B4-BE49-F238E27FC236}">
                  <a16:creationId xmlns:a16="http://schemas.microsoft.com/office/drawing/2014/main" id="{EF06A4C2-F84E-43C8-935F-69937F57B821}"/>
                </a:ext>
              </a:extLst>
            </p:cNvPr>
            <p:cNvSpPr txBox="1"/>
            <p:nvPr/>
          </p:nvSpPr>
          <p:spPr>
            <a:xfrm>
              <a:off x="513038" y="1998361"/>
              <a:ext cx="4220653" cy="1399390"/>
            </a:xfrm>
            <a:prstGeom prst="rect">
              <a:avLst/>
            </a:prstGeom>
            <a:noFill/>
            <a:ln>
              <a:noFill/>
            </a:ln>
          </p:spPr>
          <p:txBody>
            <a:bodyPr wrap="square" rtlCol="0">
              <a:spAutoFit/>
            </a:bodyPr>
            <a:lstStyle/>
            <a:p>
              <a:pPr algn="ctr"/>
              <a:r>
                <a:rPr lang="nl-NL" sz="3600" dirty="0">
                  <a:latin typeface="Arial" panose="020B0604020202020204" pitchFamily="34" charset="0"/>
                  <a:ea typeface="Times New Roman" panose="02020603050405020304" pitchFamily="18" charset="0"/>
                  <a:cs typeface="Arial" panose="020B0604020202020204" pitchFamily="34" charset="0"/>
                </a:rPr>
                <a:t>T</a:t>
              </a:r>
              <a:r>
                <a:rPr lang="nl-NL" sz="3600" dirty="0">
                  <a:effectLst/>
                  <a:latin typeface="Arial" panose="020B0604020202020204" pitchFamily="34" charset="0"/>
                  <a:ea typeface="Times New Roman" panose="02020603050405020304" pitchFamily="18" charset="0"/>
                  <a:cs typeface="Arial" panose="020B0604020202020204" pitchFamily="34" charset="0"/>
                </a:rPr>
                <a:t>hảo luận chia sẻ cách nói lời chia tay với một món đồ cũ của mình trước khi cho đi, bỏ đi, tái chế..</a:t>
              </a:r>
              <a:endParaRPr lang="zh-CN" altLang="en-US" sz="3600" dirty="0">
                <a:solidFill>
                  <a:srgbClr val="002060"/>
                </a:solidFill>
                <a:latin typeface="Arial" panose="020B0604020202020204" pitchFamily="34" charset="0"/>
                <a:ea typeface="仓耳今楷05-6763 W05" panose="02020400000000000000" pitchFamily="18" charset="-122"/>
                <a:cs typeface="Arial" panose="020B0604020202020204" pitchFamily="34" charset="0"/>
              </a:endParaRPr>
            </a:p>
          </p:txBody>
        </p:sp>
      </p:grpSp>
    </p:spTree>
    <p:extLst>
      <p:ext uri="{BB962C8B-B14F-4D97-AF65-F5344CB8AC3E}">
        <p14:creationId xmlns:p14="http://schemas.microsoft.com/office/powerpoint/2010/main" val="3715758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019;p13">
            <a:extLst>
              <a:ext uri="{FF2B5EF4-FFF2-40B4-BE49-F238E27FC236}">
                <a16:creationId xmlns:a16="http://schemas.microsoft.com/office/drawing/2014/main" id="{313C8C88-2A36-4941-A254-0F035FF60C4E}"/>
              </a:ext>
            </a:extLst>
          </p:cNvPr>
          <p:cNvPicPr preferRelativeResize="0"/>
          <p:nvPr/>
        </p:nvPicPr>
        <p:blipFill rotWithShape="1">
          <a:blip r:embed="rId2">
            <a:alphaModFix/>
          </a:blip>
          <a:srcRect/>
          <a:stretch/>
        </p:blipFill>
        <p:spPr>
          <a:xfrm rot="663866">
            <a:off x="2332287" y="2777175"/>
            <a:ext cx="1777334" cy="3784736"/>
          </a:xfrm>
          <a:prstGeom prst="rect">
            <a:avLst/>
          </a:prstGeom>
          <a:noFill/>
          <a:ln>
            <a:noFill/>
          </a:ln>
          <a:effectLst>
            <a:outerShdw blurRad="50800" dist="38100" dir="5400000" algn="t" rotWithShape="0">
              <a:srgbClr val="000000">
                <a:alpha val="40000"/>
              </a:srgbClr>
            </a:outerShdw>
          </a:effectLst>
        </p:spPr>
      </p:pic>
      <p:pic>
        <p:nvPicPr>
          <p:cNvPr id="6" name="Picture 5">
            <a:extLst>
              <a:ext uri="{FF2B5EF4-FFF2-40B4-BE49-F238E27FC236}">
                <a16:creationId xmlns:a16="http://schemas.microsoft.com/office/drawing/2014/main" id="{AF355E32-FC68-4298-8B44-5B0CFFED2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372" y="3020603"/>
            <a:ext cx="3952670" cy="3755204"/>
          </a:xfrm>
          <a:prstGeom prst="rect">
            <a:avLst/>
          </a:prstGeom>
        </p:spPr>
      </p:pic>
      <p:grpSp>
        <p:nvGrpSpPr>
          <p:cNvPr id="12" name="Group 11">
            <a:extLst>
              <a:ext uri="{FF2B5EF4-FFF2-40B4-BE49-F238E27FC236}">
                <a16:creationId xmlns:a16="http://schemas.microsoft.com/office/drawing/2014/main" id="{3F10FEEF-E5F2-4570-A055-F8788BADA982}"/>
              </a:ext>
            </a:extLst>
          </p:cNvPr>
          <p:cNvGrpSpPr/>
          <p:nvPr/>
        </p:nvGrpSpPr>
        <p:grpSpPr>
          <a:xfrm flipH="1">
            <a:off x="670562" y="640994"/>
            <a:ext cx="6603998" cy="3145966"/>
            <a:chOff x="1883" y="2287988"/>
            <a:chExt cx="3294616" cy="1639856"/>
          </a:xfrm>
          <a:solidFill>
            <a:srgbClr val="F0F9E0"/>
          </a:solidFill>
        </p:grpSpPr>
        <p:sp>
          <p:nvSpPr>
            <p:cNvPr id="13" name="Rounded Rectangular Callout 7">
              <a:extLst>
                <a:ext uri="{FF2B5EF4-FFF2-40B4-BE49-F238E27FC236}">
                  <a16:creationId xmlns:a16="http://schemas.microsoft.com/office/drawing/2014/main" id="{0003E030-AE56-43EC-BA70-AE54924C352D}"/>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4" name="TextBox 13">
              <a:extLst>
                <a:ext uri="{FF2B5EF4-FFF2-40B4-BE49-F238E27FC236}">
                  <a16:creationId xmlns:a16="http://schemas.microsoft.com/office/drawing/2014/main" id="{F6DD5E89-352E-46D9-BD78-612BDEFFFC02}"/>
                </a:ext>
              </a:extLst>
            </p:cNvPr>
            <p:cNvSpPr txBox="1"/>
            <p:nvPr/>
          </p:nvSpPr>
          <p:spPr>
            <a:xfrm>
              <a:off x="1883" y="2328919"/>
              <a:ext cx="3294616" cy="1598925"/>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Tạm biệt bạn nhé! Mong rằng bạn sẽ cảm thấy vui vẻ và hạnh phúc với người chủ mới </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963922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400" fill="hold">
                                          <p:stCondLst>
                                            <p:cond delay="0"/>
                                          </p:stCondLst>
                                        </p:cTn>
                                        <p:tgtEl>
                                          <p:spTgt spid="7"/>
                                        </p:tgtEl>
                                        <p:attrNameLst>
                                          <p:attrName>r</p:attrName>
                                        </p:attrNameLst>
                                      </p:cBhvr>
                                    </p:animRot>
                                    <p:animRot by="-240000">
                                      <p:cBhvr>
                                        <p:cTn id="23" dur="800" fill="hold">
                                          <p:stCondLst>
                                            <p:cond delay="800"/>
                                          </p:stCondLst>
                                        </p:cTn>
                                        <p:tgtEl>
                                          <p:spTgt spid="7"/>
                                        </p:tgtEl>
                                        <p:attrNameLst>
                                          <p:attrName>r</p:attrName>
                                        </p:attrNameLst>
                                      </p:cBhvr>
                                    </p:animRot>
                                    <p:animRot by="240000">
                                      <p:cBhvr>
                                        <p:cTn id="24" dur="800" fill="hold">
                                          <p:stCondLst>
                                            <p:cond delay="1600"/>
                                          </p:stCondLst>
                                        </p:cTn>
                                        <p:tgtEl>
                                          <p:spTgt spid="7"/>
                                        </p:tgtEl>
                                        <p:attrNameLst>
                                          <p:attrName>r</p:attrName>
                                        </p:attrNameLst>
                                      </p:cBhvr>
                                    </p:animRot>
                                    <p:animRot by="-240000">
                                      <p:cBhvr>
                                        <p:cTn id="25" dur="800" fill="hold">
                                          <p:stCondLst>
                                            <p:cond delay="2400"/>
                                          </p:stCondLst>
                                        </p:cTn>
                                        <p:tgtEl>
                                          <p:spTgt spid="7"/>
                                        </p:tgtEl>
                                        <p:attrNameLst>
                                          <p:attrName>r</p:attrName>
                                        </p:attrNameLst>
                                      </p:cBhvr>
                                    </p:animRot>
                                    <p:animRot by="120000">
                                      <p:cBhvr>
                                        <p:cTn id="26" dur="800" fill="hold">
                                          <p:stCondLst>
                                            <p:cond delay="32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1838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grpSp>
        <p:nvGrpSpPr>
          <p:cNvPr id="17" name="Group 16"/>
          <p:cNvGrpSpPr/>
          <p:nvPr/>
        </p:nvGrpSpPr>
        <p:grpSpPr>
          <a:xfrm>
            <a:off x="2363136" y="3341716"/>
            <a:ext cx="9439138" cy="1670766"/>
            <a:chOff x="1629819" y="733985"/>
            <a:chExt cx="9439138" cy="1670766"/>
          </a:xfrm>
        </p:grpSpPr>
        <p:pic>
          <p:nvPicPr>
            <p:cNvPr id="1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9" name="Straight Connector 18"/>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283916" y="3453715"/>
            <a:ext cx="9072513" cy="1384995"/>
          </a:xfrm>
          <a:prstGeom prst="rect">
            <a:avLst/>
          </a:prstGeom>
          <a:noFill/>
        </p:spPr>
        <p:txBody>
          <a:bodyPr wrap="square" rtlCol="0">
            <a:spAutoFit/>
          </a:bodyPr>
          <a:lstStyle/>
          <a:p>
            <a:pPr lvl="0" algn="ctr"/>
            <a:r>
              <a:rPr lang="vi-VN" sz="4200" b="1">
                <a:solidFill>
                  <a:srgbClr val="FF2D4E"/>
                </a:solidFill>
                <a:latin typeface="Calibri" panose="020F0502020204030204" pitchFamily="34" charset="0"/>
                <a:cs typeface="Calibri" panose="020F0502020204030204" pitchFamily="34" charset="0"/>
              </a:rPr>
              <a:t>Đồ dùng của mình cũng là những người bạn gắn bó với mình trong cuộc sống.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23C83B7-867B-4C4A-8733-859960FF3C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50" y="3500195"/>
            <a:ext cx="2047786" cy="2047786"/>
          </a:xfrm>
          <a:prstGeom prst="rect">
            <a:avLst/>
          </a:prstGeom>
        </p:spPr>
      </p:pic>
      <p:grpSp>
        <p:nvGrpSpPr>
          <p:cNvPr id="3" name="Group 2">
            <a:extLst>
              <a:ext uri="{FF2B5EF4-FFF2-40B4-BE49-F238E27FC236}">
                <a16:creationId xmlns:a16="http://schemas.microsoft.com/office/drawing/2014/main" id="{7D9DDD03-1589-4EED-AA8A-8F34579E7B12}"/>
              </a:ext>
            </a:extLst>
          </p:cNvPr>
          <p:cNvGrpSpPr/>
          <p:nvPr/>
        </p:nvGrpSpPr>
        <p:grpSpPr>
          <a:xfrm>
            <a:off x="389726" y="544215"/>
            <a:ext cx="3385354" cy="3045590"/>
            <a:chOff x="1216259" y="668944"/>
            <a:chExt cx="3385354" cy="3045590"/>
          </a:xfrm>
        </p:grpSpPr>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 name="Oval 1">
              <a:extLst>
                <a:ext uri="{FF2B5EF4-FFF2-40B4-BE49-F238E27FC236}">
                  <a16:creationId xmlns:a16="http://schemas.microsoft.com/office/drawing/2014/main" id="{41821868-7DB1-4A50-A446-7B93A18116F0}"/>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2857518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p:tgtEl>
                                          <p:spTgt spid="17"/>
                                        </p:tgtEl>
                                        <p:attrNameLst>
                                          <p:attrName>ppt_x</p:attrName>
                                        </p:attrNameLst>
                                      </p:cBhvr>
                                      <p:tavLst>
                                        <p:tav tm="0">
                                          <p:val>
                                            <p:strVal val="#ppt_x-#ppt_w*1.125000"/>
                                          </p:val>
                                        </p:tav>
                                        <p:tav tm="100000">
                                          <p:val>
                                            <p:strVal val="#ppt_x"/>
                                          </p:val>
                                        </p:tav>
                                      </p:tavLst>
                                    </p:anim>
                                    <p:animEffect transition="in" filter="wipe(right)">
                                      <p:cBhvr>
                                        <p:cTn id="13" dur="1000"/>
                                        <p:tgtEl>
                                          <p:spTgt spid="1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p:tgtEl>
                                          <p:spTgt spid="22"/>
                                        </p:tgtEl>
                                        <p:attrNameLst>
                                          <p:attrName>ppt_x</p:attrName>
                                        </p:attrNameLst>
                                      </p:cBhvr>
                                      <p:tavLst>
                                        <p:tav tm="0">
                                          <p:val>
                                            <p:strVal val="#ppt_x-#ppt_w*1.125000"/>
                                          </p:val>
                                        </p:tav>
                                        <p:tav tm="100000">
                                          <p:val>
                                            <p:strVal val="#ppt_x"/>
                                          </p:val>
                                        </p:tav>
                                      </p:tavLst>
                                    </p:anim>
                                    <p:animEffect transition="in" filter="wipe(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0" y="0"/>
            <a:ext cx="8745690"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2146176"/>
            <a:ext cx="5091383" cy="4478038"/>
            <a:chOff x="7717197" y="2146176"/>
            <a:chExt cx="5091383" cy="4478038"/>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3"/>
          <a:stretch>
            <a:fillRect/>
          </a:stretch>
        </p:blipFill>
        <p:spPr>
          <a:xfrm>
            <a:off x="-722735" y="3982072"/>
            <a:ext cx="1112208" cy="984907"/>
          </a:xfrm>
          <a:prstGeom prst="rect">
            <a:avLst/>
          </a:prstGeom>
        </p:spPr>
      </p:pic>
      <p:pic>
        <p:nvPicPr>
          <p:cNvPr id="13" name="Picture 12">
            <a:extLst>
              <a:ext uri="{FF2B5EF4-FFF2-40B4-BE49-F238E27FC236}">
                <a16:creationId xmlns:a16="http://schemas.microsoft.com/office/drawing/2014/main" id="{4AF07E44-CA7D-4A6D-B1FA-AF3899867C23}"/>
              </a:ext>
            </a:extLst>
          </p:cNvPr>
          <p:cNvPicPr>
            <a:picLocks noChangeAspect="1"/>
          </p:cNvPicPr>
          <p:nvPr/>
        </p:nvPicPr>
        <p:blipFill>
          <a:blip r:embed="rId14"/>
          <a:stretch>
            <a:fillRect/>
          </a:stretch>
        </p:blipFill>
        <p:spPr>
          <a:xfrm>
            <a:off x="137776" y="1565636"/>
            <a:ext cx="6444031" cy="1926503"/>
          </a:xfrm>
          <a:prstGeom prst="rect">
            <a:avLst/>
          </a:prstGeom>
        </p:spPr>
      </p:pic>
    </p:spTree>
    <p:extLst>
      <p:ext uri="{BB962C8B-B14F-4D97-AF65-F5344CB8AC3E}">
        <p14:creationId xmlns:p14="http://schemas.microsoft.com/office/powerpoint/2010/main" val="1988651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CDC9FB0-D2B8-4B85-B7A5-3F1A7CECEC9A}"/>
              </a:ext>
            </a:extLst>
          </p:cNvPr>
          <p:cNvPicPr>
            <a:picLocks noChangeAspect="1"/>
          </p:cNvPicPr>
          <p:nvPr/>
        </p:nvPicPr>
        <p:blipFill>
          <a:blip r:embed="rId3"/>
          <a:stretch>
            <a:fillRect/>
          </a:stretch>
        </p:blipFill>
        <p:spPr>
          <a:xfrm>
            <a:off x="1681050" y="985520"/>
            <a:ext cx="9316746" cy="3678612"/>
          </a:xfrm>
          <a:prstGeom prst="rect">
            <a:avLst/>
          </a:prstGeom>
        </p:spPr>
      </p:pic>
      <p:sp>
        <p:nvSpPr>
          <p:cNvPr id="13" name="TextBox 12">
            <a:extLst>
              <a:ext uri="{FF2B5EF4-FFF2-40B4-BE49-F238E27FC236}">
                <a16:creationId xmlns:a16="http://schemas.microsoft.com/office/drawing/2014/main" id="{666C1301-6113-427F-8D89-9A90C50A1A8C}"/>
              </a:ext>
            </a:extLst>
          </p:cNvPr>
          <p:cNvSpPr txBox="1"/>
          <p:nvPr/>
        </p:nvSpPr>
        <p:spPr>
          <a:xfrm>
            <a:off x="2235200" y="1356078"/>
            <a:ext cx="8178800" cy="1223265"/>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b="1" dirty="0">
                <a:effectLst/>
                <a:latin typeface="Arial" panose="020B0604020202020204" pitchFamily="34" charset="0"/>
                <a:ea typeface="Times New Roman" panose="02020603050405020304" pitchFamily="18" charset="0"/>
                <a:cs typeface="Arial" panose="020B0604020202020204" pitchFamily="34" charset="0"/>
              </a:rPr>
              <a:t>Phân loại những vật dụng cũ hoặc quá cũ không dùng được để tìm cách xử lí.</a:t>
            </a:r>
            <a:endParaRPr lang="en-US" sz="3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TextBox 13">
            <a:extLst>
              <a:ext uri="{FF2B5EF4-FFF2-40B4-BE49-F238E27FC236}">
                <a16:creationId xmlns:a16="http://schemas.microsoft.com/office/drawing/2014/main" id="{9D6A0378-6894-4442-AC47-166B349BE189}"/>
              </a:ext>
            </a:extLst>
          </p:cNvPr>
          <p:cNvSpPr txBox="1"/>
          <p:nvPr/>
        </p:nvSpPr>
        <p:spPr>
          <a:xfrm>
            <a:off x="2307461" y="2706682"/>
            <a:ext cx="8106539" cy="1223265"/>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b="1" dirty="0">
                <a:effectLst/>
                <a:latin typeface="Arial" panose="020B0604020202020204" pitchFamily="34" charset="0"/>
                <a:ea typeface="Times New Roman" panose="02020603050405020304" pitchFamily="18" charset="0"/>
                <a:cs typeface="Arial" panose="020B0604020202020204" pitchFamily="34" charset="0"/>
              </a:rPr>
              <a:t>Nói lời chia tay với những vật dụng cũ của mình.</a:t>
            </a:r>
            <a:endParaRPr lang="en-US" sz="3200" b="1"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5" name="Group 14">
            <a:extLst>
              <a:ext uri="{FF2B5EF4-FFF2-40B4-BE49-F238E27FC236}">
                <a16:creationId xmlns:a16="http://schemas.microsoft.com/office/drawing/2014/main" id="{84A9E93D-6FDF-4F0D-88B8-7A27D771666F}"/>
              </a:ext>
            </a:extLst>
          </p:cNvPr>
          <p:cNvGrpSpPr/>
          <p:nvPr/>
        </p:nvGrpSpPr>
        <p:grpSpPr>
          <a:xfrm>
            <a:off x="4488203" y="4240647"/>
            <a:ext cx="3916499" cy="2746185"/>
            <a:chOff x="1197026" y="4232126"/>
            <a:chExt cx="3751815" cy="2630711"/>
          </a:xfrm>
        </p:grpSpPr>
        <p:pic>
          <p:nvPicPr>
            <p:cNvPr id="20" name="Picture 19">
              <a:extLst>
                <a:ext uri="{FF2B5EF4-FFF2-40B4-BE49-F238E27FC236}">
                  <a16:creationId xmlns:a16="http://schemas.microsoft.com/office/drawing/2014/main" id="{AB8A9849-9A7C-4A90-8D0F-52ED2BE286C5}"/>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21" name="Picture 20">
              <a:extLst>
                <a:ext uri="{FF2B5EF4-FFF2-40B4-BE49-F238E27FC236}">
                  <a16:creationId xmlns:a16="http://schemas.microsoft.com/office/drawing/2014/main" id="{0765685E-0407-433B-ABB5-471AA576E39F}"/>
                </a:ext>
              </a:extLst>
            </p:cNvPr>
            <p:cNvPicPr>
              <a:picLocks noChangeAspect="1"/>
            </p:cNvPicPr>
            <p:nvPr/>
          </p:nvPicPr>
          <p:blipFill>
            <a:blip r:embed="rId5"/>
            <a:stretch>
              <a:fillRect/>
            </a:stretch>
          </p:blipFill>
          <p:spPr>
            <a:xfrm>
              <a:off x="1197026" y="4232126"/>
              <a:ext cx="1811038" cy="2616200"/>
            </a:xfrm>
            <a:prstGeom prst="rect">
              <a:avLst/>
            </a:prstGeom>
          </p:spPr>
        </p:pic>
      </p:grpSp>
      <p:pic>
        <p:nvPicPr>
          <p:cNvPr id="6" name="Picture 5">
            <a:extLst>
              <a:ext uri="{FF2B5EF4-FFF2-40B4-BE49-F238E27FC236}">
                <a16:creationId xmlns:a16="http://schemas.microsoft.com/office/drawing/2014/main" id="{98F2BBE5-3FB6-4BB5-803C-274034A2AE7E}"/>
              </a:ext>
            </a:extLst>
          </p:cNvPr>
          <p:cNvPicPr>
            <a:picLocks noChangeAspect="1"/>
          </p:cNvPicPr>
          <p:nvPr/>
        </p:nvPicPr>
        <p:blipFill>
          <a:blip r:embed="rId6"/>
          <a:stretch>
            <a:fillRect/>
          </a:stretch>
        </p:blipFill>
        <p:spPr>
          <a:xfrm>
            <a:off x="4351909" y="-73107"/>
            <a:ext cx="3830502" cy="1615473"/>
          </a:xfrm>
          <a:prstGeom prst="rect">
            <a:avLst/>
          </a:prstGeom>
        </p:spPr>
      </p:pic>
    </p:spTree>
    <p:extLst>
      <p:ext uri="{BB962C8B-B14F-4D97-AF65-F5344CB8AC3E}">
        <p14:creationId xmlns:p14="http://schemas.microsoft.com/office/powerpoint/2010/main" val="3287712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1" y="0"/>
            <a:ext cx="11034793"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1561752"/>
            <a:ext cx="5091383" cy="4478038"/>
            <a:chOff x="7717197" y="2146176"/>
            <a:chExt cx="5091383" cy="4478038"/>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3"/>
          <a:stretch>
            <a:fillRect/>
          </a:stretch>
        </p:blipFill>
        <p:spPr>
          <a:xfrm>
            <a:off x="5486400" y="390355"/>
            <a:ext cx="1112208" cy="984907"/>
          </a:xfrm>
          <a:prstGeom prst="rect">
            <a:avLst/>
          </a:prstGeom>
        </p:spPr>
      </p:pic>
      <p:sp>
        <p:nvSpPr>
          <p:cNvPr id="21" name="TextBox 20"/>
          <p:cNvSpPr txBox="1"/>
          <p:nvPr/>
        </p:nvSpPr>
        <p:spPr>
          <a:xfrm>
            <a:off x="113065" y="1684036"/>
            <a:ext cx="7046899" cy="2308324"/>
          </a:xfrm>
          <a:prstGeom prst="rect">
            <a:avLst/>
          </a:prstGeom>
          <a:noFill/>
          <a:effectLst>
            <a:glow rad="1092200">
              <a:schemeClr val="accent2">
                <a:lumMod val="50000"/>
                <a:alpha val="20000"/>
              </a:schemeClr>
            </a:glow>
            <a:softEdge rad="825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Tạm</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biệt</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và</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hẹn</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gặp</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lại</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a:t>
            </a:r>
          </a:p>
        </p:txBody>
      </p:sp>
      <p:pic>
        <p:nvPicPr>
          <p:cNvPr id="19"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spTree>
    <p:extLst>
      <p:ext uri="{BB962C8B-B14F-4D97-AF65-F5344CB8AC3E}">
        <p14:creationId xmlns:p14="http://schemas.microsoft.com/office/powerpoint/2010/main" val="3419563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0" y="0"/>
            <a:ext cx="8745690"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2146176"/>
            <a:ext cx="5091383" cy="4478038"/>
            <a:chOff x="7717197" y="2146176"/>
            <a:chExt cx="5091383" cy="4478038"/>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3"/>
          <a:stretch>
            <a:fillRect/>
          </a:stretch>
        </p:blipFill>
        <p:spPr>
          <a:xfrm>
            <a:off x="-722735" y="3982072"/>
            <a:ext cx="1112208" cy="984907"/>
          </a:xfrm>
          <a:prstGeom prst="rect">
            <a:avLst/>
          </a:prstGeom>
        </p:spPr>
      </p:pic>
      <p:pic>
        <p:nvPicPr>
          <p:cNvPr id="2" name="Picture 1">
            <a:extLst>
              <a:ext uri="{FF2B5EF4-FFF2-40B4-BE49-F238E27FC236}">
                <a16:creationId xmlns:a16="http://schemas.microsoft.com/office/drawing/2014/main" id="{D7C0D4D1-2D0D-452B-8012-1038C2D3D256}"/>
              </a:ext>
            </a:extLst>
          </p:cNvPr>
          <p:cNvPicPr>
            <a:picLocks noChangeAspect="1"/>
          </p:cNvPicPr>
          <p:nvPr/>
        </p:nvPicPr>
        <p:blipFill>
          <a:blip r:embed="rId14"/>
          <a:stretch>
            <a:fillRect/>
          </a:stretch>
        </p:blipFill>
        <p:spPr>
          <a:xfrm>
            <a:off x="-595980" y="568661"/>
            <a:ext cx="9150889" cy="3639627"/>
          </a:xfrm>
          <a:prstGeom prst="rect">
            <a:avLst/>
          </a:prstGeom>
        </p:spPr>
      </p:pic>
    </p:spTree>
    <p:extLst>
      <p:ext uri="{BB962C8B-B14F-4D97-AF65-F5344CB8AC3E}">
        <p14:creationId xmlns:p14="http://schemas.microsoft.com/office/powerpoint/2010/main" val="2396210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32F087-1FB5-43A9-A948-6C3E2704866D}"/>
              </a:ext>
            </a:extLst>
          </p:cNvPr>
          <p:cNvSpPr txBox="1"/>
          <p:nvPr/>
        </p:nvSpPr>
        <p:spPr>
          <a:xfrm>
            <a:off x="578279" y="401370"/>
            <a:ext cx="110354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1.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Tiểu</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phẩm</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Nỗi</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buồn</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của</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quần</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áo</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cũ</a:t>
            </a:r>
            <a:endPar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endParaRPr>
          </a:p>
        </p:txBody>
      </p:sp>
      <p:pic>
        <p:nvPicPr>
          <p:cNvPr id="11" name="Picture 10">
            <a:extLst>
              <a:ext uri="{FF2B5EF4-FFF2-40B4-BE49-F238E27FC236}">
                <a16:creationId xmlns:a16="http://schemas.microsoft.com/office/drawing/2014/main" id="{6BE0E291-E6D6-4D60-9D72-C651295390E5}"/>
              </a:ext>
            </a:extLst>
          </p:cNvPr>
          <p:cNvPicPr>
            <a:picLocks noChangeAspect="1"/>
          </p:cNvPicPr>
          <p:nvPr/>
        </p:nvPicPr>
        <p:blipFill>
          <a:blip r:embed="rId2"/>
          <a:stretch>
            <a:fillRect/>
          </a:stretch>
        </p:blipFill>
        <p:spPr>
          <a:xfrm>
            <a:off x="3288982" y="1210669"/>
            <a:ext cx="5397818" cy="5245961"/>
          </a:xfrm>
          <a:prstGeom prst="rect">
            <a:avLst/>
          </a:prstGeom>
        </p:spPr>
      </p:pic>
    </p:spTree>
    <p:extLst>
      <p:ext uri="{BB962C8B-B14F-4D97-AF65-F5344CB8AC3E}">
        <p14:creationId xmlns:p14="http://schemas.microsoft.com/office/powerpoint/2010/main" val="119632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flipH="1">
            <a:off x="872204" y="808358"/>
            <a:ext cx="4830418" cy="1643188"/>
            <a:chOff x="4126041" y="366563"/>
            <a:chExt cx="3876590" cy="1643188"/>
          </a:xfrm>
          <a:solidFill>
            <a:srgbClr val="FFFF99"/>
          </a:solidFill>
        </p:grpSpPr>
        <p:sp>
          <p:nvSpPr>
            <p:cNvPr id="4" name="Rounded Rectangular Callout 3"/>
            <p:cNvSpPr/>
            <p:nvPr/>
          </p:nvSpPr>
          <p:spPr>
            <a:xfrm>
              <a:off x="4162151" y="366563"/>
              <a:ext cx="3840480" cy="1117828"/>
            </a:xfrm>
            <a:prstGeom prst="wedgeRoundRectCallout">
              <a:avLst>
                <a:gd name="adj1" fmla="val 4602"/>
                <a:gd name="adj2" fmla="val 84752"/>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5" name="TextBox 4"/>
            <p:cNvSpPr txBox="1"/>
            <p:nvPr/>
          </p:nvSpPr>
          <p:spPr>
            <a:xfrm>
              <a:off x="4126041" y="440091"/>
              <a:ext cx="384048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Sắm</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vai</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quần</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áo</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trong</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tủ</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nói</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chuyện</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với</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nhau</a:t>
              </a:r>
              <a:endPar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grpSp>
      <p:grpSp>
        <p:nvGrpSpPr>
          <p:cNvPr id="7" name="Group 6"/>
          <p:cNvGrpSpPr/>
          <p:nvPr/>
        </p:nvGrpSpPr>
        <p:grpSpPr>
          <a:xfrm flipH="1">
            <a:off x="6976026" y="850216"/>
            <a:ext cx="4298775" cy="1035968"/>
            <a:chOff x="1883" y="2287988"/>
            <a:chExt cx="3294616" cy="1035968"/>
          </a:xfrm>
          <a:solidFill>
            <a:srgbClr val="F0F9E0"/>
          </a:solidFill>
        </p:grpSpPr>
        <p:sp>
          <p:nvSpPr>
            <p:cNvPr id="8" name="Rounded Rectangular Callout 7"/>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9" name="TextBox 8"/>
            <p:cNvSpPr txBox="1"/>
            <p:nvPr/>
          </p:nvSpPr>
          <p:spPr>
            <a:xfrm>
              <a:off x="1883" y="2328919"/>
              <a:ext cx="3294616"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Phân</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vai</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Chiếc</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áo</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Chiếc</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Quần</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Đôi</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Tất</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a:t>
              </a:r>
            </a:p>
          </p:txBody>
        </p:sp>
      </p:grpSp>
      <p:pic>
        <p:nvPicPr>
          <p:cNvPr id="11" name="Picture 10" descr="Diagram&#10;&#10;Description automatically generated with low confidence">
            <a:extLst>
              <a:ext uri="{FF2B5EF4-FFF2-40B4-BE49-F238E27FC236}">
                <a16:creationId xmlns:a16="http://schemas.microsoft.com/office/drawing/2014/main" id="{40596FAE-95E5-4093-8126-49AF97338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880" y="1886184"/>
            <a:ext cx="4640426" cy="4546607"/>
          </a:xfrm>
          <a:prstGeom prst="rect">
            <a:avLst/>
          </a:prstGeom>
          <a:ln>
            <a:noFill/>
          </a:ln>
          <a:effectLst>
            <a:softEdge rad="112500"/>
          </a:effectLst>
        </p:spPr>
      </p:pic>
    </p:spTree>
    <p:extLst>
      <p:ext uri="{BB962C8B-B14F-4D97-AF65-F5344CB8AC3E}">
        <p14:creationId xmlns:p14="http://schemas.microsoft.com/office/powerpoint/2010/main" val="382814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ếng-âm thanh gõ bàn phím ghép vào video - Typing chat sound effect">
            <a:hlinkClick r:id="" action="ppaction://media"/>
            <a:extLst>
              <a:ext uri="{FF2B5EF4-FFF2-40B4-BE49-F238E27FC236}">
                <a16:creationId xmlns:a16="http://schemas.microsoft.com/office/drawing/2014/main" id="{8B8CE9FA-AD8C-463E-B702-089F7F460147}"/>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4"/>
          <a:stretch>
            <a:fillRect/>
          </a:stretch>
        </p:blipFill>
        <p:spPr>
          <a:xfrm>
            <a:off x="143442" y="85837"/>
            <a:ext cx="634323" cy="634323"/>
          </a:xfrm>
          <a:prstGeom prst="rect">
            <a:avLst/>
          </a:prstGeom>
        </p:spPr>
      </p:pic>
      <p:sp>
        <p:nvSpPr>
          <p:cNvPr id="10" name="TextBox 9">
            <a:extLst>
              <a:ext uri="{FF2B5EF4-FFF2-40B4-BE49-F238E27FC236}">
                <a16:creationId xmlns:a16="http://schemas.microsoft.com/office/drawing/2014/main" id="{D048B753-0C81-4221-8EBF-3B2ACEA9A698}"/>
              </a:ext>
            </a:extLst>
          </p:cNvPr>
          <p:cNvSpPr txBox="1"/>
          <p:nvPr/>
        </p:nvSpPr>
        <p:spPr>
          <a:xfrm>
            <a:off x="662153" y="646291"/>
            <a:ext cx="11077902" cy="2062103"/>
          </a:xfrm>
          <a:prstGeom prst="rect">
            <a:avLst/>
          </a:prstGeom>
          <a:noFill/>
        </p:spPr>
        <p:txBody>
          <a:bodyPr wrap="square" rtlCol="0">
            <a:spAutoFit/>
          </a:bodyPr>
          <a:lstStyle/>
          <a:p>
            <a:pPr algn="just">
              <a:defRPr/>
            </a:pPr>
            <a:r>
              <a:rPr lang="vi-VN" sz="3200" b="1" i="1">
                <a:solidFill>
                  <a:prstClr val="black"/>
                </a:solidFill>
                <a:latin typeface="Calibri"/>
              </a:rPr>
              <a:t>Trong một ngôi nhà nọ, có một cậu chủ rất thích dùng đồ mới. Hôm trước, khi cùng mẹ đi cửa hàng, nhìn thấy chiếc áo siêu  nhân đẹp, cậu năn nỉ mẹ mua. Hôm sau đi cùng bố, cậu lại thích một chiếc áo người nhện và lại đòi bố mua.</a:t>
            </a:r>
            <a:endParaRPr lang="en-US" sz="3200" b="1" i="1" dirty="0">
              <a:solidFill>
                <a:prstClr val="black"/>
              </a:solidFill>
              <a:latin typeface="Calibri"/>
            </a:endParaRPr>
          </a:p>
        </p:txBody>
      </p:sp>
      <p:pic>
        <p:nvPicPr>
          <p:cNvPr id="12" name="Picture 11">
            <a:extLst>
              <a:ext uri="{FF2B5EF4-FFF2-40B4-BE49-F238E27FC236}">
                <a16:creationId xmlns:a16="http://schemas.microsoft.com/office/drawing/2014/main" id="{8F360A6A-1E6D-4597-A50C-5FD627BE47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442" y="2550154"/>
            <a:ext cx="4307846" cy="4307846"/>
          </a:xfrm>
          <a:prstGeom prst="rect">
            <a:avLst/>
          </a:prstGeom>
        </p:spPr>
      </p:pic>
      <p:pic>
        <p:nvPicPr>
          <p:cNvPr id="1026" name="Picture 2" descr="Lịch sử giá Áo Người Nhện Spider Man cổ tròn màu trắng cực đẹp dành cho trẻ  em - đang giảm ₫46,000 tháng 5/2022 - BeeCost">
            <a:extLst>
              <a:ext uri="{FF2B5EF4-FFF2-40B4-BE49-F238E27FC236}">
                <a16:creationId xmlns:a16="http://schemas.microsoft.com/office/drawing/2014/main" id="{2C55F232-C22D-45D5-9B6B-B7F50F47BD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1000" y="2956560"/>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828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 presetClass="mediacall" presetSubtype="0" fill="hold" nodeType="withEffect">
                                  <p:stCondLst>
                                    <p:cond delay="0"/>
                                  </p:stCondLst>
                                  <p:childTnLst>
                                    <p:cmd type="call" cmd="playFrom(0.0)">
                                      <p:cBhvr>
                                        <p:cTn id="9" dur="6565" fill="hold"/>
                                        <p:tgtEl>
                                          <p:spTgt spid="9"/>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repeatCount="2000" fill="hold" display="0">
                  <p:stCondLst>
                    <p:cond delay="indefinite"/>
                  </p:stCondLst>
                  <p:endCondLst>
                    <p:cond evt="onStopAudio" delay="0">
                      <p:tgtEl>
                        <p:sldTgt/>
                      </p:tgtEl>
                    </p:cond>
                  </p:endCondLst>
                </p:cTn>
                <p:tgtEl>
                  <p:spTgt spid="9"/>
                </p:tgtEl>
              </p:cMediaNode>
            </p:audio>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grpSp>
        <p:nvGrpSpPr>
          <p:cNvPr id="17" name="Group 16"/>
          <p:cNvGrpSpPr/>
          <p:nvPr/>
        </p:nvGrpSpPr>
        <p:grpSpPr>
          <a:xfrm>
            <a:off x="2363136" y="3341716"/>
            <a:ext cx="9439138" cy="1670766"/>
            <a:chOff x="1629819" y="733985"/>
            <a:chExt cx="9439138" cy="1670766"/>
          </a:xfrm>
        </p:grpSpPr>
        <p:pic>
          <p:nvPicPr>
            <p:cNvPr id="1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9" name="Straight Connector 18"/>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1961415" y="3541541"/>
            <a:ext cx="9072513" cy="1446550"/>
          </a:xfrm>
          <a:prstGeom prst="rect">
            <a:avLst/>
          </a:prstGeom>
          <a:noFill/>
        </p:spPr>
        <p:txBody>
          <a:bodyPr wrap="square" rtlCol="0">
            <a:spAutoFit/>
          </a:bodyPr>
          <a:lstStyle/>
          <a:p>
            <a:pPr lvl="0" algn="ctr"/>
            <a:r>
              <a:rPr lang="en-US" sz="4400" b="1" dirty="0" err="1">
                <a:solidFill>
                  <a:srgbClr val="FF2D4E"/>
                </a:solidFill>
                <a:latin typeface="Calibri" panose="020F0502020204030204" pitchFamily="34" charset="0"/>
                <a:cs typeface="Calibri" panose="020F0502020204030204" pitchFamily="34" charset="0"/>
              </a:rPr>
              <a:t>Chúng</a:t>
            </a:r>
            <a:r>
              <a:rPr lang="en-US" sz="4400" b="1" dirty="0">
                <a:solidFill>
                  <a:srgbClr val="FF2D4E"/>
                </a:solidFill>
                <a:latin typeface="Calibri" panose="020F0502020204030204" pitchFamily="34" charset="0"/>
                <a:cs typeface="Calibri" panose="020F0502020204030204" pitchFamily="34" charset="0"/>
              </a:rPr>
              <a:t> ta </a:t>
            </a:r>
            <a:r>
              <a:rPr lang="en-US" sz="4400" b="1" dirty="0" err="1">
                <a:solidFill>
                  <a:srgbClr val="FF2D4E"/>
                </a:solidFill>
                <a:latin typeface="Calibri" panose="020F0502020204030204" pitchFamily="34" charset="0"/>
                <a:cs typeface="Calibri" panose="020F0502020204030204" pitchFamily="34" charset="0"/>
              </a:rPr>
              <a:t>cần</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phải</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giữ</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gìn</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và</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trân</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trọng</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các</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vật</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dụng</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đồ</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dùng</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của</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mình</a:t>
            </a:r>
            <a:r>
              <a:rPr lang="en-US" sz="4400" b="1" dirty="0">
                <a:solidFill>
                  <a:srgbClr val="FF2D4E"/>
                </a:solidFill>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223C83B7-867B-4C4A-8733-859960FF3C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50" y="3500195"/>
            <a:ext cx="2047786" cy="2047786"/>
          </a:xfrm>
          <a:prstGeom prst="rect">
            <a:avLst/>
          </a:prstGeom>
        </p:spPr>
      </p:pic>
      <p:grpSp>
        <p:nvGrpSpPr>
          <p:cNvPr id="3" name="Group 2">
            <a:extLst>
              <a:ext uri="{FF2B5EF4-FFF2-40B4-BE49-F238E27FC236}">
                <a16:creationId xmlns:a16="http://schemas.microsoft.com/office/drawing/2014/main" id="{7D9DDD03-1589-4EED-AA8A-8F34579E7B12}"/>
              </a:ext>
            </a:extLst>
          </p:cNvPr>
          <p:cNvGrpSpPr/>
          <p:nvPr/>
        </p:nvGrpSpPr>
        <p:grpSpPr>
          <a:xfrm>
            <a:off x="509959" y="354693"/>
            <a:ext cx="3385354" cy="3045590"/>
            <a:chOff x="1216259" y="668944"/>
            <a:chExt cx="3385354" cy="3045590"/>
          </a:xfrm>
        </p:grpSpPr>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 name="Oval 1">
              <a:extLst>
                <a:ext uri="{FF2B5EF4-FFF2-40B4-BE49-F238E27FC236}">
                  <a16:creationId xmlns:a16="http://schemas.microsoft.com/office/drawing/2014/main" id="{41821868-7DB1-4A50-A446-7B93A18116F0}"/>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err="1">
                  <a:latin typeface="Coiny" panose="02000903060500060000" pitchFamily="2" charset="0"/>
                </a:rPr>
                <a:t>Kết</a:t>
              </a:r>
              <a:r>
                <a:rPr lang="en-US" sz="5400" dirty="0">
                  <a:latin typeface="Coiny" panose="02000903060500060000" pitchFamily="2" charset="0"/>
                </a:rPr>
                <a:t> </a:t>
              </a:r>
              <a:r>
                <a:rPr lang="en-US" sz="5400" dirty="0" err="1">
                  <a:latin typeface="Coiny" panose="02000903060500060000" pitchFamily="2" charset="0"/>
                </a:rPr>
                <a:t>luận</a:t>
              </a:r>
              <a:endParaRPr lang="en-US" sz="5400" dirty="0">
                <a:latin typeface="Coiny" panose="02000903060500060000" pitchFamily="2" charset="0"/>
              </a:endParaRPr>
            </a:p>
          </p:txBody>
        </p:sp>
      </p:grpSp>
    </p:spTree>
    <p:extLst>
      <p:ext uri="{BB962C8B-B14F-4D97-AF65-F5344CB8AC3E}">
        <p14:creationId xmlns:p14="http://schemas.microsoft.com/office/powerpoint/2010/main" val="705692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p:tgtEl>
                                          <p:spTgt spid="17"/>
                                        </p:tgtEl>
                                        <p:attrNameLst>
                                          <p:attrName>ppt_x</p:attrName>
                                        </p:attrNameLst>
                                      </p:cBhvr>
                                      <p:tavLst>
                                        <p:tav tm="0">
                                          <p:val>
                                            <p:strVal val="#ppt_x-#ppt_w*1.125000"/>
                                          </p:val>
                                        </p:tav>
                                        <p:tav tm="100000">
                                          <p:val>
                                            <p:strVal val="#ppt_x"/>
                                          </p:val>
                                        </p:tav>
                                      </p:tavLst>
                                    </p:anim>
                                    <p:animEffect transition="in" filter="wipe(right)">
                                      <p:cBhvr>
                                        <p:cTn id="13" dur="1000"/>
                                        <p:tgtEl>
                                          <p:spTgt spid="1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p:tgtEl>
                                          <p:spTgt spid="22"/>
                                        </p:tgtEl>
                                        <p:attrNameLst>
                                          <p:attrName>ppt_x</p:attrName>
                                        </p:attrNameLst>
                                      </p:cBhvr>
                                      <p:tavLst>
                                        <p:tav tm="0">
                                          <p:val>
                                            <p:strVal val="#ppt_x-#ppt_w*1.125000"/>
                                          </p:val>
                                        </p:tav>
                                        <p:tav tm="100000">
                                          <p:val>
                                            <p:strVal val="#ppt_x"/>
                                          </p:val>
                                        </p:tav>
                                      </p:tavLst>
                                    </p:anim>
                                    <p:animEffect transition="in" filter="wipe(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31B4E58-40B5-468F-9C0B-7737632F50A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rot="21207172">
            <a:off x="2129866" y="814071"/>
            <a:ext cx="8272122" cy="4891238"/>
          </a:xfrm>
          <a:prstGeom prst="rect">
            <a:avLst/>
          </a:prstGeom>
        </p:spPr>
      </p:pic>
      <p:sp>
        <p:nvSpPr>
          <p:cNvPr id="3" name="Oval 2"/>
          <p:cNvSpPr/>
          <p:nvPr/>
        </p:nvSpPr>
        <p:spPr>
          <a:xfrm>
            <a:off x="1682199" y="771526"/>
            <a:ext cx="1751563" cy="1688790"/>
          </a:xfrm>
          <a:prstGeom prst="ellipse">
            <a:avLst/>
          </a:prstGeom>
          <a:solidFill>
            <a:srgbClr val="FFFF99"/>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4341">
                    <a:lumMod val="75000"/>
                  </a:srgbClr>
                </a:solidFill>
                <a:effectLst/>
                <a:uLnTx/>
                <a:uFillTx/>
                <a:latin typeface="Coiny" panose="02000903060500060000" pitchFamily="2" charset="0"/>
                <a:cs typeface="+mn-cs"/>
              </a:rPr>
              <a:t>2</a:t>
            </a:r>
          </a:p>
        </p:txBody>
      </p:sp>
      <p:sp>
        <p:nvSpPr>
          <p:cNvPr id="18" name="TextBox 17">
            <a:extLst>
              <a:ext uri="{FF2B5EF4-FFF2-40B4-BE49-F238E27FC236}">
                <a16:creationId xmlns:a16="http://schemas.microsoft.com/office/drawing/2014/main" id="{0D32F087-1FB5-43A9-A948-6C3E2704866D}"/>
              </a:ext>
            </a:extLst>
          </p:cNvPr>
          <p:cNvSpPr txBox="1"/>
          <p:nvPr/>
        </p:nvSpPr>
        <p:spPr>
          <a:xfrm>
            <a:off x="2624437" y="2317656"/>
            <a:ext cx="8029427" cy="1569660"/>
          </a:xfrm>
          <a:prstGeom prst="rect">
            <a:avLst/>
          </a:prstGeom>
          <a:noFill/>
        </p:spPr>
        <p:txBody>
          <a:bodyPr wrap="square" rtlCol="0">
            <a:spAutoFit/>
          </a:bodyPr>
          <a:lstStyle/>
          <a:p>
            <a:pPr lvl="0" algn="ctr">
              <a:defRPr/>
            </a:pP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Thảo</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luận</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về</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đồ</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cũ</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nên</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dùng</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tiếp</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hay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bỏ</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đi</a:t>
            </a:r>
            <a:endParaRPr kumimoji="0" lang="en-US" sz="4800" b="1" i="0" u="none" strike="noStrike" kern="1200" cap="none" spc="300" normalizeH="0" baseline="0" noProof="0" dirty="0">
              <a:ln>
                <a:noFill/>
              </a:ln>
              <a:solidFill>
                <a:srgbClr val="F94341">
                  <a:lumMod val="75000"/>
                </a:srgbClr>
              </a:solidFill>
              <a:effectLst>
                <a:glow rad="228600">
                  <a:srgbClr val="FFFF99">
                    <a:alpha val="83000"/>
                  </a:srgbClr>
                </a:glow>
              </a:effectLst>
              <a:uLnTx/>
              <a:uFillTx/>
              <a:latin typeface="Arial" panose="020B0604020202020204" pitchFamily="34" charset="0"/>
              <a:ea typeface="Microsoft YaHei"/>
              <a:cs typeface="Arial" panose="020B0604020202020204" pitchFamily="34" charset="0"/>
              <a:sym typeface="+mn-lt"/>
            </a:endParaRPr>
          </a:p>
        </p:txBody>
      </p:sp>
      <p:pic>
        <p:nvPicPr>
          <p:cNvPr id="19"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20" name="图片 10">
            <a:extLst>
              <a:ext uri="{FF2B5EF4-FFF2-40B4-BE49-F238E27FC236}">
                <a16:creationId xmlns:a16="http://schemas.microsoft.com/office/drawing/2014/main" id="{FFD9874D-CFE7-40E3-85E5-945EBA36960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85309" y="3418311"/>
            <a:ext cx="2263295" cy="3827929"/>
          </a:xfrm>
          <a:prstGeom prst="rect">
            <a:avLst/>
          </a:prstGeom>
        </p:spPr>
      </p:pic>
    </p:spTree>
    <p:extLst>
      <p:ext uri="{BB962C8B-B14F-4D97-AF65-F5344CB8AC3E}">
        <p14:creationId xmlns:p14="http://schemas.microsoft.com/office/powerpoint/2010/main" val="729647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9" presetClass="entr" presetSubtype="0" decel="100000" fill="hold" grpId="0" nodeType="withEffect">
                                  <p:stCondLst>
                                    <p:cond delay="0"/>
                                  </p:stCondLst>
                                  <p:iterate type="lt">
                                    <p:tmPct val="10000"/>
                                  </p:iterate>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 calcmode="lin" valueType="num">
                                      <p:cBhvr>
                                        <p:cTn id="19" dur="500" fill="hold"/>
                                        <p:tgtEl>
                                          <p:spTgt spid="18"/>
                                        </p:tgtEl>
                                        <p:attrNameLst>
                                          <p:attrName>style.rotation</p:attrName>
                                        </p:attrNameLst>
                                      </p:cBhvr>
                                      <p:tavLst>
                                        <p:tav tm="0">
                                          <p:val>
                                            <p:fltVal val="360"/>
                                          </p:val>
                                        </p:tav>
                                        <p:tav tm="100000">
                                          <p:val>
                                            <p:fltVal val="0"/>
                                          </p:val>
                                        </p:tav>
                                      </p:tavLst>
                                    </p:anim>
                                    <p:animEffect transition="in" filter="fade">
                                      <p:cBhvr>
                                        <p:cTn id="20" dur="500"/>
                                        <p:tgtEl>
                                          <p:spTgt spid="18"/>
                                        </p:tgtEl>
                                      </p:cBhvr>
                                    </p:animEffect>
                                  </p:childTnLst>
                                </p:cTn>
                              </p:par>
                              <p:par>
                                <p:cTn id="21" presetID="2" presetClass="entr" presetSubtype="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846617"/>
            <a:ext cx="12192000" cy="1036523"/>
          </a:xfrm>
          <a:prstGeom prst="rect">
            <a:avLst/>
          </a:prstGeom>
        </p:spPr>
      </p:pic>
      <p:grpSp>
        <p:nvGrpSpPr>
          <p:cNvPr id="15" name="Group 14">
            <a:extLst>
              <a:ext uri="{FF2B5EF4-FFF2-40B4-BE49-F238E27FC236}">
                <a16:creationId xmlns:a16="http://schemas.microsoft.com/office/drawing/2014/main" id="{087AC317-D1A0-4653-99B8-6CD6D5B060C5}"/>
              </a:ext>
            </a:extLst>
          </p:cNvPr>
          <p:cNvGrpSpPr/>
          <p:nvPr/>
        </p:nvGrpSpPr>
        <p:grpSpPr>
          <a:xfrm>
            <a:off x="654685" y="3761329"/>
            <a:ext cx="3785235" cy="2085288"/>
            <a:chOff x="8416216" y="4844834"/>
            <a:chExt cx="3649410" cy="1874465"/>
          </a:xfrm>
        </p:grpSpPr>
        <p:pic>
          <p:nvPicPr>
            <p:cNvPr id="16" name="Picture 15" descr="A group of kids sitting at a table&#10;&#10;Description automatically generated with low confidence">
              <a:extLst>
                <a:ext uri="{FF2B5EF4-FFF2-40B4-BE49-F238E27FC236}">
                  <a16:creationId xmlns:a16="http://schemas.microsoft.com/office/drawing/2014/main" id="{1B958252-697B-4AB7-874D-C27A69F66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2" y="4844834"/>
              <a:ext cx="3630544" cy="1848623"/>
            </a:xfrm>
            <a:prstGeom prst="rect">
              <a:avLst/>
            </a:prstGeom>
          </p:spPr>
        </p:pic>
        <p:sp>
          <p:nvSpPr>
            <p:cNvPr id="17" name="Rectangle: Rounded Corners 16">
              <a:extLst>
                <a:ext uri="{FF2B5EF4-FFF2-40B4-BE49-F238E27FC236}">
                  <a16:creationId xmlns:a16="http://schemas.microsoft.com/office/drawing/2014/main" id="{12B7ECE8-E866-4628-B80C-BA0CA645EC39}"/>
                </a:ext>
              </a:extLst>
            </p:cNvPr>
            <p:cNvSpPr/>
            <p:nvPr/>
          </p:nvSpPr>
          <p:spPr>
            <a:xfrm>
              <a:off x="8416216" y="6133673"/>
              <a:ext cx="3649410" cy="585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2060"/>
                  </a:solidFill>
                  <a:latin typeface="Arial" panose="020B0604020202020204" pitchFamily="34" charset="0"/>
                  <a:cs typeface="Arial" panose="020B0604020202020204" pitchFamily="34" charset="0"/>
                </a:rPr>
                <a:t>Thảo</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luận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nhóm</a:t>
              </a:r>
              <a:r>
                <a:rPr lang="en-US" sz="2800" b="1" dirty="0">
                  <a:solidFill>
                    <a:srgbClr val="002060"/>
                  </a:solidFill>
                  <a:latin typeface="Arial" panose="020B0604020202020204" pitchFamily="34" charset="0"/>
                  <a:cs typeface="Arial" panose="020B0604020202020204" pitchFamily="34" charset="0"/>
                </a:rPr>
                <a:t> 4</a:t>
              </a:r>
            </a:p>
          </p:txBody>
        </p:sp>
      </p:grpSp>
      <p:sp>
        <p:nvSpPr>
          <p:cNvPr id="18" name="Rounded Rectangular Callout 16">
            <a:extLst>
              <a:ext uri="{FF2B5EF4-FFF2-40B4-BE49-F238E27FC236}">
                <a16:creationId xmlns:a16="http://schemas.microsoft.com/office/drawing/2014/main" id="{2A97541F-C519-4AAE-9B07-4F908A908882}"/>
              </a:ext>
            </a:extLst>
          </p:cNvPr>
          <p:cNvSpPr/>
          <p:nvPr/>
        </p:nvSpPr>
        <p:spPr>
          <a:xfrm>
            <a:off x="329564" y="253798"/>
            <a:ext cx="10978515" cy="916406"/>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2800" kern="0" dirty="0" err="1">
                <a:solidFill>
                  <a:srgbClr val="005279"/>
                </a:solidFill>
                <a:latin typeface="Arial" panose="020B0604020202020204" pitchFamily="34" charset="0"/>
                <a:cs typeface="Arial" panose="020B0604020202020204" pitchFamily="34" charset="0"/>
              </a:rPr>
              <a:t>Nhớ</a:t>
            </a:r>
            <a:r>
              <a:rPr lang="en-US" sz="2800" kern="0" dirty="0">
                <a:solidFill>
                  <a:srgbClr val="005279"/>
                </a:solidFill>
                <a:latin typeface="Arial" panose="020B0604020202020204" pitchFamily="34" charset="0"/>
                <a:cs typeface="Arial" panose="020B0604020202020204" pitchFamily="34" charset="0"/>
              </a:rPr>
              <a:t> </a:t>
            </a:r>
            <a:r>
              <a:rPr lang="vi-VN" sz="2800" kern="0" dirty="0">
                <a:solidFill>
                  <a:srgbClr val="005279"/>
                </a:solidFill>
                <a:latin typeface="Arial" panose="020B0604020202020204" pitchFamily="34" charset="0"/>
                <a:cs typeface="Arial" panose="020B0604020202020204" pitchFamily="34" charset="0"/>
              </a:rPr>
              <a:t>lại các món đồ của mình và ghi ra giấy tên món đồ cũ.</a:t>
            </a:r>
            <a:endParaRPr kumimoji="0" lang="vi-VN" sz="28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
        <p:nvSpPr>
          <p:cNvPr id="19" name="Rounded Rectangular Callout 18">
            <a:extLst>
              <a:ext uri="{FF2B5EF4-FFF2-40B4-BE49-F238E27FC236}">
                <a16:creationId xmlns:a16="http://schemas.microsoft.com/office/drawing/2014/main" id="{EC0DF371-FBCD-4CD4-9224-28E51848A3B6}"/>
              </a:ext>
            </a:extLst>
          </p:cNvPr>
          <p:cNvSpPr/>
          <p:nvPr/>
        </p:nvSpPr>
        <p:spPr>
          <a:xfrm>
            <a:off x="3219722" y="1527038"/>
            <a:ext cx="7184118" cy="815120"/>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2800" dirty="0" err="1">
                <a:latin typeface="Arial" panose="020B0604020202020204" pitchFamily="34" charset="0"/>
                <a:cs typeface="Arial" panose="020B0604020202020204" pitchFamily="34" charset="0"/>
              </a:rPr>
              <a:t>Kể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lí</a:t>
            </a:r>
            <a:r>
              <a:rPr lang="en-US" sz="2800" dirty="0">
                <a:latin typeface="Arial" panose="020B0604020202020204" pitchFamily="34" charset="0"/>
                <a:cs typeface="Arial" panose="020B0604020202020204" pitchFamily="34" charset="0"/>
              </a:rPr>
              <a:t> do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muốn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loại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hoặc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tục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đồ</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endParaRPr kumimoji="0" lang="vi-VN" sz="28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3AD8CE7-20EE-4C14-BFFF-76BC95CC3479}"/>
              </a:ext>
            </a:extLst>
          </p:cNvPr>
          <p:cNvPicPr>
            <a:picLocks noChangeAspect="1"/>
          </p:cNvPicPr>
          <p:nvPr/>
        </p:nvPicPr>
        <p:blipFill>
          <a:blip r:embed="rId4"/>
          <a:stretch>
            <a:fillRect/>
          </a:stretch>
        </p:blipFill>
        <p:spPr>
          <a:xfrm>
            <a:off x="9245600" y="5012780"/>
            <a:ext cx="2772928" cy="18452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 name="Rounded Rectangular Callout 18">
            <a:extLst>
              <a:ext uri="{FF2B5EF4-FFF2-40B4-BE49-F238E27FC236}">
                <a16:creationId xmlns:a16="http://schemas.microsoft.com/office/drawing/2014/main" id="{FBE2ACB3-A3EC-4EB6-9287-ADE89C52CD8E}"/>
              </a:ext>
            </a:extLst>
          </p:cNvPr>
          <p:cNvSpPr/>
          <p:nvPr/>
        </p:nvSpPr>
        <p:spPr>
          <a:xfrm>
            <a:off x="4712458" y="2782019"/>
            <a:ext cx="6595621" cy="815120"/>
          </a:xfrm>
          <a:prstGeom prst="wedgeRoundRectCallout">
            <a:avLst>
              <a:gd name="adj1" fmla="val -41116"/>
              <a:gd name="adj2" fmla="val 80371"/>
              <a:gd name="adj3" fmla="val 16667"/>
            </a:avLst>
          </a:prstGeom>
          <a:solidFill>
            <a:srgbClr val="FFC000"/>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2800">
                <a:latin typeface="Arial" panose="020B0604020202020204" pitchFamily="34" charset="0"/>
                <a:cs typeface="Arial" panose="020B0604020202020204" pitchFamily="34" charset="0"/>
              </a:rPr>
              <a:t>Đưa ra cách sửa chữa một số đồ cũ bị hỏng để có thể tiếp tục dùng được</a:t>
            </a:r>
            <a:endParaRPr kumimoji="0" lang="vi-VN" sz="28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
        <p:nvSpPr>
          <p:cNvPr id="23" name="Rounded Rectangular Callout 18">
            <a:extLst>
              <a:ext uri="{FF2B5EF4-FFF2-40B4-BE49-F238E27FC236}">
                <a16:creationId xmlns:a16="http://schemas.microsoft.com/office/drawing/2014/main" id="{164E7569-ADE7-4B35-A56A-86F0215D6B6E}"/>
              </a:ext>
            </a:extLst>
          </p:cNvPr>
          <p:cNvSpPr/>
          <p:nvPr/>
        </p:nvSpPr>
        <p:spPr>
          <a:xfrm>
            <a:off x="4712458" y="4067741"/>
            <a:ext cx="6447019" cy="815120"/>
          </a:xfrm>
          <a:prstGeom prst="wedgeRoundRectCallout">
            <a:avLst>
              <a:gd name="adj1" fmla="val -41116"/>
              <a:gd name="adj2" fmla="val 80371"/>
              <a:gd name="adj3" fmla="val 16667"/>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en-US" sz="2800" dirty="0">
                <a:latin typeface="Arial" panose="020B0604020202020204" pitchFamily="34" charset="0"/>
                <a:cs typeface="Arial" panose="020B0604020202020204" pitchFamily="34" charset="0"/>
              </a:rPr>
              <a:t>T</a:t>
            </a:r>
            <a:r>
              <a:rPr lang="vi-VN" sz="2800" dirty="0">
                <a:latin typeface="Arial" panose="020B0604020202020204" pitchFamily="34" charset="0"/>
                <a:cs typeface="Arial" panose="020B0604020202020204" pitchFamily="34" charset="0"/>
              </a:rPr>
              <a:t>hảo luận những cách chia tay với đồ cũ của em.</a:t>
            </a:r>
            <a:endParaRPr kumimoji="0" lang="vi-VN" sz="28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7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0"/>
                                  </p:iterate>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15" presetClass="emph" presetSubtype="0" grpId="1" nodeType="withEffect">
                                  <p:stCondLst>
                                    <p:cond delay="0"/>
                                  </p:stCondLst>
                                  <p:iterate type="lt">
                                    <p:tmAbs val="25"/>
                                  </p:iterate>
                                  <p:childTnLst>
                                    <p:set>
                                      <p:cBhvr override="childStyle">
                                        <p:cTn id="14" dur="indefinite"/>
                                        <p:tgtEl>
                                          <p:spTgt spid="18"/>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lt">
                                    <p:tmPct val="0"/>
                                  </p:iterate>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15" presetClass="emph" presetSubtype="0" grpId="1" nodeType="withEffect">
                                  <p:stCondLst>
                                    <p:cond delay="0"/>
                                  </p:stCondLst>
                                  <p:iterate type="lt">
                                    <p:tmAbs val="25"/>
                                  </p:iterate>
                                  <p:childTnLst>
                                    <p:set>
                                      <p:cBhvr override="childStyle">
                                        <p:cTn id="21" dur="indefinite"/>
                                        <p:tgtEl>
                                          <p:spTgt spid="19"/>
                                        </p:tgtEl>
                                        <p:attrNameLst>
                                          <p:attrName>style.fontWeight</p:attrName>
                                        </p:attrNameLst>
                                      </p:cBhvr>
                                      <p:to>
                                        <p:strVal val="bold"/>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0"/>
                                  </p:iterate>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par>
                                <p:cTn id="27" presetID="15" presetClass="emph" presetSubtype="0" grpId="1" nodeType="withEffect">
                                  <p:stCondLst>
                                    <p:cond delay="0"/>
                                  </p:stCondLst>
                                  <p:iterate type="lt">
                                    <p:tmAbs val="25"/>
                                  </p:iterate>
                                  <p:childTnLst>
                                    <p:set>
                                      <p:cBhvr override="childStyle">
                                        <p:cTn id="28" dur="indefinite"/>
                                        <p:tgtEl>
                                          <p:spTgt spid="22"/>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lt">
                                    <p:tmPct val="0"/>
                                  </p:iterate>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par>
                                <p:cTn id="34" presetID="15" presetClass="emph" presetSubtype="0" grpId="1" nodeType="withEffect">
                                  <p:stCondLst>
                                    <p:cond delay="0"/>
                                  </p:stCondLst>
                                  <p:iterate type="lt">
                                    <p:tmAbs val="25"/>
                                  </p:iterate>
                                  <p:childTnLst>
                                    <p:set>
                                      <p:cBhvr override="childStyle">
                                        <p:cTn id="35" dur="indefinite"/>
                                        <p:tgtEl>
                                          <p:spTgt spid="2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2" grpId="0" animBg="1"/>
      <p:bldP spid="22" grpId="1" animBg="1"/>
      <p:bldP spid="23" grpId="0" animBg="1"/>
      <p:bldP spid="2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3179929" cy="684000"/>
            <a:chOff x="3521613" y="0"/>
            <a:chExt cx="3179929" cy="684000"/>
          </a:xfrm>
        </p:grpSpPr>
        <p:grpSp>
          <p:nvGrpSpPr>
            <p:cNvPr id="16" name="Group 15"/>
            <p:cNvGrpSpPr/>
            <p:nvPr/>
          </p:nvGrpSpPr>
          <p:grpSpPr>
            <a:xfrm>
              <a:off x="3521613" y="0"/>
              <a:ext cx="3179929" cy="684000"/>
              <a:chOff x="3770142" y="1493446"/>
              <a:chExt cx="3179929" cy="684000"/>
            </a:xfrm>
          </p:grpSpPr>
          <p:sp>
            <p:nvSpPr>
              <p:cNvPr id="18" name="Flowchart: Alternate Process 17"/>
              <p:cNvSpPr/>
              <p:nvPr/>
            </p:nvSpPr>
            <p:spPr>
              <a:xfrm>
                <a:off x="3840481" y="1547446"/>
                <a:ext cx="3109590"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stretch>
                <a:fillRect/>
              </a:stretch>
            </p:blipFill>
            <p:spPr>
              <a:xfrm rot="16200000">
                <a:off x="3751426" y="1512162"/>
                <a:ext cx="684000" cy="646568"/>
              </a:xfrm>
              <a:prstGeom prst="rect">
                <a:avLst/>
              </a:prstGeom>
            </p:spPr>
          </p:pic>
        </p:grpSp>
        <p:sp>
          <p:nvSpPr>
            <p:cNvPr id="17" name="TextBox 16"/>
            <p:cNvSpPr txBox="1"/>
            <p:nvPr/>
          </p:nvSpPr>
          <p:spPr>
            <a:xfrm>
              <a:off x="4046390" y="80389"/>
              <a:ext cx="239346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Gợi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ý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trả</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lời</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6" name="Group 35"/>
          <p:cNvGrpSpPr/>
          <p:nvPr/>
        </p:nvGrpSpPr>
        <p:grpSpPr>
          <a:xfrm>
            <a:off x="70339" y="912154"/>
            <a:ext cx="5764738" cy="2727945"/>
            <a:chOff x="553540" y="1069809"/>
            <a:chExt cx="1854970" cy="1284957"/>
          </a:xfrm>
        </p:grpSpPr>
        <p:pic>
          <p:nvPicPr>
            <p:cNvPr id="22" name="图片 17">
              <a:extLst>
                <a:ext uri="{FF2B5EF4-FFF2-40B4-BE49-F238E27FC236}">
                  <a16:creationId xmlns:a16="http://schemas.microsoft.com/office/drawing/2014/main" id="{F4DFE95E-3229-4FDB-BCF3-140903A28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40" y="1069809"/>
              <a:ext cx="1776593" cy="1284957"/>
            </a:xfrm>
            <a:prstGeom prst="rect">
              <a:avLst/>
            </a:prstGeom>
          </p:spPr>
        </p:pic>
        <p:sp>
          <p:nvSpPr>
            <p:cNvPr id="27" name="TextBox 26"/>
            <p:cNvSpPr txBox="1"/>
            <p:nvPr/>
          </p:nvSpPr>
          <p:spPr>
            <a:xfrm>
              <a:off x="699768" y="1341393"/>
              <a:ext cx="1708742" cy="8263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srgbClr val="333333"/>
                  </a:solidFill>
                  <a:latin typeface="Arial" panose="020B0604020202020204" pitchFamily="34" charset="0"/>
                  <a:cs typeface="Arial" panose="020B0604020202020204" pitchFamily="34" charset="0"/>
                </a:rPr>
                <a:t>L</a:t>
              </a:r>
              <a:r>
                <a:rPr lang="en-US" sz="3600" b="0" i="0" dirty="0" err="1">
                  <a:solidFill>
                    <a:srgbClr val="333333"/>
                  </a:solidFill>
                  <a:effectLst/>
                  <a:latin typeface="Arial" panose="020B0604020202020204" pitchFamily="34" charset="0"/>
                  <a:cs typeface="Arial" panose="020B0604020202020204" pitchFamily="34" charset="0"/>
                </a:rPr>
                <a:t>í</a:t>
              </a:r>
              <a:r>
                <a:rPr lang="en-US" sz="3600" b="0" i="0" dirty="0">
                  <a:solidFill>
                    <a:srgbClr val="333333"/>
                  </a:solidFill>
                  <a:effectLst/>
                  <a:latin typeface="Arial" panose="020B0604020202020204" pitchFamily="34" charset="0"/>
                  <a:cs typeface="Arial" panose="020B0604020202020204" pitchFamily="34" charset="0"/>
                </a:rPr>
                <a:t> do </a:t>
              </a:r>
              <a:r>
                <a:rPr lang="en-US" sz="3600" b="0" i="0" dirty="0" err="1">
                  <a:solidFill>
                    <a:srgbClr val="333333"/>
                  </a:solidFill>
                  <a:effectLst/>
                  <a:latin typeface="Arial" panose="020B0604020202020204" pitchFamily="34" charset="0"/>
                  <a:cs typeface="Arial" panose="020B0604020202020204" pitchFamily="34" charset="0"/>
                </a:rPr>
                <a:t>em</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muốn</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loại</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bỏ</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hoặc</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tiếp</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tục</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sử</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dụng</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một</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đồ</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vật</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cũ</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của</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em</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1" name="Group 30"/>
          <p:cNvGrpSpPr/>
          <p:nvPr/>
        </p:nvGrpSpPr>
        <p:grpSpPr>
          <a:xfrm>
            <a:off x="5733125" y="1808571"/>
            <a:ext cx="6584998" cy="1670766"/>
            <a:chOff x="1629819" y="733985"/>
            <a:chExt cx="9439138" cy="1670766"/>
          </a:xfrm>
        </p:grpSpPr>
        <p:pic>
          <p:nvPicPr>
            <p:cNvPr id="2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30" name="Straight Connector 29"/>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5591503" y="823192"/>
            <a:ext cx="6289143" cy="2554545"/>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Quần áo: bị ố vàng, rách, hỏng khóa, đứt khuy, bục chỉ</a:t>
            </a:r>
            <a:r>
              <a:rPr lang="en-US" sz="3200" dirty="0">
                <a:solidFill>
                  <a:srgbClr val="C00000"/>
                </a:solidFill>
                <a:latin typeface="Arial" panose="020B0604020202020204" pitchFamily="34" charset="0"/>
                <a:cs typeface="Arial" panose="020B0604020202020204" pitchFamily="34" charset="0"/>
              </a:rPr>
              <a:t>….</a:t>
            </a:r>
            <a:endParaRPr lang="vi-VN" sz="3200" dirty="0">
              <a:solidFill>
                <a:srgbClr val="C00000"/>
              </a:solidFill>
              <a:latin typeface="Arial" panose="020B0604020202020204" pitchFamily="34" charset="0"/>
              <a:cs typeface="Arial" panose="020B0604020202020204" pitchFamily="34" charset="0"/>
            </a:endParaRP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Đồ chơi: bị gãy, vỡ, nứt, hỏng hoặc bị thiếu mất một phụ kiện,...</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5"/>
          <a:stretch>
            <a:fillRect/>
          </a:stretch>
        </p:blipFill>
        <p:spPr>
          <a:xfrm>
            <a:off x="4114075" y="-5302281"/>
            <a:ext cx="12178952" cy="1033462"/>
          </a:xfrm>
          <a:prstGeom prst="rect">
            <a:avLst/>
          </a:prstGeom>
        </p:spPr>
      </p:pic>
      <p:grpSp>
        <p:nvGrpSpPr>
          <p:cNvPr id="24" name="Group 23">
            <a:extLst>
              <a:ext uri="{FF2B5EF4-FFF2-40B4-BE49-F238E27FC236}">
                <a16:creationId xmlns:a16="http://schemas.microsoft.com/office/drawing/2014/main" id="{7849D1DE-AC32-477E-AA4C-3BE595AD8ADF}"/>
              </a:ext>
            </a:extLst>
          </p:cNvPr>
          <p:cNvGrpSpPr/>
          <p:nvPr/>
        </p:nvGrpSpPr>
        <p:grpSpPr>
          <a:xfrm>
            <a:off x="70339" y="4049666"/>
            <a:ext cx="5521164" cy="2727945"/>
            <a:chOff x="553540" y="1069809"/>
            <a:chExt cx="1776593" cy="1284957"/>
          </a:xfrm>
        </p:grpSpPr>
        <p:pic>
          <p:nvPicPr>
            <p:cNvPr id="25" name="图片 17">
              <a:extLst>
                <a:ext uri="{FF2B5EF4-FFF2-40B4-BE49-F238E27FC236}">
                  <a16:creationId xmlns:a16="http://schemas.microsoft.com/office/drawing/2014/main" id="{0732DAFC-711F-488A-A746-82FE969E5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40" y="1069809"/>
              <a:ext cx="1776593" cy="1284957"/>
            </a:xfrm>
            <a:prstGeom prst="rect">
              <a:avLst/>
            </a:prstGeom>
          </p:spPr>
        </p:pic>
        <p:sp>
          <p:nvSpPr>
            <p:cNvPr id="26" name="TextBox 25">
              <a:extLst>
                <a:ext uri="{FF2B5EF4-FFF2-40B4-BE49-F238E27FC236}">
                  <a16:creationId xmlns:a16="http://schemas.microsoft.com/office/drawing/2014/main" id="{A4D4AAA1-8D9F-41CC-9774-C9AC1382F7D4}"/>
                </a:ext>
              </a:extLst>
            </p:cNvPr>
            <p:cNvSpPr txBox="1"/>
            <p:nvPr/>
          </p:nvSpPr>
          <p:spPr>
            <a:xfrm>
              <a:off x="587466" y="1278217"/>
              <a:ext cx="1708742" cy="8263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333333"/>
                  </a:solidFill>
                  <a:effectLst/>
                  <a:latin typeface="Arial" panose="020B0604020202020204" pitchFamily="34" charset="0"/>
                  <a:cs typeface="Arial" panose="020B0604020202020204" pitchFamily="34" charset="0"/>
                </a:rPr>
                <a:t>Cách sửa chữa một số đồ cũ bị hỏng để có thể tiếp tục dùng được</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459A9B8C-52AE-418C-B2AE-F15227929AAA}"/>
              </a:ext>
            </a:extLst>
          </p:cNvPr>
          <p:cNvGrpSpPr/>
          <p:nvPr/>
        </p:nvGrpSpPr>
        <p:grpSpPr>
          <a:xfrm>
            <a:off x="5733125" y="4946083"/>
            <a:ext cx="6584998" cy="1670766"/>
            <a:chOff x="1629819" y="733985"/>
            <a:chExt cx="9439138" cy="1670766"/>
          </a:xfrm>
        </p:grpSpPr>
        <p:pic>
          <p:nvPicPr>
            <p:cNvPr id="33" name="图片 16">
              <a:extLst>
                <a:ext uri="{FF2B5EF4-FFF2-40B4-BE49-F238E27FC236}">
                  <a16:creationId xmlns:a16="http://schemas.microsoft.com/office/drawing/2014/main" id="{BEF365A1-8186-445C-864D-757E43ACA5F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34" name="Straight Connector 33">
              <a:extLst>
                <a:ext uri="{FF2B5EF4-FFF2-40B4-BE49-F238E27FC236}">
                  <a16:creationId xmlns:a16="http://schemas.microsoft.com/office/drawing/2014/main" id="{E7DB53AC-E535-4A23-ACBF-449603CF3686}"/>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3E559C54-66F3-4DEE-88DC-EAE2CC12EB65}"/>
              </a:ext>
            </a:extLst>
          </p:cNvPr>
          <p:cNvSpPr txBox="1"/>
          <p:nvPr/>
        </p:nvSpPr>
        <p:spPr>
          <a:xfrm>
            <a:off x="5591503" y="4395490"/>
            <a:ext cx="6289143" cy="2062103"/>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Quần áo: khâu, vá, ghép các bộ đồ cũ với nhau,...</a:t>
            </a: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Đồ chơi: dùng keo gắn, dùng băng dính dán,...</a:t>
            </a:r>
          </a:p>
        </p:txBody>
      </p:sp>
    </p:spTree>
    <p:extLst>
      <p:ext uri="{BB962C8B-B14F-4D97-AF65-F5344CB8AC3E}">
        <p14:creationId xmlns:p14="http://schemas.microsoft.com/office/powerpoint/2010/main" val="150290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p:tgtEl>
                                          <p:spTgt spid="31"/>
                                        </p:tgtEl>
                                        <p:attrNameLst>
                                          <p:attrName>ppt_x</p:attrName>
                                        </p:attrNameLst>
                                      </p:cBhvr>
                                      <p:tavLst>
                                        <p:tav tm="0">
                                          <p:val>
                                            <p:strVal val="#ppt_x-#ppt_w*1.125000"/>
                                          </p:val>
                                        </p:tav>
                                        <p:tav tm="100000">
                                          <p:val>
                                            <p:strVal val="#ppt_x"/>
                                          </p:val>
                                        </p:tav>
                                      </p:tavLst>
                                    </p:anim>
                                    <p:animEffect transition="in" filter="wipe(right)">
                                      <p:cBhvr>
                                        <p:cTn id="13" dur="1000"/>
                                        <p:tgtEl>
                                          <p:spTgt spid="31"/>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1000"/>
                                        <p:tgtEl>
                                          <p:spTgt spid="32"/>
                                        </p:tgtEl>
                                        <p:attrNameLst>
                                          <p:attrName>ppt_x</p:attrName>
                                        </p:attrNameLst>
                                      </p:cBhvr>
                                      <p:tavLst>
                                        <p:tav tm="0">
                                          <p:val>
                                            <p:strVal val="#ppt_x-#ppt_w*1.125000"/>
                                          </p:val>
                                        </p:tav>
                                        <p:tav tm="100000">
                                          <p:val>
                                            <p:strVal val="#ppt_x"/>
                                          </p:val>
                                        </p:tav>
                                      </p:tavLst>
                                    </p:anim>
                                    <p:animEffect transition="in" filter="wipe(righ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1000"/>
                                        <p:tgtEl>
                                          <p:spTgt spid="29"/>
                                        </p:tgtEl>
                                        <p:attrNameLst>
                                          <p:attrName>ppt_x</p:attrName>
                                        </p:attrNameLst>
                                      </p:cBhvr>
                                      <p:tavLst>
                                        <p:tav tm="0">
                                          <p:val>
                                            <p:strVal val="#ppt_x-#ppt_w*1.125000"/>
                                          </p:val>
                                        </p:tav>
                                        <p:tav tm="100000">
                                          <p:val>
                                            <p:strVal val="#ppt_x"/>
                                          </p:val>
                                        </p:tav>
                                      </p:tavLst>
                                    </p:anim>
                                    <p:animEffect transition="in" filter="wipe(right)">
                                      <p:cBhvr>
                                        <p:cTn id="28" dur="1000"/>
                                        <p:tgtEl>
                                          <p:spTgt spid="29"/>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1000"/>
                                        <p:tgtEl>
                                          <p:spTgt spid="35"/>
                                        </p:tgtEl>
                                        <p:attrNameLst>
                                          <p:attrName>ppt_x</p:attrName>
                                        </p:attrNameLst>
                                      </p:cBhvr>
                                      <p:tavLst>
                                        <p:tav tm="0">
                                          <p:val>
                                            <p:strVal val="#ppt_x-#ppt_w*1.125000"/>
                                          </p:val>
                                        </p:tav>
                                        <p:tav tm="100000">
                                          <p:val>
                                            <p:strVal val="#ppt_x"/>
                                          </p:val>
                                        </p:tav>
                                      </p:tavLst>
                                    </p:anim>
                                    <p:animEffect transition="in" filter="wipe(right)">
                                      <p:cBhvr>
                                        <p:cTn id="3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Lst>
  </p:timing>
</p:sld>
</file>

<file path=ppt/theme/theme1.xml><?xml version="1.0" encoding="utf-8"?>
<a:theme xmlns:a="http://schemas.openxmlformats.org/drawingml/2006/main" name="Office 主题​​">
  <a:themeElements>
    <a:clrScheme name="自定义 233">
      <a:dk1>
        <a:sysClr val="windowText" lastClr="000000"/>
      </a:dk1>
      <a:lt1>
        <a:sysClr val="window" lastClr="FFFFFF"/>
      </a:lt1>
      <a:dk2>
        <a:srgbClr val="44546A"/>
      </a:dk2>
      <a:lt2>
        <a:srgbClr val="E7E6E6"/>
      </a:lt2>
      <a:accent1>
        <a:srgbClr val="F94341"/>
      </a:accent1>
      <a:accent2>
        <a:srgbClr val="0DC8DB"/>
      </a:accent2>
      <a:accent3>
        <a:srgbClr val="505069"/>
      </a:accent3>
      <a:accent4>
        <a:srgbClr val="F94341"/>
      </a:accent4>
      <a:accent5>
        <a:srgbClr val="0DC8DB"/>
      </a:accent5>
      <a:accent6>
        <a:srgbClr val="505069"/>
      </a:accent6>
      <a:hlink>
        <a:srgbClr val="F94341"/>
      </a:hlink>
      <a:folHlink>
        <a:srgbClr val="0DC8DB"/>
      </a:folHlink>
    </a:clrScheme>
    <a:fontScheme name="自定义 2">
      <a:majorFont>
        <a:latin typeface="Humanst521 BT"/>
        <a:ea typeface="字魂59号-创粗黑"/>
        <a:cs typeface=""/>
      </a:majorFont>
      <a:minorFont>
        <a:latin typeface="Humanst521 BT"/>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483</Words>
  <Application>Microsoft Office PowerPoint</Application>
  <PresentationFormat>Widescreen</PresentationFormat>
  <Paragraphs>38</Paragraphs>
  <Slides>18</Slides>
  <Notes>3</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Coiny</vt:lpstr>
      <vt:lpstr>Georgia</vt:lpstr>
      <vt:lpstr>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45</cp:revision>
  <dcterms:created xsi:type="dcterms:W3CDTF">2022-07-19T06:40:44Z</dcterms:created>
  <dcterms:modified xsi:type="dcterms:W3CDTF">2025-10-16T06:28:37Z</dcterms:modified>
</cp:coreProperties>
</file>