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8627" r:id="rId2"/>
    <p:sldId id="8628" r:id="rId3"/>
    <p:sldId id="8630" r:id="rId4"/>
    <p:sldId id="8629" r:id="rId5"/>
    <p:sldId id="258" r:id="rId6"/>
    <p:sldId id="259" r:id="rId7"/>
    <p:sldId id="260" r:id="rId8"/>
    <p:sldId id="261" r:id="rId9"/>
    <p:sldId id="8580" r:id="rId10"/>
    <p:sldId id="8605" r:id="rId11"/>
    <p:sldId id="8606" r:id="rId12"/>
    <p:sldId id="8631" r:id="rId13"/>
    <p:sldId id="8632" r:id="rId14"/>
    <p:sldId id="8633" r:id="rId15"/>
    <p:sldId id="86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64881" autoAdjust="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31B4D-4814-4A86-A977-083210953236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2E958-0064-4332-8E4B-2BBB0CC5198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6.png"/><Relationship Id="rId18" Type="http://schemas.openxmlformats.org/officeDocument/2006/relationships/slide" Target="slide9.xml"/><Relationship Id="rId3" Type="http://schemas.openxmlformats.org/officeDocument/2006/relationships/audio" Target="../media/audio1.wav"/><Relationship Id="rId21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slide" Target="slide6.xm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1.GIF"/><Relationship Id="rId5" Type="http://schemas.openxmlformats.org/officeDocument/2006/relationships/image" Target="../media/image12.GIF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9.GIF"/><Relationship Id="rId14" Type="http://schemas.openxmlformats.org/officeDocument/2006/relationships/slide" Target="slide7.xml"/><Relationship Id="rId22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1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1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5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21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3081" name="Text Box 4"/>
          <p:cNvSpPr txBox="1"/>
          <p:nvPr/>
        </p:nvSpPr>
        <p:spPr>
          <a:xfrm>
            <a:off x="241935" y="249491"/>
            <a:ext cx="11007725" cy="53675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742950" lvl="1" indent="-285750" algn="ctr">
              <a:spcBef>
                <a:spcPct val="50000"/>
              </a:spcBef>
              <a:buNone/>
            </a:pPr>
            <a:r>
              <a:rPr lang="en-US" sz="5400" b="1" i="1" dirty="0">
                <a:solidFill>
                  <a:srgbClr val="FF0000"/>
                </a:solidFill>
                <a:sym typeface="+mn-ea"/>
              </a:rPr>
              <a:t>  </a:t>
            </a:r>
            <a:r>
              <a:rPr lang="en-US" sz="3200" b="1" i="1" dirty="0">
                <a:solidFill>
                  <a:schemeClr val="accent1"/>
                </a:solidFill>
                <a:sym typeface="+mn-ea"/>
              </a:rPr>
              <a:t>TRƯỜNG TIỂU HỌC HƯNG ĐẠO</a:t>
            </a:r>
          </a:p>
          <a:p>
            <a:pPr marL="742950" lvl="1" indent="-285750" algn="ctr">
              <a:spcBef>
                <a:spcPct val="50000"/>
              </a:spcBef>
              <a:buNone/>
            </a:pPr>
            <a:r>
              <a:rPr lang="en-US" altLang="en-US" sz="5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Chủ đề 4: </a:t>
            </a:r>
          </a:p>
          <a:p>
            <a:pPr marL="742950" lvl="1" indent="-285750" algn="ctr">
              <a:spcBef>
                <a:spcPct val="50000"/>
              </a:spcBef>
              <a:buNone/>
            </a:pPr>
            <a:r>
              <a:rPr lang="en-US" altLang="en-US" sz="7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VẺ ĐẸP CỦA KHỐI</a:t>
            </a:r>
          </a:p>
          <a:p>
            <a:pPr marL="742950" lvl="1" indent="-285750" algn="ctr">
              <a:spcBef>
                <a:spcPct val="50000"/>
              </a:spcBef>
              <a:buNone/>
            </a:pPr>
            <a:r>
              <a:rPr lang="en-US" altLang="en-US" sz="4400" b="1" dirty="0">
                <a:ln>
                  <a:solidFill>
                    <a:srgbClr val="FF0000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</a:rPr>
              <a:t>Tiết 1</a:t>
            </a:r>
            <a:r>
              <a:rPr lang="en-US" altLang="en-US" sz="4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marL="742950" lvl="1" indent="-285750" algn="ctr">
              <a:spcBef>
                <a:spcPct val="50000"/>
              </a:spcBef>
              <a:buNone/>
            </a:pPr>
            <a:endParaRPr lang="en-US" altLang="en-US" sz="2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742950" lvl="1" indent="-285750" algn="ctr">
              <a:spcBef>
                <a:spcPct val="50000"/>
              </a:spcBef>
              <a:buNone/>
            </a:pPr>
            <a:endParaRPr lang="en-US" altLang="en-US" sz="2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742950" lvl="1" indent="-285750" algn="ctr">
              <a:spcBef>
                <a:spcPct val="50000"/>
              </a:spcBef>
              <a:buNone/>
            </a:pP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GIÁO VIÊN: PHẠM THỊ NGỌC ÁNH</a:t>
            </a:r>
          </a:p>
          <a:p>
            <a:pPr marL="742950" lvl="1" indent="-285750" algn="ctr">
              <a:spcBef>
                <a:spcPct val="50000"/>
              </a:spcBef>
              <a:buNone/>
            </a:pPr>
            <a:endParaRPr lang="en-US" altLang="en-US" sz="2000" b="1" dirty="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6" name="Picture 5" descr="A child and child planting a plan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24" y="-857250"/>
            <a:ext cx="3609975" cy="3609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55257" y="-164782"/>
            <a:ext cx="11931650" cy="1168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32559" y="604203"/>
            <a:ext cx="11051540" cy="2260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767" y="1236527"/>
            <a:ext cx="3952987" cy="23972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476250" y="3868420"/>
            <a:ext cx="11289665" cy="2632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Đã học ở lớp 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- chủ đề 5 : bài sự kết hợp thú vị của khối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73742880" name="Picture 1073742879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75" y="4689566"/>
            <a:ext cx="4113530" cy="2045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79" name="Picture 1073742878"/>
          <p:cNvPicPr>
            <a:picLocks noRot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355" y="4689566"/>
            <a:ext cx="4251325" cy="204556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73742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73742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134745" y="935355"/>
            <a:ext cx="9927590" cy="514858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60813"/>
              </a:avLst>
            </a:prstTxWarp>
            <a:noAutofit/>
          </a:bodyPr>
          <a:lstStyle/>
          <a:p>
            <a:r>
              <a:rPr lang="en-US" sz="5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Qua lớp 3 các em sẽ biết được sâu hơn về bản chất của khối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201670" y="2682240"/>
            <a:ext cx="5697855" cy="2661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195" y="1828800"/>
            <a:ext cx="6440170" cy="446749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" y="635"/>
            <a:ext cx="12264390" cy="6857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829" y="1549889"/>
            <a:ext cx="6693988" cy="2402032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82" y="2990778"/>
            <a:ext cx="2357254" cy="3144249"/>
          </a:xfrm>
          <a:prstGeom prst="rect">
            <a:avLst/>
          </a:prstGeom>
        </p:spPr>
      </p:pic>
      <p:grpSp>
        <p:nvGrpSpPr>
          <p:cNvPr id="3" name="组合 1"/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635"/>
            <a:ext cx="12192000" cy="6857365"/>
          </a:xfrm>
          <a:prstGeom prst="rect">
            <a:avLst/>
          </a:prstGeom>
        </p:spPr>
      </p:pic>
      <p:sp>
        <p:nvSpPr>
          <p:cNvPr id="8" name="Text Box 8"/>
          <p:cNvSpPr txBox="1"/>
          <p:nvPr/>
        </p:nvSpPr>
        <p:spPr>
          <a:xfrm>
            <a:off x="215265" y="93980"/>
            <a:ext cx="11889105" cy="8845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Quan sát hình và cho biết đó là khối gì ?</a:t>
            </a:r>
          </a:p>
        </p:txBody>
      </p:sp>
      <p:pic>
        <p:nvPicPr>
          <p:cNvPr id="3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39882" t="32669" r="2394" b="13899"/>
          <a:stretch>
            <a:fillRect/>
          </a:stretch>
        </p:blipFill>
        <p:spPr>
          <a:xfrm>
            <a:off x="3148149" y="862965"/>
            <a:ext cx="6213656" cy="5913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8635"/>
          </a:xfrm>
          <a:prstGeom prst="rect">
            <a:avLst/>
          </a:prstGeom>
        </p:spPr>
      </p:pic>
      <p:sp>
        <p:nvSpPr>
          <p:cNvPr id="26" name="Text Box 25"/>
          <p:cNvSpPr txBox="1"/>
          <p:nvPr/>
        </p:nvSpPr>
        <p:spPr>
          <a:xfrm>
            <a:off x="435610" y="506095"/>
            <a:ext cx="12192635" cy="65722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và cho biết đó là khối gì ? cảm giac như thế nào?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7960" y="1546225"/>
          <a:ext cx="11951335" cy="51777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89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0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5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4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4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83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KHỐI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 GIÁC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44563" t="32669" r="38100" b="56288"/>
          <a:stretch>
            <a:fillRect/>
          </a:stretch>
        </p:blipFill>
        <p:spPr>
          <a:xfrm>
            <a:off x="2133600" y="2609850"/>
            <a:ext cx="1104265" cy="144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44563" t="49916" r="38019" b="37445"/>
          <a:stretch>
            <a:fillRect/>
          </a:stretch>
        </p:blipFill>
        <p:spPr>
          <a:xfrm>
            <a:off x="3660775" y="2725420"/>
            <a:ext cx="1144905" cy="1242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44025" t="68945" r="38019" b="18416"/>
          <a:stretch>
            <a:fillRect/>
          </a:stretch>
        </p:blipFill>
        <p:spPr>
          <a:xfrm>
            <a:off x="5194935" y="2609850"/>
            <a:ext cx="1546860" cy="1242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71350" t="31842" r="9633" b="55396"/>
          <a:stretch>
            <a:fillRect/>
          </a:stretch>
        </p:blipFill>
        <p:spPr>
          <a:xfrm>
            <a:off x="6857365" y="2713038"/>
            <a:ext cx="1638300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71350" t="49916" r="9633" b="36980"/>
          <a:stretch>
            <a:fillRect/>
          </a:stretch>
        </p:blipFill>
        <p:spPr>
          <a:xfrm>
            <a:off x="8611235" y="2564130"/>
            <a:ext cx="1638300" cy="1287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72845" t="69307" r="9633" b="17201"/>
          <a:stretch>
            <a:fillRect/>
          </a:stretch>
        </p:blipFill>
        <p:spPr>
          <a:xfrm>
            <a:off x="10451783" y="2631440"/>
            <a:ext cx="1509395" cy="1325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159000" y="4692650"/>
            <a:ext cx="11029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Chắc chắn, mạnh khoẻ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0750" y="5035550"/>
            <a:ext cx="1461135" cy="777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Nặng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1185" y="5035427"/>
            <a:ext cx="17466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YÊN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921500" y="4782185"/>
            <a:ext cx="1596390" cy="1725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MỀM MẠI,</a:t>
            </a:r>
            <a:endParaRPr lang="en-US" sz="20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NHẸ NHÀNG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611235" y="5035550"/>
            <a:ext cx="1691005" cy="871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10484485" y="4782185"/>
            <a:ext cx="1707515" cy="1623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ĐANG RƠI, ĐANG CHẠY,</a:t>
            </a:r>
          </a:p>
          <a:p>
            <a:r>
              <a:rPr lang="en-US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  <a:p>
            <a:endParaRPr lang="en-US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600" y="1839595"/>
            <a:ext cx="1199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6910" y="1767840"/>
            <a:ext cx="1695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35575" y="1767840"/>
            <a:ext cx="1192530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TĨNH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921500" y="1638300"/>
            <a:ext cx="1371600" cy="925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MỀM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8786495" y="1642110"/>
            <a:ext cx="1659255" cy="871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27" name="Text Box 26"/>
          <p:cNvSpPr txBox="1"/>
          <p:nvPr/>
        </p:nvSpPr>
        <p:spPr>
          <a:xfrm>
            <a:off x="10452100" y="1642110"/>
            <a:ext cx="16300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CHUYỄN ĐỘNG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8786495" y="1546225"/>
            <a:ext cx="1659255" cy="871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  <p:bldP spid="21" grpId="0"/>
      <p:bldP spid="21" grpId="1"/>
      <p:bldP spid="8" grpId="0"/>
      <p:bldP spid="8" grpId="1"/>
      <p:bldP spid="17" grpId="0"/>
      <p:bldP spid="17" grpId="1"/>
      <p:bldP spid="25" grpId="0"/>
      <p:bldP spid="25" grpId="1"/>
      <p:bldP spid="12" grpId="0"/>
      <p:bldP spid="12" grpId="1"/>
      <p:bldP spid="15" grpId="0"/>
      <p:bldP spid="15" grpId="1"/>
      <p:bldP spid="19" grpId="0"/>
      <p:bldP spid="19" grpId="1"/>
      <p:bldP spid="6" grpId="0"/>
      <p:bldP spid="6" grpId="1"/>
      <p:bldP spid="27" grpId="0"/>
      <p:bldP spid="27" grpId="1"/>
      <p:bldP spid="29" grpId="0"/>
      <p:bldP spid="2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970020" y="537210"/>
            <a:ext cx="4064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08000" y="1727200"/>
            <a:ext cx="11236960" cy="3505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 TIẾT HỌC NÀY EM ĐÃ BIẾT ĐƯỢC NHỮNG KHỐI NÀO? KHỐI ĐÓ CÓ BIỂU HIÊN GÌ ?</a:t>
            </a:r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" y="635"/>
            <a:ext cx="1226375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34" y="512369"/>
            <a:ext cx="10833531" cy="1737511"/>
          </a:xfrm>
          <a:prstGeom prst="rect">
            <a:avLst/>
          </a:prstGeom>
        </p:spPr>
      </p:pic>
      <p:sp>
        <p:nvSpPr>
          <p:cNvPr id="32" name="任意多边形: 形状 40"/>
          <p:cNvSpPr/>
          <p:nvPr/>
        </p:nvSpPr>
        <p:spPr>
          <a:xfrm>
            <a:off x="813435" y="1917700"/>
            <a:ext cx="11174095" cy="4267835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44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-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Biết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được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biểu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hiện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của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khối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dạng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cơ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bản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theo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một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số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cặp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tương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phản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-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Biết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thực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hành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,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sáng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tạo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sản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phẩm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mĩ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thuật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tạo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được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biểu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hiện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của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khối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,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cảm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giác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về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sự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chuyển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4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động</a:t>
            </a:r>
            <a:r>
              <a:rPr lang="en-US" sz="44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sym typeface="+mn-ea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221" y="1416665"/>
            <a:ext cx="6986622" cy="2462997"/>
          </a:xfrm>
          <a:prstGeom prst="rect">
            <a:avLst/>
          </a:prstGeom>
        </p:spPr>
      </p:pic>
      <p:pic>
        <p:nvPicPr>
          <p:cNvPr id="5" name="Picture 4" descr="A child and child planting a plan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1943099"/>
            <a:ext cx="5448301" cy="5448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8549" y="1885950"/>
            <a:ext cx="60483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</a:rPr>
              <a:t>Hãy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quan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sát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và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gọi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đúng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tên  các khối sau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nl-NL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để giành được những món quà hấp dẫn.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6875" y="5456555"/>
            <a:ext cx="1381125" cy="133921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702" y="160000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</p:cNvPr>
          <p:cNvSpPr/>
          <p:nvPr/>
        </p:nvSpPr>
        <p:spPr>
          <a:xfrm>
            <a:off x="267128" y="123290"/>
            <a:ext cx="1623317" cy="3904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/>
          <p:cNvSpPr/>
          <p:nvPr/>
        </p:nvSpPr>
        <p:spPr>
          <a:xfrm>
            <a:off x="854552" y="235975"/>
            <a:ext cx="10500851" cy="1253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93942" y="320488"/>
            <a:ext cx="101763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Đây là khối gì: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13285" y="1952090"/>
            <a:ext cx="5198110" cy="1630680"/>
            <a:chOff x="2813285" y="2217002"/>
            <a:chExt cx="5198110" cy="1331157"/>
          </a:xfrm>
        </p:grpSpPr>
        <p:sp>
          <p:nvSpPr>
            <p:cNvPr id="83" name="Rectangle: Rounded Corners 82"/>
            <p:cNvSpPr/>
            <p:nvPr/>
          </p:nvSpPr>
          <p:spPr>
            <a:xfrm>
              <a:off x="2813285" y="2515579"/>
              <a:ext cx="5198110" cy="10325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khối lập phương</a:t>
              </a:r>
            </a:p>
          </p:txBody>
        </p:sp>
        <p:pic>
          <p:nvPicPr>
            <p:cNvPr id="120" name="Picture 6" descr="Káº¿t quáº£ hÃ¬nh áº£nh cho right wrong tick icon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>
              <a:fillRect/>
            </a:stretch>
          </p:blipFill>
          <p:spPr bwMode="auto">
            <a:xfrm>
              <a:off x="6670724" y="2217002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MÃ¡y Äiá»n giáº£i 03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30439" y="643068"/>
            <a:ext cx="4447324" cy="42909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esktop\7.jpg"/>
          <p:cNvPicPr>
            <a:picLocks noChangeAspect="1"/>
          </p:cNvPicPr>
          <p:nvPr/>
        </p:nvPicPr>
        <p:blipFill>
          <a:blip r:embed="rId8"/>
          <a:srcRect l="40238" t="69145" r="34099" b="18254"/>
          <a:stretch>
            <a:fillRect/>
          </a:stretch>
        </p:blipFill>
        <p:spPr>
          <a:xfrm>
            <a:off x="8134350" y="2317115"/>
            <a:ext cx="3950970" cy="31076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54552" y="235975"/>
            <a:ext cx="10500851" cy="1253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3394" y="412955"/>
            <a:ext cx="101763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 Đây là khối gì: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534311" y="1736333"/>
            <a:ext cx="5082186" cy="1640685"/>
            <a:chOff x="3534311" y="2040875"/>
            <a:chExt cx="5082186" cy="1339324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3534311" y="2823827"/>
              <a:ext cx="4736386" cy="55637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khối cầu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6" descr="Káº¿t quáº£ hÃ¬nh áº£nh cho right wrong tick icon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>
              <a:fillRect/>
            </a:stretch>
          </p:blipFill>
          <p:spPr bwMode="auto">
            <a:xfrm>
              <a:off x="7276899" y="2040875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8" descr="Combo TripU 3N2Ä Novotel PhÃº Quá»c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17693" y="412672"/>
            <a:ext cx="6896572" cy="551725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esktop\7.jpg"/>
          <p:cNvPicPr>
            <a:picLocks noChangeAspect="1"/>
          </p:cNvPicPr>
          <p:nvPr/>
        </p:nvPicPr>
        <p:blipFill>
          <a:blip r:embed="rId8"/>
          <a:srcRect l="41297" t="49716" r="34968" b="36683"/>
          <a:stretch>
            <a:fillRect/>
          </a:stretch>
        </p:blipFill>
        <p:spPr>
          <a:xfrm>
            <a:off x="8518525" y="2695575"/>
            <a:ext cx="3232150" cy="30657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54552" y="235975"/>
            <a:ext cx="10500851" cy="1253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668" y="382133"/>
            <a:ext cx="101763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3.Đây là khối gì : </a:t>
            </a:r>
            <a:endParaRPr kumimoji="0" lang="en-US" sz="3600" b="1" i="0" kern="1200" cap="none" spc="0" normalizeH="0" baseline="0" noProof="0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91165" y="1654141"/>
            <a:ext cx="4537655" cy="1579041"/>
            <a:chOff x="3534311" y="2091197"/>
            <a:chExt cx="4537655" cy="1289002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534311" y="2823827"/>
              <a:ext cx="3801437" cy="55637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khối trụ</a:t>
              </a:r>
            </a:p>
          </p:txBody>
        </p:sp>
        <p:pic>
          <p:nvPicPr>
            <p:cNvPr id="7" name="Picture 6" descr="Káº¿t quáº£ hÃ¬nh áº£nh cho right wrong tick icon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>
              <a:fillRect/>
            </a:stretch>
          </p:blipFill>
          <p:spPr bwMode="auto">
            <a:xfrm>
              <a:off x="6732368" y="2091197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6" descr="MÃ¡y Äiá»n giáº£i 0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5289" y="1153801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/>
          <p:cNvPicPr>
            <a:picLocks noRot="1" noChangeAspect="1"/>
          </p:cNvPicPr>
          <p:nvPr/>
        </p:nvPicPr>
        <p:blipFill>
          <a:blip r:embed="rId7"/>
          <a:srcRect l="28181" t="49210" r="36858" b="7175"/>
          <a:stretch>
            <a:fillRect/>
          </a:stretch>
        </p:blipFill>
        <p:spPr>
          <a:xfrm>
            <a:off x="8079740" y="1717675"/>
            <a:ext cx="3451225" cy="37312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54552" y="235975"/>
            <a:ext cx="10500851" cy="1253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668" y="382133"/>
            <a:ext cx="101763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Đây là khối gì:</a:t>
            </a:r>
            <a:endParaRPr kumimoji="0" lang="en-US" sz="3600" b="1" i="0" kern="1200" cap="none" spc="0" normalizeH="0" baseline="0" noProof="0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87560" y="1654141"/>
            <a:ext cx="5441260" cy="1578610"/>
            <a:chOff x="2630706" y="2091197"/>
            <a:chExt cx="5441260" cy="1288650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2630706" y="2823644"/>
              <a:ext cx="4705350" cy="55620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khối chóp nón</a:t>
              </a:r>
            </a:p>
          </p:txBody>
        </p:sp>
        <p:pic>
          <p:nvPicPr>
            <p:cNvPr id="6" name="Picture 5" descr="Káº¿t quáº£ hÃ¬nh áº£nh cho right wrong tick icon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>
              <a:fillRect/>
            </a:stretch>
          </p:blipFill>
          <p:spPr bwMode="auto">
            <a:xfrm>
              <a:off x="6732368" y="2091197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[crop output image]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99428" y="1383963"/>
            <a:ext cx="4231423" cy="3385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-2147482624"/>
          <p:cNvPicPr>
            <a:picLocks noRot="1" noChangeAspect="1"/>
          </p:cNvPicPr>
          <p:nvPr/>
        </p:nvPicPr>
        <p:blipFill>
          <a:blip r:embed="rId8"/>
          <a:srcRect t="39429" r="73209" b="15015"/>
          <a:stretch>
            <a:fillRect/>
          </a:stretch>
        </p:blipFill>
        <p:spPr>
          <a:xfrm>
            <a:off x="8050530" y="1582420"/>
            <a:ext cx="3025775" cy="3763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60</TotalTime>
  <Words>322</Words>
  <Application>Microsoft Office PowerPoint</Application>
  <PresentationFormat>Widescreen</PresentationFormat>
  <Paragraphs>54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Ánh Ngọc</cp:lastModifiedBy>
  <cp:revision>66</cp:revision>
  <dcterms:created xsi:type="dcterms:W3CDTF">2023-07-25T07:36:00Z</dcterms:created>
  <dcterms:modified xsi:type="dcterms:W3CDTF">2025-10-21T08:44:53Z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4DDA5C101ACD46A4A40FB353CF195F66_13</vt:lpwstr>
  </property>
  <property fmtid="{D5CDD505-2E9C-101B-9397-08002B2CF9AE}" pid="3" name="KSOProductBuildVer">
    <vt:lpwstr>1033-12.2.0.13266</vt:lpwstr>
  </property>
</Properties>
</file>