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27" r:id="rId2"/>
    <p:sldId id="430" r:id="rId3"/>
    <p:sldId id="432" r:id="rId4"/>
    <p:sldId id="434" r:id="rId5"/>
    <p:sldId id="435" r:id="rId6"/>
    <p:sldId id="439" r:id="rId7"/>
    <p:sldId id="442" r:id="rId8"/>
    <p:sldId id="444" r:id="rId9"/>
    <p:sldId id="431" r:id="rId10"/>
  </p:sldIdLst>
  <p:sldSz cx="16276638" cy="9144000"/>
  <p:notesSz cx="6858000" cy="9144000"/>
  <p:custDataLst>
    <p:tags r:id="rId1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64" d="100"/>
          <a:sy n="64" d="100"/>
        </p:scale>
        <p:origin x="523" y="77"/>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6</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7</a:t>
            </a:fld>
            <a:endParaRPr lang="en-US" altLang="en-US"/>
          </a:p>
        </p:txBody>
      </p:sp>
    </p:spTree>
    <p:extLst>
      <p:ext uri="{BB962C8B-B14F-4D97-AF65-F5344CB8AC3E}">
        <p14:creationId xmlns:p14="http://schemas.microsoft.com/office/powerpoint/2010/main" val="55137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8</a:t>
            </a:fld>
            <a:endParaRPr lang="en-US" altLang="en-US"/>
          </a:p>
        </p:txBody>
      </p:sp>
    </p:spTree>
    <p:extLst>
      <p:ext uri="{BB962C8B-B14F-4D97-AF65-F5344CB8AC3E}">
        <p14:creationId xmlns:p14="http://schemas.microsoft.com/office/powerpoint/2010/main" val="302409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7.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19689" y="306387"/>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HƯNG ĐẠO</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508919" y="3962400"/>
            <a:ext cx="13563600"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 HOẠT ĐỘNG KẾT NỐI VỚI CỘNG ĐỒNG (T2) </a:t>
            </a: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0000CC"/>
                </a:solidFill>
                <a:latin typeface="Times New Roman" pitchFamily="18" charset="0"/>
              </a:rPr>
              <a:t>Giáo</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viên</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Trần</a:t>
            </a:r>
            <a:r>
              <a:rPr lang="en-US" altLang="en-US" sz="2800" b="1" i="1" dirty="0">
                <a:solidFill>
                  <a:srgbClr val="0000CC"/>
                </a:solidFill>
                <a:latin typeface="Times New Roman" pitchFamily="18" charset="0"/>
              </a:rPr>
              <a:t> Thị Lan Hương</a:t>
            </a:r>
          </a:p>
          <a:p>
            <a:pPr eaLnBrk="1" hangingPunct="1"/>
            <a:r>
              <a:rPr lang="en-US" altLang="en-US" sz="2800" b="1" i="1" dirty="0" err="1">
                <a:solidFill>
                  <a:srgbClr val="0000CC"/>
                </a:solidFill>
                <a:latin typeface="Times New Roman" pitchFamily="18" charset="0"/>
              </a:rPr>
              <a:t>Lớp</a:t>
            </a:r>
            <a:r>
              <a:rPr lang="en-US" altLang="en-US" sz="2800" b="1" i="1" dirty="0">
                <a:solidFill>
                  <a:srgbClr val="0000CC"/>
                </a:solidFill>
                <a:latin typeface="Times New Roman" pitchFamily="18" charset="0"/>
              </a:rPr>
              <a:t>:  3A3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3 Bài hát chúng em với an toàn giao thô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4001"/>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(T2) </a:t>
            </a:r>
          </a:p>
        </p:txBody>
      </p:sp>
      <p:sp>
        <p:nvSpPr>
          <p:cNvPr id="14" name="Rectangle 13"/>
          <p:cNvSpPr/>
          <p:nvPr/>
        </p:nvSpPr>
        <p:spPr>
          <a:xfrm>
            <a:off x="762433" y="1944469"/>
            <a:ext cx="13929086" cy="646331"/>
          </a:xfrm>
          <a:prstGeom prst="rect">
            <a:avLst/>
          </a:prstGeom>
        </p:spPr>
        <p:txBody>
          <a:bodyPr wrap="square">
            <a:spAutoFit/>
          </a:bodyPr>
          <a:lstStyle/>
          <a:p>
            <a:pPr algn="just"/>
            <a:r>
              <a:rPr lang="vi-VN" sz="3600" b="1">
                <a:solidFill>
                  <a:srgbClr val="FF0000"/>
                </a:solidFill>
                <a:latin typeface="Times New Roman" pitchFamily="18" charset="0"/>
                <a:cs typeface="Times New Roman" pitchFamily="18" charset="0"/>
              </a:rPr>
              <a:t>Hoạt động </a:t>
            </a:r>
            <a:r>
              <a:rPr lang="en-US" sz="3600" b="1">
                <a:solidFill>
                  <a:srgbClr val="FF0000"/>
                </a:solidFill>
                <a:latin typeface="Times New Roman" pitchFamily="18" charset="0"/>
                <a:cs typeface="Times New Roman" pitchFamily="18" charset="0"/>
              </a:rPr>
              <a:t>1</a:t>
            </a:r>
            <a:r>
              <a:rPr lang="vi-VN" sz="3600" b="1">
                <a:solidFill>
                  <a:srgbClr val="FF0000"/>
                </a:solidFill>
                <a:latin typeface="Times New Roman" pitchFamily="18" charset="0"/>
                <a:cs typeface="Times New Roman" pitchFamily="18" charset="0"/>
              </a:rPr>
              <a:t>. Ý nghĩa của các hoạt động kết nối nhà trường với xã hội</a:t>
            </a:r>
            <a:endParaRPr lang="en-US" sz="3600" b="1">
              <a:solidFill>
                <a:srgbClr val="FF0000"/>
              </a:solidFill>
              <a:latin typeface="Times New Roman" pitchFamily="18" charset="0"/>
              <a:cs typeface="Times New Roman" pitchFamily="18" charset="0"/>
            </a:endParaRPr>
          </a:p>
        </p:txBody>
      </p:sp>
      <p:sp>
        <p:nvSpPr>
          <p:cNvPr id="4" name="Rectangle 3"/>
          <p:cNvSpPr/>
          <p:nvPr/>
        </p:nvSpPr>
        <p:spPr>
          <a:xfrm>
            <a:off x="452837" y="3132715"/>
            <a:ext cx="7152083" cy="1200329"/>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Nêu tên và địa điểm tổ chức hoạt động ?</a:t>
            </a:r>
            <a:endParaRPr lang="en-US" sz="3600" b="1">
              <a:solidFill>
                <a:srgbClr val="0000CC"/>
              </a:solidFill>
              <a:latin typeface="Times New Roman" pitchFamily="18" charset="0"/>
              <a:cs typeface="Times New Roman" pitchFamily="18" charset="0"/>
            </a:endParaRPr>
          </a:p>
        </p:txBody>
      </p:sp>
      <p:sp>
        <p:nvSpPr>
          <p:cNvPr id="5" name="Rectangle 4"/>
          <p:cNvSpPr/>
          <p:nvPr/>
        </p:nvSpPr>
        <p:spPr>
          <a:xfrm>
            <a:off x="467573" y="4320961"/>
            <a:ext cx="7152083" cy="1754326"/>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Nêu ý nghĩa và nhận xét của em về sự tham gia của các bạn trong hoạt động đó ? </a:t>
            </a:r>
            <a:endParaRPr lang="en-US" sz="3600" b="1">
              <a:solidFill>
                <a:srgbClr val="0000CC"/>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29768E16-7CAE-100F-D38D-C8B96BD67FEE}"/>
              </a:ext>
            </a:extLst>
          </p:cNvPr>
          <p:cNvSpPr/>
          <p:nvPr/>
        </p:nvSpPr>
        <p:spPr>
          <a:xfrm>
            <a:off x="467573" y="6324600"/>
            <a:ext cx="7391400" cy="1200329"/>
          </a:xfrm>
          <a:prstGeom prst="rect">
            <a:avLst/>
          </a:prstGeom>
        </p:spPr>
        <p:txBody>
          <a:bodyPr wrap="square">
            <a:spAutoFit/>
          </a:bodyPr>
          <a:lstStyle/>
          <a:p>
            <a:pPr algn="just"/>
            <a:r>
              <a:rPr lang="vi-VN" sz="3600" b="1">
                <a:solidFill>
                  <a:srgbClr val="0000CC"/>
                </a:solidFill>
                <a:latin typeface="Times New Roman" pitchFamily="18" charset="0"/>
                <a:cs typeface="Times New Roman" pitchFamily="18" charset="0"/>
              </a:rPr>
              <a:t>+ Em cảm thấy như thế nào khi tham gia các hoạt động như thế?</a:t>
            </a:r>
            <a:endParaRPr lang="en-US" sz="3600" b="1">
              <a:solidFill>
                <a:srgbClr val="0000CC"/>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156425E2-3CD6-30D3-C9B3-17E0518E1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920" y="3181856"/>
            <a:ext cx="7909717" cy="5733543"/>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(T2) </a:t>
            </a:r>
          </a:p>
        </p:txBody>
      </p:sp>
      <p:sp>
        <p:nvSpPr>
          <p:cNvPr id="10" name="Rectangle 9"/>
          <p:cNvSpPr/>
          <p:nvPr/>
        </p:nvSpPr>
        <p:spPr>
          <a:xfrm>
            <a:off x="746919" y="1782783"/>
            <a:ext cx="14630400" cy="677108"/>
          </a:xfrm>
          <a:prstGeom prst="rect">
            <a:avLst/>
          </a:prstGeom>
        </p:spPr>
        <p:txBody>
          <a:bodyPr wrap="square">
            <a:spAutoFit/>
          </a:bodyPr>
          <a:lstStyle/>
          <a:p>
            <a:r>
              <a:rPr lang="vi-VN" sz="3800" b="1">
                <a:solidFill>
                  <a:srgbClr val="FF0066"/>
                </a:solidFill>
                <a:latin typeface="Times New Roman" pitchFamily="18" charset="0"/>
                <a:cs typeface="Times New Roman" pitchFamily="18" charset="0"/>
              </a:rPr>
              <a:t>Hoạt động 1. Ý nghĩa của các hoạt động kết nối nhà trường với xã hội</a:t>
            </a:r>
          </a:p>
        </p:txBody>
      </p:sp>
      <p:sp>
        <p:nvSpPr>
          <p:cNvPr id="2" name="Rectangle 1"/>
          <p:cNvSpPr/>
          <p:nvPr/>
        </p:nvSpPr>
        <p:spPr>
          <a:xfrm>
            <a:off x="718153" y="2759842"/>
            <a:ext cx="14506766" cy="3970318"/>
          </a:xfrm>
          <a:prstGeom prst="rect">
            <a:avLst/>
          </a:prstGeom>
        </p:spPr>
        <p:txBody>
          <a:bodyPr wrap="square">
            <a:spAutoFit/>
          </a:bodyPr>
          <a:lstStyle/>
          <a:p>
            <a:pPr indent="457200" algn="just"/>
            <a:r>
              <a:rPr lang="en-US" sz="3600" b="1" i="1">
                <a:solidFill>
                  <a:srgbClr val="0000CC"/>
                </a:solidFill>
                <a:latin typeface="Times New Roman" pitchFamily="18" charset="0"/>
                <a:cs typeface="Times New Roman" pitchFamily="18" charset="0"/>
              </a:rPr>
              <a:t>   </a:t>
            </a:r>
            <a:r>
              <a:rPr lang="vi-VN" sz="3600" b="1" i="1">
                <a:solidFill>
                  <a:srgbClr val="0000CC"/>
                </a:solidFill>
                <a:latin typeface="Times New Roman" pitchFamily="18" charset="0"/>
                <a:cs typeface="Times New Roman" pitchFamily="18" charset="0"/>
              </a:rPr>
              <a:t>Đối với trường học thì việc được học an toàn giao thông đã được phổ biến nhưng việc thực hiện thì chưa được cao. Tai nạn do giao thông gây ra là rất lớn, làm thiệt hại đến tiền, của của gia đình, xã hội gây cho con người cuộc sống khó khăn, vất vả cơ cực. Đứng trước tình hình nghiêm trọng và đang vượt ngoài tầm kiểm soát như hiện nay. Đảng và Nhà nước ta đã có nhiều chủ trương, biện pháp nhằm kiềm chế, giảm thiểu tai nạn giao thông trên địa bàn cả nước.</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(T2) </a:t>
            </a:r>
          </a:p>
        </p:txBody>
      </p:sp>
      <p:sp>
        <p:nvSpPr>
          <p:cNvPr id="10" name="Rectangle 9"/>
          <p:cNvSpPr/>
          <p:nvPr/>
        </p:nvSpPr>
        <p:spPr>
          <a:xfrm>
            <a:off x="3223418" y="1984146"/>
            <a:ext cx="8839202" cy="677108"/>
          </a:xfrm>
          <a:prstGeom prst="rect">
            <a:avLst/>
          </a:prstGeom>
        </p:spPr>
        <p:txBody>
          <a:bodyPr wrap="square">
            <a:spAutoFit/>
          </a:bodyPr>
          <a:lstStyle/>
          <a:p>
            <a:pPr algn="ctr"/>
            <a:r>
              <a:rPr lang="it-IT" sz="3800" b="1">
                <a:solidFill>
                  <a:srgbClr val="FF0066"/>
                </a:solidFill>
                <a:latin typeface="Times New Roman" pitchFamily="18" charset="0"/>
                <a:cs typeface="Times New Roman" pitchFamily="18" charset="0"/>
              </a:rPr>
              <a:t>Trò chơi:    Ai nhanh ai đúng</a:t>
            </a:r>
            <a:endParaRPr lang="en-US" sz="3800" b="1">
              <a:solidFill>
                <a:srgbClr val="FF0066"/>
              </a:solidFill>
              <a:latin typeface="Times New Roman" pitchFamily="18" charset="0"/>
              <a:cs typeface="Times New Roman" pitchFamily="18" charset="0"/>
            </a:endParaRPr>
          </a:p>
        </p:txBody>
      </p:sp>
      <p:sp>
        <p:nvSpPr>
          <p:cNvPr id="3" name="Rectangle 2"/>
          <p:cNvSpPr/>
          <p:nvPr/>
        </p:nvSpPr>
        <p:spPr>
          <a:xfrm>
            <a:off x="1356519" y="3124200"/>
            <a:ext cx="13639800" cy="3785652"/>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L</a:t>
            </a:r>
            <a:r>
              <a:rPr lang="vi-VN" sz="4000" b="1">
                <a:solidFill>
                  <a:srgbClr val="0000CC"/>
                </a:solidFill>
                <a:latin typeface="Times New Roman" pitchFamily="18" charset="0"/>
                <a:cs typeface="Times New Roman" pitchFamily="18" charset="0"/>
              </a:rPr>
              <a:t>ớp </a:t>
            </a:r>
            <a:r>
              <a:rPr lang="en-US" sz="4000" b="1">
                <a:solidFill>
                  <a:srgbClr val="0000CC"/>
                </a:solidFill>
                <a:latin typeface="Times New Roman" pitchFamily="18" charset="0"/>
                <a:cs typeface="Times New Roman" pitchFamily="18" charset="0"/>
              </a:rPr>
              <a:t>chia </a:t>
            </a:r>
            <a:r>
              <a:rPr lang="vi-VN" sz="4000" b="1">
                <a:solidFill>
                  <a:srgbClr val="0000CC"/>
                </a:solidFill>
                <a:latin typeface="Times New Roman" pitchFamily="18" charset="0"/>
                <a:cs typeface="Times New Roman" pitchFamily="18" charset="0"/>
              </a:rPr>
              <a:t>thành 2 đội, mỗi đội của 4 thành viên. Các thành viên sẽ được nhân các tâm thẻ ghi việc làm và ý nghĩa của những việc làm đó. Trong thời gian 2 phút các thành viên phải nhanh chóng gắn các tấm thẻ viêc làm với các thẻ ý nghĩa phù hợp. Đội nào đúng và nhanh nhất thì đội đó dành chiến thắng</a:t>
            </a:r>
            <a:r>
              <a:rPr lang="en-US" sz="4000" b="1">
                <a:solidFill>
                  <a:srgbClr val="0000CC"/>
                </a:solidFill>
                <a:latin typeface="Times New Roman" pitchFamily="18" charset="0"/>
                <a:cs typeface="Times New Roman" pitchFamily="18" charset="0"/>
              </a:rPr>
              <a:t>.</a:t>
            </a:r>
            <a:endParaRPr lang="nl-NL" sz="40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603285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(T2) </a:t>
            </a:r>
          </a:p>
        </p:txBody>
      </p:sp>
      <p:pic>
        <p:nvPicPr>
          <p:cNvPr id="3" name="Picture 2">
            <a:extLst>
              <a:ext uri="{FF2B5EF4-FFF2-40B4-BE49-F238E27FC236}">
                <a16:creationId xmlns:a16="http://schemas.microsoft.com/office/drawing/2014/main" id="{3405BBB1-BDEE-7DC7-9F2B-295522D91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518" y="1904999"/>
            <a:ext cx="10515601" cy="7135147"/>
          </a:xfrm>
          <a:prstGeom prst="rect">
            <a:avLst/>
          </a:prstGeom>
        </p:spPr>
      </p:pic>
      <p:cxnSp>
        <p:nvCxnSpPr>
          <p:cNvPr id="5" name="Straight Arrow Connector 4">
            <a:extLst>
              <a:ext uri="{FF2B5EF4-FFF2-40B4-BE49-F238E27FC236}">
                <a16:creationId xmlns:a16="http://schemas.microsoft.com/office/drawing/2014/main" id="{A426BF15-E7A7-AFA2-023F-2767658C14DD}"/>
              </a:ext>
            </a:extLst>
          </p:cNvPr>
          <p:cNvCxnSpPr/>
          <p:nvPr/>
        </p:nvCxnSpPr>
        <p:spPr>
          <a:xfrm>
            <a:off x="7528719" y="4572000"/>
            <a:ext cx="1143000" cy="3276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id="{33DFD85A-593A-8153-6DC8-7193C40A6F84}"/>
              </a:ext>
            </a:extLst>
          </p:cNvPr>
          <p:cNvCxnSpPr/>
          <p:nvPr/>
        </p:nvCxnSpPr>
        <p:spPr>
          <a:xfrm>
            <a:off x="7528719" y="6248400"/>
            <a:ext cx="1143000" cy="4572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A172CA72-AC19-AB4B-5863-F82409D23B89}"/>
              </a:ext>
            </a:extLst>
          </p:cNvPr>
          <p:cNvCxnSpPr/>
          <p:nvPr/>
        </p:nvCxnSpPr>
        <p:spPr>
          <a:xfrm flipV="1">
            <a:off x="7528719" y="5181600"/>
            <a:ext cx="1143000" cy="26670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65893600-DC96-7D72-847B-F78AE20E0EAF}"/>
              </a:ext>
            </a:extLst>
          </p:cNvPr>
          <p:cNvCxnSpPr/>
          <p:nvPr/>
        </p:nvCxnSpPr>
        <p:spPr>
          <a:xfrm flipV="1">
            <a:off x="7528719" y="6248400"/>
            <a:ext cx="1143000" cy="16002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4336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(T2) </a:t>
            </a:r>
          </a:p>
        </p:txBody>
      </p:sp>
      <p:sp>
        <p:nvSpPr>
          <p:cNvPr id="10" name="Rectangle 9"/>
          <p:cNvSpPr/>
          <p:nvPr/>
        </p:nvSpPr>
        <p:spPr>
          <a:xfrm>
            <a:off x="1585118" y="2154484"/>
            <a:ext cx="12001501" cy="1261884"/>
          </a:xfrm>
          <a:prstGeom prst="rect">
            <a:avLst/>
          </a:prstGeom>
        </p:spPr>
        <p:txBody>
          <a:bodyPr wrap="square">
            <a:spAutoFit/>
          </a:bodyPr>
          <a:lstStyle/>
          <a:p>
            <a:pPr algn="just"/>
            <a:r>
              <a:rPr lang="en-US" sz="3800" b="1">
                <a:solidFill>
                  <a:srgbClr val="FF0066"/>
                </a:solidFill>
                <a:latin typeface="Times New Roman" pitchFamily="18" charset="0"/>
                <a:cs typeface="Times New Roman" pitchFamily="18" charset="0"/>
              </a:rPr>
              <a:t>       </a:t>
            </a:r>
            <a:r>
              <a:rPr lang="vi-VN" sz="3800" b="1">
                <a:solidFill>
                  <a:srgbClr val="FF0066"/>
                </a:solidFill>
                <a:latin typeface="Times New Roman" pitchFamily="18" charset="0"/>
                <a:cs typeface="Times New Roman" pitchFamily="18" charset="0"/>
              </a:rPr>
              <a:t>Hoạt động 4. Chia sẻ với người thân và cảm nhận khi tham gia hoạt động kết nối vơi cộng động</a:t>
            </a:r>
            <a:endParaRPr lang="en-US" sz="3800" b="1">
              <a:solidFill>
                <a:srgbClr val="FF0066"/>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CAFC2900-5EE4-1424-7566-91851C94B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119" y="3413055"/>
            <a:ext cx="8839201" cy="5623778"/>
          </a:xfrm>
          <a:prstGeom prst="rect">
            <a:avLst/>
          </a:prstGeom>
        </p:spPr>
      </p:pic>
    </p:spTree>
    <p:extLst>
      <p:ext uri="{BB962C8B-B14F-4D97-AF65-F5344CB8AC3E}">
        <p14:creationId xmlns:p14="http://schemas.microsoft.com/office/powerpoint/2010/main" val="798329889"/>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565975-307D-3C12-7D04-E8DD98AEFA3F}"/>
              </a:ext>
            </a:extLst>
          </p:cNvPr>
          <p:cNvSpPr/>
          <p:nvPr/>
        </p:nvSpPr>
        <p:spPr>
          <a:xfrm>
            <a:off x="1051719" y="2112687"/>
            <a:ext cx="14271888" cy="64907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6157118"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(T2) </a:t>
            </a:r>
          </a:p>
        </p:txBody>
      </p:sp>
      <p:sp>
        <p:nvSpPr>
          <p:cNvPr id="9" name="Star: 10 Points 8">
            <a:extLst>
              <a:ext uri="{FF2B5EF4-FFF2-40B4-BE49-F238E27FC236}">
                <a16:creationId xmlns:a16="http://schemas.microsoft.com/office/drawing/2014/main" id="{6805CC07-9AFF-B93C-AABC-B7600E376D78}"/>
              </a:ext>
            </a:extLst>
          </p:cNvPr>
          <p:cNvSpPr/>
          <p:nvPr/>
        </p:nvSpPr>
        <p:spPr>
          <a:xfrm>
            <a:off x="2575720" y="2514599"/>
            <a:ext cx="11963400" cy="6053938"/>
          </a:xfrm>
          <a:prstGeom prst="star10">
            <a:avLst>
              <a:gd name="adj" fmla="val 50000"/>
              <a:gd name="hf" fmla="val 105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CC"/>
                </a:solidFill>
                <a:latin typeface="Times New Roman" panose="02020603050405020304" pitchFamily="18" charset="0"/>
                <a:cs typeface="Times New Roman" panose="02020603050405020304" pitchFamily="18" charset="0"/>
              </a:rPr>
              <a:t>       Ở trường, ngoài việc họpc tập em còn tham gia nhiều hoạt động kết nối với cộng đồng. Thông qua những hoạt động đó, chúng em được trải nghiệm với thực tế cuộc sống, chia sẻ những điều tích cực và lan toả yêu thương. </a:t>
            </a:r>
          </a:p>
        </p:txBody>
      </p:sp>
      <p:pic>
        <p:nvPicPr>
          <p:cNvPr id="12" name="Picture 11">
            <a:extLst>
              <a:ext uri="{FF2B5EF4-FFF2-40B4-BE49-F238E27FC236}">
                <a16:creationId xmlns:a16="http://schemas.microsoft.com/office/drawing/2014/main" id="{687F40DD-D6AC-AC67-AAE0-48655BAE3A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511" r="97872">
                        <a14:foregroundMark x1="87234" y1="40000" x2="97872" y2="46000"/>
                        <a14:foregroundMark x1="91489" y1="60000" x2="91489" y2="76000"/>
                      </a14:backgroundRemoval>
                    </a14:imgEffect>
                  </a14:imgLayer>
                </a14:imgProps>
              </a:ext>
              <a:ext uri="{28A0092B-C50C-407E-A947-70E740481C1C}">
                <a14:useLocalDpi xmlns:a14="http://schemas.microsoft.com/office/drawing/2010/main" val="0"/>
              </a:ext>
            </a:extLst>
          </a:blip>
          <a:stretch>
            <a:fillRect/>
          </a:stretch>
        </p:blipFill>
        <p:spPr>
          <a:xfrm>
            <a:off x="1252742" y="2209800"/>
            <a:ext cx="1622689" cy="1566723"/>
          </a:xfrm>
          <a:prstGeom prst="rect">
            <a:avLst/>
          </a:prstGeom>
          <a:solidFill>
            <a:schemeClr val="bg1"/>
          </a:solidFill>
          <a:ln>
            <a:solidFill>
              <a:schemeClr val="bg1"/>
            </a:solidFill>
          </a:ln>
        </p:spPr>
      </p:pic>
    </p:spTree>
    <p:extLst>
      <p:ext uri="{BB962C8B-B14F-4D97-AF65-F5344CB8AC3E}">
        <p14:creationId xmlns:p14="http://schemas.microsoft.com/office/powerpoint/2010/main" val="2624219950"/>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9893</TotalTime>
  <Words>516</Words>
  <Application>Microsoft Office PowerPoint</Application>
  <PresentationFormat>Custom</PresentationFormat>
  <Paragraphs>34</Paragraphs>
  <Slides>9</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Trường</cp:lastModifiedBy>
  <cp:revision>1102</cp:revision>
  <dcterms:created xsi:type="dcterms:W3CDTF">2008-09-09T22:52:10Z</dcterms:created>
  <dcterms:modified xsi:type="dcterms:W3CDTF">2025-10-06T13:45:13Z</dcterms:modified>
</cp:coreProperties>
</file>