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68" r:id="rId2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2" d="100"/>
          <a:sy n="62" d="100"/>
        </p:scale>
        <p:origin x="667" y="8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10/8/2025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27</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10/8/2025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5.jp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5208617"/>
            <a:ext cx="4445000" cy="389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chemeClr val="bg1"/>
                </a:solidFill>
                <a:latin typeface="Times New Roman" pitchFamily="18" charset="0"/>
              </a:rPr>
              <a:t>TRƯỜNG TIỂU HỌC HƯNG ĐẠO</a:t>
            </a:r>
          </a:p>
        </p:txBody>
      </p:sp>
      <p:sp>
        <p:nvSpPr>
          <p:cNvPr id="10" name="Text Box 14"/>
          <p:cNvSpPr txBox="1">
            <a:spLocks noChangeArrowheads="1"/>
          </p:cNvSpPr>
          <p:nvPr/>
        </p:nvSpPr>
        <p:spPr bwMode="auto">
          <a:xfrm>
            <a:off x="1496219" y="4343401"/>
            <a:ext cx="14035387"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TỰ HÀO TỔ QUỐC VIỆT NAM (T1)</a:t>
            </a:r>
          </a:p>
        </p:txBody>
      </p:sp>
      <p:sp>
        <p:nvSpPr>
          <p:cNvPr id="11" name="Text Box 17"/>
          <p:cNvSpPr txBox="1">
            <a:spLocks noChangeArrowheads="1"/>
          </p:cNvSpPr>
          <p:nvPr/>
        </p:nvSpPr>
        <p:spPr bwMode="auto">
          <a:xfrm>
            <a:off x="2480250" y="2460115"/>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22" name="TextBox 21">
            <a:extLst>
              <a:ext uri="{FF2B5EF4-FFF2-40B4-BE49-F238E27FC236}">
                <a16:creationId xmlns:a16="http://schemas.microsoft.com/office/drawing/2014/main" id="{0EB26BE3-59EB-3C4C-9062-F41E36DF5FA2}"/>
              </a:ext>
            </a:extLst>
          </p:cNvPr>
          <p:cNvSpPr txBox="1"/>
          <p:nvPr/>
        </p:nvSpPr>
        <p:spPr>
          <a:xfrm>
            <a:off x="1356519" y="2223089"/>
            <a:ext cx="8416230" cy="523220"/>
          </a:xfrm>
          <a:prstGeom prst="rect">
            <a:avLst/>
          </a:prstGeom>
          <a:noFill/>
        </p:spPr>
        <p:txBody>
          <a:bodyPr wrap="square" rtlCol="0">
            <a:spAutoFit/>
          </a:bodyPr>
          <a:lstStyle/>
          <a:p>
            <a:r>
              <a:rPr lang="vi-VN" sz="2800" b="1" dirty="0">
                <a:solidFill>
                  <a:srgbClr val="00B050"/>
                </a:solidFill>
              </a:rPr>
              <a:t>b) Vẻ đẹp của con người Việt Nam</a:t>
            </a:r>
          </a:p>
        </p:txBody>
      </p:sp>
      <p:pic>
        <p:nvPicPr>
          <p:cNvPr id="23" name="Picture 22">
            <a:extLst>
              <a:ext uri="{FF2B5EF4-FFF2-40B4-BE49-F238E27FC236}">
                <a16:creationId xmlns:a16="http://schemas.microsoft.com/office/drawing/2014/main" id="{0265C353-2840-9E42-866C-013850BAF3ED}"/>
              </a:ext>
            </a:extLst>
          </p:cNvPr>
          <p:cNvPicPr>
            <a:picLocks noChangeAspect="1"/>
          </p:cNvPicPr>
          <p:nvPr/>
        </p:nvPicPr>
        <p:blipFill rotWithShape="1">
          <a:blip r:embed="rId2">
            <a:extLst>
              <a:ext uri="{28A0092B-C50C-407E-A947-70E740481C1C}">
                <a14:useLocalDpi xmlns:a14="http://schemas.microsoft.com/office/drawing/2010/main" val="0"/>
              </a:ext>
            </a:extLst>
          </a:blip>
          <a:srcRect b="3221"/>
          <a:stretch/>
        </p:blipFill>
        <p:spPr>
          <a:xfrm>
            <a:off x="1585119" y="2746309"/>
            <a:ext cx="13487400" cy="4941769"/>
          </a:xfrm>
          <a:prstGeom prst="rect">
            <a:avLst/>
          </a:prstGeom>
        </p:spPr>
      </p:pic>
      <p:sp>
        <p:nvSpPr>
          <p:cNvPr id="24" name="TextBox 23">
            <a:extLst>
              <a:ext uri="{FF2B5EF4-FFF2-40B4-BE49-F238E27FC236}">
                <a16:creationId xmlns:a16="http://schemas.microsoft.com/office/drawing/2014/main" id="{0EB26BE3-59EB-3C4C-9062-F41E36DF5FA2}"/>
              </a:ext>
            </a:extLst>
          </p:cNvPr>
          <p:cNvSpPr txBox="1"/>
          <p:nvPr/>
        </p:nvSpPr>
        <p:spPr>
          <a:xfrm>
            <a:off x="2312889" y="7696200"/>
            <a:ext cx="5444430" cy="523220"/>
          </a:xfrm>
          <a:prstGeom prst="rect">
            <a:avLst/>
          </a:prstGeom>
          <a:noFill/>
        </p:spPr>
        <p:txBody>
          <a:bodyPr wrap="square" rtlCol="0">
            <a:spAutoFit/>
          </a:bodyPr>
          <a:lstStyle/>
          <a:p>
            <a:pPr algn="ctr"/>
            <a:r>
              <a:rPr lang="en-US" sz="2800" b="1">
                <a:solidFill>
                  <a:srgbClr val="00B050"/>
                </a:solidFill>
              </a:rPr>
              <a:t>Bảo vệ tổ Quốc</a:t>
            </a:r>
            <a:endParaRPr lang="vi-VN" sz="2800" b="1" dirty="0">
              <a:solidFill>
                <a:srgbClr val="00B050"/>
              </a:solidFill>
            </a:endParaRPr>
          </a:p>
        </p:txBody>
      </p:sp>
      <p:sp>
        <p:nvSpPr>
          <p:cNvPr id="25" name="TextBox 24">
            <a:extLst>
              <a:ext uri="{FF2B5EF4-FFF2-40B4-BE49-F238E27FC236}">
                <a16:creationId xmlns:a16="http://schemas.microsoft.com/office/drawing/2014/main" id="{0EB26BE3-59EB-3C4C-9062-F41E36DF5FA2}"/>
              </a:ext>
            </a:extLst>
          </p:cNvPr>
          <p:cNvSpPr txBox="1"/>
          <p:nvPr/>
        </p:nvSpPr>
        <p:spPr>
          <a:xfrm>
            <a:off x="8900319" y="7696200"/>
            <a:ext cx="5444430" cy="523220"/>
          </a:xfrm>
          <a:prstGeom prst="rect">
            <a:avLst/>
          </a:prstGeom>
          <a:noFill/>
        </p:spPr>
        <p:txBody>
          <a:bodyPr wrap="square" rtlCol="0">
            <a:spAutoFit/>
          </a:bodyPr>
          <a:lstStyle/>
          <a:p>
            <a:pPr algn="ctr"/>
            <a:r>
              <a:rPr lang="en-US" sz="2800" b="1">
                <a:solidFill>
                  <a:srgbClr val="00B050"/>
                </a:solidFill>
              </a:rPr>
              <a:t>Công nhân lao động</a:t>
            </a:r>
            <a:endParaRPr lang="vi-VN" sz="2800" b="1" dirty="0">
              <a:solidFill>
                <a:srgbClr val="00B050"/>
              </a:solidFill>
            </a:endParaRPr>
          </a:p>
        </p:txBody>
      </p:sp>
    </p:spTree>
    <p:extLst>
      <p:ext uri="{BB962C8B-B14F-4D97-AF65-F5344CB8AC3E}">
        <p14:creationId xmlns:p14="http://schemas.microsoft.com/office/powerpoint/2010/main" val="320403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22" name="TextBox 21">
            <a:extLst>
              <a:ext uri="{FF2B5EF4-FFF2-40B4-BE49-F238E27FC236}">
                <a16:creationId xmlns:a16="http://schemas.microsoft.com/office/drawing/2014/main" id="{0EB26BE3-59EB-3C4C-9062-F41E36DF5FA2}"/>
              </a:ext>
            </a:extLst>
          </p:cNvPr>
          <p:cNvSpPr txBox="1"/>
          <p:nvPr/>
        </p:nvSpPr>
        <p:spPr>
          <a:xfrm>
            <a:off x="1356519" y="2223089"/>
            <a:ext cx="8416230" cy="523220"/>
          </a:xfrm>
          <a:prstGeom prst="rect">
            <a:avLst/>
          </a:prstGeom>
          <a:noFill/>
        </p:spPr>
        <p:txBody>
          <a:bodyPr wrap="square" rtlCol="0">
            <a:spAutoFit/>
          </a:bodyPr>
          <a:lstStyle/>
          <a:p>
            <a:r>
              <a:rPr lang="vi-VN" sz="2800" b="1" dirty="0">
                <a:solidFill>
                  <a:srgbClr val="00B050"/>
                </a:solidFill>
              </a:rPr>
              <a:t>b) Vẻ đẹp của con người Việt Nam</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639" t="25638" r="3217" b="52289"/>
          <a:stretch/>
        </p:blipFill>
        <p:spPr bwMode="auto">
          <a:xfrm>
            <a:off x="1499057" y="2906038"/>
            <a:ext cx="13900364" cy="440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0EB26BE3-59EB-3C4C-9062-F41E36DF5FA2}"/>
              </a:ext>
            </a:extLst>
          </p:cNvPr>
          <p:cNvSpPr txBox="1"/>
          <p:nvPr/>
        </p:nvSpPr>
        <p:spPr>
          <a:xfrm>
            <a:off x="2312889" y="7467600"/>
            <a:ext cx="5444430" cy="523220"/>
          </a:xfrm>
          <a:prstGeom prst="rect">
            <a:avLst/>
          </a:prstGeom>
          <a:noFill/>
        </p:spPr>
        <p:txBody>
          <a:bodyPr wrap="square" rtlCol="0">
            <a:spAutoFit/>
          </a:bodyPr>
          <a:lstStyle/>
          <a:p>
            <a:pPr algn="ctr"/>
            <a:r>
              <a:rPr lang="en-US" sz="2800" b="1">
                <a:solidFill>
                  <a:srgbClr val="00B050"/>
                </a:solidFill>
              </a:rPr>
              <a:t>Ủng hộ bão lụt</a:t>
            </a:r>
            <a:endParaRPr lang="vi-VN" sz="2800" b="1" dirty="0">
              <a:solidFill>
                <a:srgbClr val="00B050"/>
              </a:solidFill>
            </a:endParaRPr>
          </a:p>
        </p:txBody>
      </p:sp>
      <p:sp>
        <p:nvSpPr>
          <p:cNvPr id="14" name="TextBox 13">
            <a:extLst>
              <a:ext uri="{FF2B5EF4-FFF2-40B4-BE49-F238E27FC236}">
                <a16:creationId xmlns:a16="http://schemas.microsoft.com/office/drawing/2014/main" id="{0EB26BE3-59EB-3C4C-9062-F41E36DF5FA2}"/>
              </a:ext>
            </a:extLst>
          </p:cNvPr>
          <p:cNvSpPr txBox="1"/>
          <p:nvPr/>
        </p:nvSpPr>
        <p:spPr>
          <a:xfrm>
            <a:off x="9433719" y="7467600"/>
            <a:ext cx="5444430" cy="954107"/>
          </a:xfrm>
          <a:prstGeom prst="rect">
            <a:avLst/>
          </a:prstGeom>
          <a:noFill/>
        </p:spPr>
        <p:txBody>
          <a:bodyPr wrap="square" rtlCol="0">
            <a:spAutoFit/>
          </a:bodyPr>
          <a:lstStyle/>
          <a:p>
            <a:pPr algn="ctr"/>
            <a:r>
              <a:rPr lang="en-US" sz="2800" b="1">
                <a:solidFill>
                  <a:srgbClr val="00B050"/>
                </a:solidFill>
              </a:rPr>
              <a:t>Thăm hỏi, chúc mừng thầy cô nhân ngày lễ lớn.</a:t>
            </a:r>
            <a:endParaRPr lang="vi-VN" sz="2800" b="1" dirty="0">
              <a:solidFill>
                <a:srgbClr val="00B050"/>
              </a:solidFill>
            </a:endParaRPr>
          </a:p>
        </p:txBody>
      </p:sp>
    </p:spTree>
    <p:extLst>
      <p:ext uri="{BB962C8B-B14F-4D97-AF65-F5344CB8AC3E}">
        <p14:creationId xmlns:p14="http://schemas.microsoft.com/office/powerpoint/2010/main" val="27228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22" name="TextBox 21">
            <a:extLst>
              <a:ext uri="{FF2B5EF4-FFF2-40B4-BE49-F238E27FC236}">
                <a16:creationId xmlns:a16="http://schemas.microsoft.com/office/drawing/2014/main" id="{0EB26BE3-59EB-3C4C-9062-F41E36DF5FA2}"/>
              </a:ext>
            </a:extLst>
          </p:cNvPr>
          <p:cNvSpPr txBox="1"/>
          <p:nvPr/>
        </p:nvSpPr>
        <p:spPr>
          <a:xfrm>
            <a:off x="1356519" y="2223089"/>
            <a:ext cx="8416230" cy="523220"/>
          </a:xfrm>
          <a:prstGeom prst="rect">
            <a:avLst/>
          </a:prstGeom>
          <a:noFill/>
        </p:spPr>
        <p:txBody>
          <a:bodyPr wrap="square" rtlCol="0">
            <a:spAutoFit/>
          </a:bodyPr>
          <a:lstStyle/>
          <a:p>
            <a:r>
              <a:rPr lang="vi-VN" sz="2800" b="1" dirty="0">
                <a:solidFill>
                  <a:srgbClr val="00B050"/>
                </a:solidFill>
              </a:rPr>
              <a:t>b) Vẻ đẹp của con người Việt Nam</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639" t="25638" r="3217" b="52289"/>
          <a:stretch/>
        </p:blipFill>
        <p:spPr bwMode="auto">
          <a:xfrm>
            <a:off x="8594008" y="5954038"/>
            <a:ext cx="7173957" cy="227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0EB26BE3-59EB-3C4C-9062-F41E36DF5FA2}"/>
              </a:ext>
            </a:extLst>
          </p:cNvPr>
          <p:cNvSpPr txBox="1"/>
          <p:nvPr/>
        </p:nvSpPr>
        <p:spPr>
          <a:xfrm>
            <a:off x="9421264" y="8305800"/>
            <a:ext cx="2146845" cy="461665"/>
          </a:xfrm>
          <a:prstGeom prst="rect">
            <a:avLst/>
          </a:prstGeom>
          <a:noFill/>
        </p:spPr>
        <p:txBody>
          <a:bodyPr wrap="square" rtlCol="0">
            <a:spAutoFit/>
          </a:bodyPr>
          <a:lstStyle/>
          <a:p>
            <a:pPr algn="ctr"/>
            <a:r>
              <a:rPr lang="en-US" sz="2400" b="1">
                <a:solidFill>
                  <a:srgbClr val="00B050"/>
                </a:solidFill>
              </a:rPr>
              <a:t>Ủng hộ bão lụt</a:t>
            </a:r>
            <a:endParaRPr lang="vi-VN" sz="2400" b="1" dirty="0">
              <a:solidFill>
                <a:srgbClr val="00B050"/>
              </a:solidFill>
            </a:endParaRPr>
          </a:p>
        </p:txBody>
      </p:sp>
      <p:sp>
        <p:nvSpPr>
          <p:cNvPr id="14" name="TextBox 13">
            <a:extLst>
              <a:ext uri="{FF2B5EF4-FFF2-40B4-BE49-F238E27FC236}">
                <a16:creationId xmlns:a16="http://schemas.microsoft.com/office/drawing/2014/main" id="{0EB26BE3-59EB-3C4C-9062-F41E36DF5FA2}"/>
              </a:ext>
            </a:extLst>
          </p:cNvPr>
          <p:cNvSpPr txBox="1"/>
          <p:nvPr/>
        </p:nvSpPr>
        <p:spPr>
          <a:xfrm>
            <a:off x="12697864" y="8229600"/>
            <a:ext cx="2722215" cy="461665"/>
          </a:xfrm>
          <a:prstGeom prst="rect">
            <a:avLst/>
          </a:prstGeom>
          <a:noFill/>
        </p:spPr>
        <p:txBody>
          <a:bodyPr wrap="square" rtlCol="0">
            <a:spAutoFit/>
          </a:bodyPr>
          <a:lstStyle/>
          <a:p>
            <a:pPr algn="ctr"/>
            <a:r>
              <a:rPr lang="en-US" sz="2400" b="1">
                <a:solidFill>
                  <a:srgbClr val="00B050"/>
                </a:solidFill>
              </a:rPr>
              <a:t>Thăm hỏi thầy cô</a:t>
            </a:r>
            <a:endParaRPr lang="vi-VN" sz="2400" b="1" dirty="0">
              <a:solidFill>
                <a:srgbClr val="00B050"/>
              </a:solidFill>
            </a:endParaRPr>
          </a:p>
        </p:txBody>
      </p:sp>
      <p:pic>
        <p:nvPicPr>
          <p:cNvPr id="15" name="Picture 14">
            <a:extLst>
              <a:ext uri="{FF2B5EF4-FFF2-40B4-BE49-F238E27FC236}">
                <a16:creationId xmlns:a16="http://schemas.microsoft.com/office/drawing/2014/main" id="{0265C353-2840-9E42-866C-013850BAF3ED}"/>
              </a:ext>
            </a:extLst>
          </p:cNvPr>
          <p:cNvPicPr>
            <a:picLocks noChangeAspect="1"/>
          </p:cNvPicPr>
          <p:nvPr/>
        </p:nvPicPr>
        <p:blipFill rotWithShape="1">
          <a:blip r:embed="rId3">
            <a:extLst>
              <a:ext uri="{28A0092B-C50C-407E-A947-70E740481C1C}">
                <a14:useLocalDpi xmlns:a14="http://schemas.microsoft.com/office/drawing/2010/main" val="0"/>
              </a:ext>
            </a:extLst>
          </a:blip>
          <a:srcRect b="3221"/>
          <a:stretch/>
        </p:blipFill>
        <p:spPr>
          <a:xfrm>
            <a:off x="8497499" y="2767197"/>
            <a:ext cx="7270466" cy="2490604"/>
          </a:xfrm>
          <a:prstGeom prst="rect">
            <a:avLst/>
          </a:prstGeom>
        </p:spPr>
      </p:pic>
      <p:sp>
        <p:nvSpPr>
          <p:cNvPr id="16" name="TextBox 15">
            <a:extLst>
              <a:ext uri="{FF2B5EF4-FFF2-40B4-BE49-F238E27FC236}">
                <a16:creationId xmlns:a16="http://schemas.microsoft.com/office/drawing/2014/main" id="{0EB26BE3-59EB-3C4C-9062-F41E36DF5FA2}"/>
              </a:ext>
            </a:extLst>
          </p:cNvPr>
          <p:cNvSpPr txBox="1"/>
          <p:nvPr/>
        </p:nvSpPr>
        <p:spPr>
          <a:xfrm>
            <a:off x="9133578" y="5181601"/>
            <a:ext cx="2722215" cy="461665"/>
          </a:xfrm>
          <a:prstGeom prst="rect">
            <a:avLst/>
          </a:prstGeom>
          <a:noFill/>
        </p:spPr>
        <p:txBody>
          <a:bodyPr wrap="square" rtlCol="0">
            <a:spAutoFit/>
          </a:bodyPr>
          <a:lstStyle/>
          <a:p>
            <a:pPr algn="ctr"/>
            <a:r>
              <a:rPr lang="en-US" sz="2400" b="1">
                <a:solidFill>
                  <a:srgbClr val="00B050"/>
                </a:solidFill>
              </a:rPr>
              <a:t>Bảo vệ tổ Quốc</a:t>
            </a:r>
            <a:endParaRPr lang="vi-VN" sz="2400" b="1" dirty="0">
              <a:solidFill>
                <a:srgbClr val="00B050"/>
              </a:solidFill>
            </a:endParaRPr>
          </a:p>
        </p:txBody>
      </p:sp>
      <p:sp>
        <p:nvSpPr>
          <p:cNvPr id="17" name="TextBox 16">
            <a:extLst>
              <a:ext uri="{FF2B5EF4-FFF2-40B4-BE49-F238E27FC236}">
                <a16:creationId xmlns:a16="http://schemas.microsoft.com/office/drawing/2014/main" id="{0EB26BE3-59EB-3C4C-9062-F41E36DF5FA2}"/>
              </a:ext>
            </a:extLst>
          </p:cNvPr>
          <p:cNvSpPr txBox="1"/>
          <p:nvPr/>
        </p:nvSpPr>
        <p:spPr>
          <a:xfrm>
            <a:off x="12180986" y="5105400"/>
            <a:ext cx="3463230" cy="461665"/>
          </a:xfrm>
          <a:prstGeom prst="rect">
            <a:avLst/>
          </a:prstGeom>
          <a:noFill/>
        </p:spPr>
        <p:txBody>
          <a:bodyPr wrap="square" rtlCol="0">
            <a:spAutoFit/>
          </a:bodyPr>
          <a:lstStyle/>
          <a:p>
            <a:pPr algn="ctr"/>
            <a:r>
              <a:rPr lang="en-US" sz="2400" b="1">
                <a:solidFill>
                  <a:srgbClr val="00B050"/>
                </a:solidFill>
              </a:rPr>
              <a:t>Công nhân lao động</a:t>
            </a:r>
            <a:endParaRPr lang="vi-VN" sz="2400" b="1" dirty="0">
              <a:solidFill>
                <a:srgbClr val="00B050"/>
              </a:solidFill>
            </a:endParaRPr>
          </a:p>
        </p:txBody>
      </p:sp>
      <p:sp>
        <p:nvSpPr>
          <p:cNvPr id="18" name="TextBox 17">
            <a:extLst>
              <a:ext uri="{FF2B5EF4-FFF2-40B4-BE49-F238E27FC236}">
                <a16:creationId xmlns:a16="http://schemas.microsoft.com/office/drawing/2014/main" id="{A2D81FCF-9DFF-3C40-A066-3B704D9F6350}"/>
              </a:ext>
            </a:extLst>
          </p:cNvPr>
          <p:cNvSpPr txBox="1"/>
          <p:nvPr/>
        </p:nvSpPr>
        <p:spPr>
          <a:xfrm flipH="1">
            <a:off x="941145" y="3103198"/>
            <a:ext cx="7556354" cy="2862322"/>
          </a:xfrm>
          <a:prstGeom prst="rect">
            <a:avLst/>
          </a:prstGeom>
          <a:noFill/>
        </p:spPr>
        <p:txBody>
          <a:bodyPr wrap="square" rtlCol="0">
            <a:spAutoFit/>
          </a:bodyPr>
          <a:lstStyle/>
          <a:p>
            <a:pPr algn="just"/>
            <a:r>
              <a:rPr lang="vi-VN"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Những</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hình</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ảnh</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trên</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thể</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hiện</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những</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vẻ</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đẹp</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gì</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của</a:t>
            </a:r>
            <a:r>
              <a:rPr lang="nl-NL" sz="3600" b="1" dirty="0">
                <a:solidFill>
                  <a:srgbClr val="FF0000"/>
                </a:solidFill>
                <a:latin typeface="Times New Roman" pitchFamily="18" charset="0"/>
                <a:cs typeface="Times New Roman" pitchFamily="18" charset="0"/>
              </a:rPr>
              <a:t> con </a:t>
            </a:r>
            <a:r>
              <a:rPr lang="nl-NL" sz="3600" b="1" dirty="0" err="1">
                <a:solidFill>
                  <a:srgbClr val="FF0000"/>
                </a:solidFill>
                <a:latin typeface="Times New Roman" pitchFamily="18" charset="0"/>
                <a:cs typeface="Times New Roman" pitchFamily="18" charset="0"/>
              </a:rPr>
              <a:t>người</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Việt</a:t>
            </a:r>
            <a:r>
              <a:rPr lang="nl-NL" sz="3600" b="1" dirty="0">
                <a:solidFill>
                  <a:srgbClr val="FF0000"/>
                </a:solidFill>
                <a:latin typeface="Times New Roman" pitchFamily="18" charset="0"/>
                <a:cs typeface="Times New Roman" pitchFamily="18" charset="0"/>
              </a:rPr>
              <a:t> Nam?</a:t>
            </a:r>
            <a:endParaRPr lang="vi-VN" sz="3600" b="1" dirty="0">
              <a:solidFill>
                <a:srgbClr val="FF0000"/>
              </a:solidFill>
              <a:latin typeface="Times New Roman" pitchFamily="18" charset="0"/>
              <a:cs typeface="Times New Roman" pitchFamily="18" charset="0"/>
            </a:endParaRPr>
          </a:p>
          <a:p>
            <a:pPr algn="just"/>
            <a:r>
              <a:rPr lang="nl-NL" sz="3600" b="1" dirty="0">
                <a:solidFill>
                  <a:srgbClr val="FF0000"/>
                </a:solidFill>
                <a:latin typeface="Times New Roman" pitchFamily="18" charset="0"/>
                <a:cs typeface="Times New Roman" pitchFamily="18" charset="0"/>
              </a:rPr>
              <a:t>- Em có </a:t>
            </a:r>
            <a:r>
              <a:rPr lang="nl-NL" sz="3600" b="1" dirty="0" err="1">
                <a:solidFill>
                  <a:srgbClr val="FF0000"/>
                </a:solidFill>
                <a:latin typeface="Times New Roman" pitchFamily="18" charset="0"/>
                <a:cs typeface="Times New Roman" pitchFamily="18" charset="0"/>
              </a:rPr>
              <a:t>cảm</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nhận</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gì</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về</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những</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vẻ</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đẹp</a:t>
            </a:r>
            <a:r>
              <a:rPr lang="nl-NL" sz="3600" b="1" dirty="0">
                <a:solidFill>
                  <a:srgbClr val="FF0000"/>
                </a:solidFill>
                <a:latin typeface="Times New Roman" pitchFamily="18" charset="0"/>
                <a:cs typeface="Times New Roman" pitchFamily="18" charset="0"/>
              </a:rPr>
              <a:t> </a:t>
            </a:r>
            <a:r>
              <a:rPr lang="nl-NL" sz="3600" b="1" dirty="0" err="1">
                <a:solidFill>
                  <a:srgbClr val="FF0000"/>
                </a:solidFill>
                <a:latin typeface="Times New Roman" pitchFamily="18" charset="0"/>
                <a:cs typeface="Times New Roman" pitchFamily="18" charset="0"/>
              </a:rPr>
              <a:t>đó</a:t>
            </a:r>
            <a:r>
              <a:rPr lang="nl-NL" sz="3600" b="1" dirty="0">
                <a:solidFill>
                  <a:srgbClr val="FF0000"/>
                </a:solidFill>
                <a:latin typeface="Times New Roman" pitchFamily="18" charset="0"/>
                <a:cs typeface="Times New Roman" pitchFamily="18" charset="0"/>
              </a:rPr>
              <a:t>?</a:t>
            </a:r>
            <a:r>
              <a:rPr lang="vi-VN" sz="36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125975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22" name="TextBox 21">
            <a:extLst>
              <a:ext uri="{FF2B5EF4-FFF2-40B4-BE49-F238E27FC236}">
                <a16:creationId xmlns:a16="http://schemas.microsoft.com/office/drawing/2014/main" id="{0EB26BE3-59EB-3C4C-9062-F41E36DF5FA2}"/>
              </a:ext>
            </a:extLst>
          </p:cNvPr>
          <p:cNvSpPr txBox="1"/>
          <p:nvPr/>
        </p:nvSpPr>
        <p:spPr>
          <a:xfrm>
            <a:off x="1356519" y="2223089"/>
            <a:ext cx="8416230" cy="523220"/>
          </a:xfrm>
          <a:prstGeom prst="rect">
            <a:avLst/>
          </a:prstGeom>
          <a:noFill/>
        </p:spPr>
        <p:txBody>
          <a:bodyPr wrap="square" rtlCol="0">
            <a:spAutoFit/>
          </a:bodyPr>
          <a:lstStyle/>
          <a:p>
            <a:r>
              <a:rPr lang="vi-VN" sz="2800" b="1" dirty="0">
                <a:solidFill>
                  <a:srgbClr val="00B050"/>
                </a:solidFill>
              </a:rPr>
              <a:t>b) Vẻ đẹp của con người Việt Nam</a:t>
            </a:r>
          </a:p>
        </p:txBody>
      </p:sp>
      <p:pic>
        <p:nvPicPr>
          <p:cNvPr id="19" name="Picture 18">
            <a:extLst>
              <a:ext uri="{FF2B5EF4-FFF2-40B4-BE49-F238E27FC236}">
                <a16:creationId xmlns:a16="http://schemas.microsoft.com/office/drawing/2014/main" id="{FFF4CACF-8C9E-984E-9FD7-BECF29DAEC8C}"/>
              </a:ext>
            </a:extLst>
          </p:cNvPr>
          <p:cNvPicPr/>
          <p:nvPr/>
        </p:nvPicPr>
        <p:blipFill rotWithShape="1">
          <a:blip r:embed="rId2"/>
          <a:srcRect t="6529" r="3929" b="11261"/>
          <a:stretch/>
        </p:blipFill>
        <p:spPr>
          <a:xfrm>
            <a:off x="7756197" y="2983949"/>
            <a:ext cx="8001546" cy="3224408"/>
          </a:xfrm>
          <a:prstGeom prst="rect">
            <a:avLst/>
          </a:prstGeom>
        </p:spPr>
      </p:pic>
      <p:pic>
        <p:nvPicPr>
          <p:cNvPr id="20" name="Picture 19">
            <a:extLst>
              <a:ext uri="{FF2B5EF4-FFF2-40B4-BE49-F238E27FC236}">
                <a16:creationId xmlns:a16="http://schemas.microsoft.com/office/drawing/2014/main" id="{52C4E9CA-1892-FA48-81D6-58F49F7672C7}"/>
              </a:ext>
            </a:extLst>
          </p:cNvPr>
          <p:cNvPicPr>
            <a:picLocks noChangeAspect="1"/>
          </p:cNvPicPr>
          <p:nvPr/>
        </p:nvPicPr>
        <p:blipFill rotWithShape="1">
          <a:blip r:embed="rId3">
            <a:extLst>
              <a:ext uri="{28A0092B-C50C-407E-A947-70E740481C1C}">
                <a14:useLocalDpi xmlns:a14="http://schemas.microsoft.com/office/drawing/2010/main" val="0"/>
              </a:ext>
            </a:extLst>
          </a:blip>
          <a:srcRect b="3221"/>
          <a:stretch/>
        </p:blipFill>
        <p:spPr>
          <a:xfrm>
            <a:off x="213519" y="3001694"/>
            <a:ext cx="7542677" cy="3224408"/>
          </a:xfrm>
          <a:prstGeom prst="rect">
            <a:avLst/>
          </a:prstGeom>
        </p:spPr>
      </p:pic>
      <p:sp>
        <p:nvSpPr>
          <p:cNvPr id="21" name="TextBox 20">
            <a:extLst>
              <a:ext uri="{FF2B5EF4-FFF2-40B4-BE49-F238E27FC236}">
                <a16:creationId xmlns:a16="http://schemas.microsoft.com/office/drawing/2014/main" id="{0AB17C5F-A903-5344-B7F8-0F9C1549052D}"/>
              </a:ext>
            </a:extLst>
          </p:cNvPr>
          <p:cNvSpPr txBox="1"/>
          <p:nvPr/>
        </p:nvSpPr>
        <p:spPr>
          <a:xfrm>
            <a:off x="365919" y="6239171"/>
            <a:ext cx="3352800" cy="1569660"/>
          </a:xfrm>
          <a:prstGeom prst="rect">
            <a:avLst/>
          </a:prstGeom>
          <a:noFill/>
        </p:spPr>
        <p:txBody>
          <a:bodyPr wrap="square" rtlCol="0">
            <a:spAutoFit/>
          </a:bodyPr>
          <a:lstStyle/>
          <a:p>
            <a:pPr algn="ctr"/>
            <a:r>
              <a:rPr lang="nl-NL" sz="3200" b="1" dirty="0" err="1">
                <a:solidFill>
                  <a:srgbClr val="0000FF"/>
                </a:solidFill>
                <a:latin typeface="Times New Roman" pitchFamily="18" charset="0"/>
                <a:cs typeface="Times New Roman" pitchFamily="18" charset="0"/>
              </a:rPr>
              <a:t>Tinh</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thần</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yêu</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nước</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chống</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giặc</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ngoại</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xâm</a:t>
            </a:r>
            <a:r>
              <a:rPr lang="vi-VN" sz="3200" b="1" dirty="0">
                <a:solidFill>
                  <a:srgbClr val="0000FF"/>
                </a:solidFill>
                <a:latin typeface="Times New Roman" pitchFamily="18" charset="0"/>
                <a:cs typeface="Times New Roman" pitchFamily="18" charset="0"/>
              </a:rPr>
              <a:t> </a:t>
            </a:r>
          </a:p>
        </p:txBody>
      </p:sp>
      <p:sp>
        <p:nvSpPr>
          <p:cNvPr id="23" name="TextBox 22">
            <a:extLst>
              <a:ext uri="{FF2B5EF4-FFF2-40B4-BE49-F238E27FC236}">
                <a16:creationId xmlns:a16="http://schemas.microsoft.com/office/drawing/2014/main" id="{DB9AB955-9408-974A-9D62-482FDEBF92D9}"/>
              </a:ext>
            </a:extLst>
          </p:cNvPr>
          <p:cNvSpPr txBox="1"/>
          <p:nvPr/>
        </p:nvSpPr>
        <p:spPr>
          <a:xfrm>
            <a:off x="4004224" y="6244287"/>
            <a:ext cx="3449326" cy="1569660"/>
          </a:xfrm>
          <a:prstGeom prst="rect">
            <a:avLst/>
          </a:prstGeom>
          <a:noFill/>
        </p:spPr>
        <p:txBody>
          <a:bodyPr wrap="square" rtlCol="0">
            <a:spAutoFit/>
          </a:bodyPr>
          <a:lstStyle/>
          <a:p>
            <a:pPr algn="ctr"/>
            <a:r>
              <a:rPr lang="nl-NL" sz="3200" b="1" dirty="0" err="1">
                <a:solidFill>
                  <a:srgbClr val="0000FF"/>
                </a:solidFill>
                <a:latin typeface="Times New Roman" pitchFamily="18" charset="0"/>
                <a:cs typeface="Times New Roman" pitchFamily="18" charset="0"/>
              </a:rPr>
              <a:t>Truyền</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thống</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lao</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động</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cần</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cù</a:t>
            </a:r>
            <a:r>
              <a:rPr lang="nl-NL" sz="3200" b="1" dirty="0">
                <a:solidFill>
                  <a:srgbClr val="0000FF"/>
                </a:solidFill>
                <a:latin typeface="Times New Roman" pitchFamily="18" charset="0"/>
                <a:cs typeface="Times New Roman" pitchFamily="18" charset="0"/>
              </a:rPr>
              <a:t>, sáng </a:t>
            </a:r>
            <a:r>
              <a:rPr lang="nl-NL" sz="3200" b="1" dirty="0" err="1">
                <a:solidFill>
                  <a:srgbClr val="0000FF"/>
                </a:solidFill>
                <a:latin typeface="Times New Roman" pitchFamily="18" charset="0"/>
                <a:cs typeface="Times New Roman" pitchFamily="18" charset="0"/>
              </a:rPr>
              <a:t>tạo</a:t>
            </a:r>
            <a:r>
              <a:rPr lang="nl-NL" sz="3200" b="1" dirty="0">
                <a:solidFill>
                  <a:srgbClr val="0000FF"/>
                </a:solidFill>
                <a:latin typeface="Times New Roman" pitchFamily="18" charset="0"/>
                <a:cs typeface="Times New Roman" pitchFamily="18" charset="0"/>
              </a:rPr>
              <a:t> </a:t>
            </a:r>
            <a:endParaRPr lang="vi-VN" sz="3200" b="1" dirty="0">
              <a:solidFill>
                <a:srgbClr val="0000FF"/>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7EDC0752-5026-9049-84B5-E1CC57FE9E62}"/>
              </a:ext>
            </a:extLst>
          </p:cNvPr>
          <p:cNvSpPr txBox="1"/>
          <p:nvPr/>
        </p:nvSpPr>
        <p:spPr>
          <a:xfrm>
            <a:off x="8549313" y="6384962"/>
            <a:ext cx="2611612" cy="584775"/>
          </a:xfrm>
          <a:prstGeom prst="rect">
            <a:avLst/>
          </a:prstGeom>
          <a:noFill/>
        </p:spPr>
        <p:txBody>
          <a:bodyPr wrap="none" rtlCol="0">
            <a:spAutoFit/>
          </a:bodyPr>
          <a:lstStyle/>
          <a:p>
            <a:r>
              <a:rPr lang="nl-NL" sz="3200" b="1" dirty="0" err="1">
                <a:solidFill>
                  <a:srgbClr val="0000FF"/>
                </a:solidFill>
                <a:latin typeface="Times New Roman" pitchFamily="18" charset="0"/>
                <a:cs typeface="Times New Roman" pitchFamily="18" charset="0"/>
              </a:rPr>
              <a:t>Lòng</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nhân</a:t>
            </a:r>
            <a:r>
              <a:rPr lang="nl-NL" sz="3200" b="1" dirty="0">
                <a:solidFill>
                  <a:srgbClr val="0000FF"/>
                </a:solidFill>
                <a:latin typeface="Times New Roman" pitchFamily="18" charset="0"/>
                <a:cs typeface="Times New Roman" pitchFamily="18" charset="0"/>
              </a:rPr>
              <a:t> ái </a:t>
            </a:r>
            <a:endParaRPr lang="vi-VN" sz="3200" b="1" dirty="0">
              <a:solidFill>
                <a:srgbClr val="0000FF"/>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60FA0BB3-420A-C14B-925B-3B745F195FA8}"/>
              </a:ext>
            </a:extLst>
          </p:cNvPr>
          <p:cNvSpPr txBox="1"/>
          <p:nvPr/>
        </p:nvSpPr>
        <p:spPr>
          <a:xfrm>
            <a:off x="11948319" y="6239171"/>
            <a:ext cx="3657600" cy="1569660"/>
          </a:xfrm>
          <a:prstGeom prst="rect">
            <a:avLst/>
          </a:prstGeom>
          <a:noFill/>
        </p:spPr>
        <p:txBody>
          <a:bodyPr wrap="square" rtlCol="0">
            <a:spAutoFit/>
          </a:bodyPr>
          <a:lstStyle/>
          <a:p>
            <a:pPr algn="ctr"/>
            <a:r>
              <a:rPr lang="nl-NL" sz="3200" b="1" dirty="0" err="1">
                <a:solidFill>
                  <a:srgbClr val="0000FF"/>
                </a:solidFill>
                <a:latin typeface="Times New Roman" pitchFamily="18" charset="0"/>
                <a:cs typeface="Times New Roman" pitchFamily="18" charset="0"/>
              </a:rPr>
              <a:t>Truyền</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thống</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hiếu</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học</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tôn</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sư</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trọng</a:t>
            </a:r>
            <a:r>
              <a:rPr lang="nl-NL" sz="3200" b="1" dirty="0">
                <a:solidFill>
                  <a:srgbClr val="0000FF"/>
                </a:solidFill>
                <a:latin typeface="Times New Roman" pitchFamily="18" charset="0"/>
                <a:cs typeface="Times New Roman" pitchFamily="18" charset="0"/>
              </a:rPr>
              <a:t> </a:t>
            </a:r>
            <a:r>
              <a:rPr lang="nl-NL" sz="3200" b="1" dirty="0" err="1">
                <a:solidFill>
                  <a:srgbClr val="0000FF"/>
                </a:solidFill>
                <a:latin typeface="Times New Roman" pitchFamily="18" charset="0"/>
                <a:cs typeface="Times New Roman" pitchFamily="18" charset="0"/>
              </a:rPr>
              <a:t>đạo</a:t>
            </a:r>
            <a:r>
              <a:rPr lang="vi-VN" sz="32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314308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pic>
        <p:nvPicPr>
          <p:cNvPr id="18" name="Picture 17">
            <a:extLst>
              <a:ext uri="{FF2B5EF4-FFF2-40B4-BE49-F238E27FC236}">
                <a16:creationId xmlns:a16="http://schemas.microsoft.com/office/drawing/2014/main" id="{FD7742AD-7F5E-654D-BB00-8C692BFD64E2}"/>
              </a:ext>
            </a:extLst>
          </p:cNvPr>
          <p:cNvPicPr/>
          <p:nvPr/>
        </p:nvPicPr>
        <p:blipFill rotWithShape="1">
          <a:blip r:embed="rId2"/>
          <a:srcRect l="1902" r="4709"/>
          <a:stretch/>
        </p:blipFill>
        <p:spPr>
          <a:xfrm>
            <a:off x="7757319" y="2808114"/>
            <a:ext cx="8011391" cy="5802485"/>
          </a:xfrm>
          <a:prstGeom prst="rect">
            <a:avLst/>
          </a:prstGeom>
        </p:spPr>
      </p:pic>
      <p:sp>
        <p:nvSpPr>
          <p:cNvPr id="26" name="TextBox 25">
            <a:extLst>
              <a:ext uri="{FF2B5EF4-FFF2-40B4-BE49-F238E27FC236}">
                <a16:creationId xmlns:a16="http://schemas.microsoft.com/office/drawing/2014/main" id="{D571E5B8-7E70-ED40-81D9-9AE5C7866EFB}"/>
              </a:ext>
            </a:extLst>
          </p:cNvPr>
          <p:cNvSpPr txBox="1"/>
          <p:nvPr/>
        </p:nvSpPr>
        <p:spPr>
          <a:xfrm flipH="1">
            <a:off x="1183248" y="3429000"/>
            <a:ext cx="5698280" cy="1754326"/>
          </a:xfrm>
          <a:prstGeom prst="rect">
            <a:avLst/>
          </a:prstGeom>
          <a:noFill/>
        </p:spPr>
        <p:txBody>
          <a:bodyPr wrap="square" rtlCol="0">
            <a:spAutoFit/>
          </a:bodyPr>
          <a:lstStyle/>
          <a:p>
            <a:pPr algn="just"/>
            <a:r>
              <a:rPr lang="vi-VN"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triển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Việt</a:t>
            </a:r>
            <a:r>
              <a:rPr lang="en-US" sz="3600" b="1" dirty="0">
                <a:solidFill>
                  <a:srgbClr val="FF0000"/>
                </a:solidFill>
                <a:latin typeface="Times New Roman" pitchFamily="18" charset="0"/>
                <a:cs typeface="Times New Roman" pitchFamily="18" charset="0"/>
              </a:rPr>
              <a:t> Nam qua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tranh</a:t>
            </a:r>
            <a:r>
              <a:rPr lang="en-US" sz="3600" b="1" dirty="0">
                <a:solidFill>
                  <a:srgbClr val="FF0000"/>
                </a:solidFill>
                <a:latin typeface="Times New Roman" pitchFamily="18" charset="0"/>
                <a:cs typeface="Times New Roman" pitchFamily="18" charset="0"/>
              </a:rPr>
              <a:t>?</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099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pic>
        <p:nvPicPr>
          <p:cNvPr id="13" name="Picture 12">
            <a:extLst>
              <a:ext uri="{FF2B5EF4-FFF2-40B4-BE49-F238E27FC236}">
                <a16:creationId xmlns:a16="http://schemas.microsoft.com/office/drawing/2014/main" id="{FD7742AD-7F5E-654D-BB00-8C692BFD64E2}"/>
              </a:ext>
            </a:extLst>
          </p:cNvPr>
          <p:cNvPicPr/>
          <p:nvPr/>
        </p:nvPicPr>
        <p:blipFill rotWithShape="1">
          <a:blip r:embed="rId2"/>
          <a:srcRect l="1902" r="4709" b="65390"/>
          <a:stretch/>
        </p:blipFill>
        <p:spPr>
          <a:xfrm>
            <a:off x="1262983" y="2895600"/>
            <a:ext cx="13809536" cy="4040428"/>
          </a:xfrm>
          <a:prstGeom prst="rect">
            <a:avLst/>
          </a:prstGeom>
        </p:spPr>
      </p:pic>
      <p:sp>
        <p:nvSpPr>
          <p:cNvPr id="14" name="TextBox 13">
            <a:extLst>
              <a:ext uri="{FF2B5EF4-FFF2-40B4-BE49-F238E27FC236}">
                <a16:creationId xmlns:a16="http://schemas.microsoft.com/office/drawing/2014/main" id="{08AAD771-DD4D-8549-948A-22CA5A122CFD}"/>
              </a:ext>
            </a:extLst>
          </p:cNvPr>
          <p:cNvSpPr txBox="1"/>
          <p:nvPr/>
        </p:nvSpPr>
        <p:spPr>
          <a:xfrm>
            <a:off x="3715720" y="6997142"/>
            <a:ext cx="2005677" cy="646331"/>
          </a:xfrm>
          <a:prstGeom prst="rect">
            <a:avLst/>
          </a:prstGeom>
          <a:noFill/>
        </p:spPr>
        <p:txBody>
          <a:bodyPr wrap="none" rtlCol="0">
            <a:spAutoFit/>
          </a:bodyPr>
          <a:lstStyle/>
          <a:p>
            <a:r>
              <a:rPr lang="vi-VN" sz="3600" b="1" dirty="0">
                <a:solidFill>
                  <a:srgbClr val="0000FF"/>
                </a:solidFill>
              </a:rPr>
              <a:t>Đèn dầu</a:t>
            </a:r>
          </a:p>
        </p:txBody>
      </p:sp>
      <p:sp>
        <p:nvSpPr>
          <p:cNvPr id="15" name="TextBox 14">
            <a:extLst>
              <a:ext uri="{FF2B5EF4-FFF2-40B4-BE49-F238E27FC236}">
                <a16:creationId xmlns:a16="http://schemas.microsoft.com/office/drawing/2014/main" id="{B075BFE8-797F-7A41-8D61-C3854494C9E8}"/>
              </a:ext>
            </a:extLst>
          </p:cNvPr>
          <p:cNvSpPr txBox="1"/>
          <p:nvPr/>
        </p:nvSpPr>
        <p:spPr>
          <a:xfrm>
            <a:off x="11110119" y="6936028"/>
            <a:ext cx="2133918" cy="646331"/>
          </a:xfrm>
          <a:prstGeom prst="rect">
            <a:avLst/>
          </a:prstGeom>
          <a:noFill/>
        </p:spPr>
        <p:txBody>
          <a:bodyPr wrap="none" rtlCol="0">
            <a:spAutoFit/>
          </a:bodyPr>
          <a:lstStyle/>
          <a:p>
            <a:r>
              <a:rPr lang="vi-VN" sz="3600" b="1" dirty="0">
                <a:solidFill>
                  <a:srgbClr val="0000FF"/>
                </a:solidFill>
              </a:rPr>
              <a:t>Đèn điện</a:t>
            </a:r>
          </a:p>
        </p:txBody>
      </p:sp>
    </p:spTree>
    <p:extLst>
      <p:ext uri="{BB962C8B-B14F-4D97-AF65-F5344CB8AC3E}">
        <p14:creationId xmlns:p14="http://schemas.microsoft.com/office/powerpoint/2010/main" val="107080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pic>
        <p:nvPicPr>
          <p:cNvPr id="18" name="Picture 17">
            <a:extLst>
              <a:ext uri="{FF2B5EF4-FFF2-40B4-BE49-F238E27FC236}">
                <a16:creationId xmlns:a16="http://schemas.microsoft.com/office/drawing/2014/main" id="{87410487-A77C-D749-B20B-DF3A7C9A70A5}"/>
              </a:ext>
            </a:extLst>
          </p:cNvPr>
          <p:cNvPicPr/>
          <p:nvPr/>
        </p:nvPicPr>
        <p:blipFill rotWithShape="1">
          <a:blip r:embed="rId2"/>
          <a:srcRect l="1902" t="33671" r="4709" b="32304"/>
          <a:stretch/>
        </p:blipFill>
        <p:spPr>
          <a:xfrm>
            <a:off x="1083707" y="2895600"/>
            <a:ext cx="14217412" cy="4495800"/>
          </a:xfrm>
          <a:prstGeom prst="rect">
            <a:avLst/>
          </a:prstGeom>
        </p:spPr>
      </p:pic>
      <p:sp>
        <p:nvSpPr>
          <p:cNvPr id="19" name="TextBox 18">
            <a:extLst>
              <a:ext uri="{FF2B5EF4-FFF2-40B4-BE49-F238E27FC236}">
                <a16:creationId xmlns:a16="http://schemas.microsoft.com/office/drawing/2014/main" id="{F163D2F2-1FAA-6940-83E2-7C6A003ADAE1}"/>
              </a:ext>
            </a:extLst>
          </p:cNvPr>
          <p:cNvSpPr txBox="1"/>
          <p:nvPr/>
        </p:nvSpPr>
        <p:spPr>
          <a:xfrm>
            <a:off x="2446246" y="7644825"/>
            <a:ext cx="3885807" cy="584775"/>
          </a:xfrm>
          <a:prstGeom prst="rect">
            <a:avLst/>
          </a:prstGeom>
          <a:noFill/>
        </p:spPr>
        <p:txBody>
          <a:bodyPr wrap="none" rtlCol="0">
            <a:spAutoFit/>
          </a:bodyPr>
          <a:lstStyle/>
          <a:p>
            <a:r>
              <a:rPr lang="vi-VN" sz="3200" b="1" dirty="0">
                <a:solidFill>
                  <a:srgbClr val="0000FF"/>
                </a:solidFill>
              </a:rPr>
              <a:t>Trường học thô sơ</a:t>
            </a:r>
          </a:p>
        </p:txBody>
      </p:sp>
      <p:sp>
        <p:nvSpPr>
          <p:cNvPr id="20" name="TextBox 19">
            <a:extLst>
              <a:ext uri="{FF2B5EF4-FFF2-40B4-BE49-F238E27FC236}">
                <a16:creationId xmlns:a16="http://schemas.microsoft.com/office/drawing/2014/main" id="{BDB79C28-1D4A-714D-B613-11D39B1BDA5A}"/>
              </a:ext>
            </a:extLst>
          </p:cNvPr>
          <p:cNvSpPr txBox="1"/>
          <p:nvPr/>
        </p:nvSpPr>
        <p:spPr>
          <a:xfrm>
            <a:off x="9456646" y="7644825"/>
            <a:ext cx="4396673" cy="584775"/>
          </a:xfrm>
          <a:prstGeom prst="rect">
            <a:avLst/>
          </a:prstGeom>
          <a:noFill/>
        </p:spPr>
        <p:txBody>
          <a:bodyPr wrap="square" rtlCol="0">
            <a:spAutoFit/>
          </a:bodyPr>
          <a:lstStyle/>
          <a:p>
            <a:r>
              <a:rPr lang="vi-VN" sz="3200" b="1" dirty="0">
                <a:solidFill>
                  <a:srgbClr val="0000FF"/>
                </a:solidFill>
              </a:rPr>
              <a:t>Trường học hiện đại </a:t>
            </a:r>
          </a:p>
        </p:txBody>
      </p:sp>
    </p:spTree>
    <p:extLst>
      <p:ext uri="{BB962C8B-B14F-4D97-AF65-F5344CB8AC3E}">
        <p14:creationId xmlns:p14="http://schemas.microsoft.com/office/powerpoint/2010/main" val="386748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pic>
        <p:nvPicPr>
          <p:cNvPr id="14" name="Picture 13">
            <a:extLst>
              <a:ext uri="{FF2B5EF4-FFF2-40B4-BE49-F238E27FC236}">
                <a16:creationId xmlns:a16="http://schemas.microsoft.com/office/drawing/2014/main" id="{DEFF7D2D-85B7-D84E-997B-04D6BCB1B69E}"/>
              </a:ext>
            </a:extLst>
          </p:cNvPr>
          <p:cNvPicPr/>
          <p:nvPr/>
        </p:nvPicPr>
        <p:blipFill rotWithShape="1">
          <a:blip r:embed="rId2"/>
          <a:srcRect l="1902" t="67226" r="4709"/>
          <a:stretch/>
        </p:blipFill>
        <p:spPr>
          <a:xfrm>
            <a:off x="1315621" y="2895600"/>
            <a:ext cx="13909298" cy="4419600"/>
          </a:xfrm>
          <a:prstGeom prst="rect">
            <a:avLst/>
          </a:prstGeom>
        </p:spPr>
      </p:pic>
      <p:sp>
        <p:nvSpPr>
          <p:cNvPr id="15" name="TextBox 14">
            <a:extLst>
              <a:ext uri="{FF2B5EF4-FFF2-40B4-BE49-F238E27FC236}">
                <a16:creationId xmlns:a16="http://schemas.microsoft.com/office/drawing/2014/main" id="{8D9DD953-2394-5242-995C-C9F6DCCB02A1}"/>
              </a:ext>
            </a:extLst>
          </p:cNvPr>
          <p:cNvSpPr txBox="1"/>
          <p:nvPr/>
        </p:nvSpPr>
        <p:spPr>
          <a:xfrm>
            <a:off x="6157119" y="7543800"/>
            <a:ext cx="4105611" cy="646331"/>
          </a:xfrm>
          <a:prstGeom prst="rect">
            <a:avLst/>
          </a:prstGeom>
          <a:noFill/>
        </p:spPr>
        <p:txBody>
          <a:bodyPr wrap="none" rtlCol="0">
            <a:spAutoFit/>
          </a:bodyPr>
          <a:lstStyle/>
          <a:p>
            <a:r>
              <a:rPr lang="vi-VN" sz="3600" b="1" dirty="0">
                <a:solidFill>
                  <a:srgbClr val="0000FF"/>
                </a:solidFill>
              </a:rPr>
              <a:t>Đường sá cải tiến</a:t>
            </a:r>
          </a:p>
        </p:txBody>
      </p:sp>
    </p:spTree>
    <p:extLst>
      <p:ext uri="{BB962C8B-B14F-4D97-AF65-F5344CB8AC3E}">
        <p14:creationId xmlns:p14="http://schemas.microsoft.com/office/powerpoint/2010/main" val="37886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sp>
        <p:nvSpPr>
          <p:cNvPr id="13" name="Scroll: Horizontal 57">
            <a:extLst>
              <a:ext uri="{FF2B5EF4-FFF2-40B4-BE49-F238E27FC236}">
                <a16:creationId xmlns:a16="http://schemas.microsoft.com/office/drawing/2014/main" id="{4FE7C2A7-585B-47FF-91AF-CFF608F04A0A}"/>
              </a:ext>
            </a:extLst>
          </p:cNvPr>
          <p:cNvSpPr/>
          <p:nvPr/>
        </p:nvSpPr>
        <p:spPr>
          <a:xfrm>
            <a:off x="539622" y="3541027"/>
            <a:ext cx="7729793" cy="4465231"/>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FF0000"/>
                </a:solidFill>
                <a:latin typeface="Times New Roman" pitchFamily="18" charset="0"/>
                <a:cs typeface="Times New Roman" pitchFamily="18" charset="0"/>
              </a:rPr>
              <a:t>Từ</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đổi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ta </a:t>
            </a:r>
            <a:r>
              <a:rPr lang="en-US" sz="3600" b="1" dirty="0" err="1">
                <a:solidFill>
                  <a:srgbClr val="FF0000"/>
                </a:solidFill>
                <a:latin typeface="Times New Roman" pitchFamily="18" charset="0"/>
                <a:cs typeface="Times New Roman" pitchFamily="18" charset="0"/>
              </a:rPr>
              <a:t>đã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triển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đèn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dầu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càng</a:t>
            </a:r>
            <a:r>
              <a:rPr lang="en-US" sz="3600" b="1" dirty="0">
                <a:solidFill>
                  <a:srgbClr val="FF0000"/>
                </a:solidFill>
                <a:latin typeface="Times New Roman" pitchFamily="18" charset="0"/>
                <a:cs typeface="Times New Roman" pitchFamily="18" charset="0"/>
              </a:rPr>
              <a:t> no </a:t>
            </a:r>
            <a:r>
              <a:rPr lang="en-US" sz="3600" b="1" dirty="0" err="1">
                <a:solidFill>
                  <a:srgbClr val="FF0000"/>
                </a:solidFill>
                <a:latin typeface="Times New Roman" pitchFamily="18" charset="0"/>
                <a:cs typeface="Times New Roman" pitchFamily="18" charset="0"/>
              </a:rPr>
              <a:t>đủ</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thần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càng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phú</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 </a:t>
            </a:r>
          </a:p>
        </p:txBody>
      </p:sp>
      <p:pic>
        <p:nvPicPr>
          <p:cNvPr id="18" name="Picture 17">
            <a:extLst>
              <a:ext uri="{FF2B5EF4-FFF2-40B4-BE49-F238E27FC236}">
                <a16:creationId xmlns:a16="http://schemas.microsoft.com/office/drawing/2014/main" id="{DA220D4B-395A-F34F-B44C-1B4B3803ECB0}"/>
              </a:ext>
            </a:extLst>
          </p:cNvPr>
          <p:cNvPicPr/>
          <p:nvPr/>
        </p:nvPicPr>
        <p:blipFill rotWithShape="1">
          <a:blip r:embed="rId2"/>
          <a:srcRect l="1902" r="4709"/>
          <a:stretch/>
        </p:blipFill>
        <p:spPr>
          <a:xfrm>
            <a:off x="8595519" y="3012886"/>
            <a:ext cx="7239000" cy="5521514"/>
          </a:xfrm>
          <a:prstGeom prst="rect">
            <a:avLst/>
          </a:prstGeom>
        </p:spPr>
      </p:pic>
    </p:spTree>
    <p:extLst>
      <p:ext uri="{BB962C8B-B14F-4D97-AF65-F5344CB8AC3E}">
        <p14:creationId xmlns:p14="http://schemas.microsoft.com/office/powerpoint/2010/main" val="10906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grpSp>
        <p:nvGrpSpPr>
          <p:cNvPr id="14" name="Group 13">
            <a:extLst>
              <a:ext uri="{FF2B5EF4-FFF2-40B4-BE49-F238E27FC236}">
                <a16:creationId xmlns:a16="http://schemas.microsoft.com/office/drawing/2014/main" id="{14D7FDEC-DF2E-9449-8E82-C862C0F9EEAE}"/>
              </a:ext>
            </a:extLst>
          </p:cNvPr>
          <p:cNvGrpSpPr/>
          <p:nvPr/>
        </p:nvGrpSpPr>
        <p:grpSpPr>
          <a:xfrm>
            <a:off x="2304709" y="3124200"/>
            <a:ext cx="10329410" cy="3429909"/>
            <a:chOff x="7074021" y="1743552"/>
            <a:chExt cx="4443256" cy="2610143"/>
          </a:xfrm>
        </p:grpSpPr>
        <p:sp>
          <p:nvSpPr>
            <p:cNvPr id="15" name="Speech Bubble: Oval 20">
              <a:extLst>
                <a:ext uri="{FF2B5EF4-FFF2-40B4-BE49-F238E27FC236}">
                  <a16:creationId xmlns:a16="http://schemas.microsoft.com/office/drawing/2014/main" id="{A0B3D16E-26F5-2346-8A22-1F67655413C4}"/>
                </a:ext>
              </a:extLst>
            </p:cNvPr>
            <p:cNvSpPr/>
            <p:nvPr/>
          </p:nvSpPr>
          <p:spPr>
            <a:xfrm>
              <a:off x="7074021" y="1743552"/>
              <a:ext cx="4443256" cy="2610143"/>
            </a:xfrm>
            <a:prstGeom prst="wedgeEllipseCallout">
              <a:avLst>
                <a:gd name="adj1" fmla="val -22590"/>
                <a:gd name="adj2" fmla="val 64091"/>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19" name="Rectangle 18">
              <a:extLst>
                <a:ext uri="{FF2B5EF4-FFF2-40B4-BE49-F238E27FC236}">
                  <a16:creationId xmlns:a16="http://schemas.microsoft.com/office/drawing/2014/main" id="{4427619F-F209-934C-8535-52A572E822B5}"/>
                </a:ext>
              </a:extLst>
            </p:cNvPr>
            <p:cNvSpPr/>
            <p:nvPr/>
          </p:nvSpPr>
          <p:spPr>
            <a:xfrm>
              <a:off x="7427957" y="2223719"/>
              <a:ext cx="3735384" cy="1756623"/>
            </a:xfrm>
            <a:prstGeom prst="rect">
              <a:avLst/>
            </a:prstGeom>
          </p:spPr>
          <p:txBody>
            <a:bodyPr wrap="square">
              <a:spAutoFit/>
            </a:bodyPr>
            <a:lstStyle/>
            <a:p>
              <a:pPr algn="ctr"/>
              <a:r>
                <a:rPr lang="en-US" sz="4800" b="1" dirty="0" err="1">
                  <a:solidFill>
                    <a:schemeClr val="bg1"/>
                  </a:solidFill>
                </a:rPr>
                <a:t>Em</a:t>
              </a:r>
              <a:r>
                <a:rPr lang="en-US" sz="4800" b="1" dirty="0">
                  <a:solidFill>
                    <a:schemeClr val="bg1"/>
                  </a:solidFill>
                </a:rPr>
                <a:t> </a:t>
              </a:r>
              <a:r>
                <a:rPr lang="en-US" sz="4800" b="1" dirty="0" err="1">
                  <a:solidFill>
                    <a:schemeClr val="bg1"/>
                  </a:solidFill>
                </a:rPr>
                <a:t>hãy</a:t>
              </a:r>
              <a:r>
                <a:rPr lang="en-US" sz="4800" b="1" dirty="0">
                  <a:solidFill>
                    <a:schemeClr val="bg1"/>
                  </a:solidFill>
                </a:rPr>
                <a:t> chia </a:t>
              </a:r>
              <a:r>
                <a:rPr lang="en-US" sz="4800" b="1" dirty="0" err="1">
                  <a:solidFill>
                    <a:schemeClr val="bg1"/>
                  </a:solidFill>
                </a:rPr>
                <a:t>sẻ</a:t>
              </a:r>
              <a:r>
                <a:rPr lang="en-US" sz="4800" b="1" dirty="0">
                  <a:solidFill>
                    <a:schemeClr val="bg1"/>
                  </a:solidFill>
                </a:rPr>
                <a:t> </a:t>
              </a:r>
              <a:r>
                <a:rPr lang="en-US" sz="4800" b="1" dirty="0" err="1">
                  <a:solidFill>
                    <a:schemeClr val="bg1"/>
                  </a:solidFill>
                </a:rPr>
                <a:t>thêm</a:t>
              </a:r>
              <a:r>
                <a:rPr lang="en-US" sz="4800" b="1" dirty="0">
                  <a:solidFill>
                    <a:schemeClr val="bg1"/>
                  </a:solidFill>
                </a:rPr>
                <a:t> </a:t>
              </a:r>
              <a:r>
                <a:rPr lang="en-US" sz="4800" b="1" dirty="0" err="1">
                  <a:solidFill>
                    <a:schemeClr val="bg1"/>
                  </a:solidFill>
                </a:rPr>
                <a:t>về</a:t>
              </a:r>
              <a:r>
                <a:rPr lang="en-US" sz="4800" b="1" dirty="0">
                  <a:solidFill>
                    <a:schemeClr val="bg1"/>
                  </a:solidFill>
                </a:rPr>
                <a:t> </a:t>
              </a:r>
              <a:r>
                <a:rPr lang="en-US" sz="4800" b="1" dirty="0" err="1">
                  <a:solidFill>
                    <a:schemeClr val="bg1"/>
                  </a:solidFill>
                </a:rPr>
                <a:t>sự</a:t>
              </a:r>
              <a:r>
                <a:rPr lang="en-US" sz="4800" b="1" dirty="0">
                  <a:solidFill>
                    <a:schemeClr val="bg1"/>
                  </a:solidFill>
                </a:rPr>
                <a:t> </a:t>
              </a:r>
              <a:r>
                <a:rPr lang="en-US" sz="4800" b="1" dirty="0" err="1">
                  <a:solidFill>
                    <a:schemeClr val="bg1"/>
                  </a:solidFill>
                </a:rPr>
                <a:t>phát</a:t>
              </a:r>
              <a:r>
                <a:rPr lang="en-US" sz="4800" b="1" dirty="0">
                  <a:solidFill>
                    <a:schemeClr val="bg1"/>
                  </a:solidFill>
                </a:rPr>
                <a:t> </a:t>
              </a:r>
              <a:r>
                <a:rPr lang="en-US" sz="4800" b="1" dirty="0" err="1">
                  <a:solidFill>
                    <a:schemeClr val="bg1"/>
                  </a:solidFill>
                </a:rPr>
                <a:t>triển</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quê</a:t>
              </a:r>
              <a:r>
                <a:rPr lang="en-US" sz="4800" b="1" dirty="0">
                  <a:solidFill>
                    <a:schemeClr val="bg1"/>
                  </a:solidFill>
                </a:rPr>
                <a:t> </a:t>
              </a:r>
              <a:r>
                <a:rPr lang="en-US" sz="4800" b="1" dirty="0" err="1">
                  <a:solidFill>
                    <a:schemeClr val="bg1"/>
                  </a:solidFill>
                </a:rPr>
                <a:t>hương</a:t>
              </a:r>
              <a:r>
                <a:rPr lang="en-US" sz="4800" b="1" dirty="0">
                  <a:solidFill>
                    <a:schemeClr val="bg1"/>
                  </a:solidFill>
                </a:rPr>
                <a:t>, </a:t>
              </a:r>
              <a:r>
                <a:rPr lang="en-US" sz="4800" b="1" dirty="0" err="1">
                  <a:solidFill>
                    <a:schemeClr val="bg1"/>
                  </a:solidFill>
                </a:rPr>
                <a:t>đất</a:t>
              </a:r>
              <a:r>
                <a:rPr lang="en-US" sz="4800" b="1" dirty="0">
                  <a:solidFill>
                    <a:schemeClr val="bg1"/>
                  </a:solidFill>
                </a:rPr>
                <a:t> </a:t>
              </a:r>
              <a:r>
                <a:rPr lang="en-US" sz="4800" b="1" dirty="0" err="1">
                  <a:solidFill>
                    <a:schemeClr val="bg1"/>
                  </a:solidFill>
                </a:rPr>
                <a:t>nước</a:t>
              </a:r>
              <a:r>
                <a:rPr lang="en-US" sz="4800" b="1" dirty="0">
                  <a:solidFill>
                    <a:schemeClr val="bg1"/>
                  </a:solidFill>
                </a:rPr>
                <a:t> </a:t>
              </a:r>
              <a:r>
                <a:rPr lang="en-US" sz="4800" b="1" dirty="0" err="1">
                  <a:solidFill>
                    <a:schemeClr val="bg1"/>
                  </a:solidFill>
                </a:rPr>
                <a:t>mà</a:t>
              </a:r>
              <a:r>
                <a:rPr lang="en-US" sz="4800" b="1" dirty="0">
                  <a:solidFill>
                    <a:schemeClr val="bg1"/>
                  </a:solidFill>
                </a:rPr>
                <a:t> </a:t>
              </a:r>
              <a:r>
                <a:rPr lang="en-US" sz="4800" b="1" dirty="0" err="1">
                  <a:solidFill>
                    <a:schemeClr val="bg1"/>
                  </a:solidFill>
                </a:rPr>
                <a:t>em</a:t>
              </a:r>
              <a:r>
                <a:rPr lang="en-US" sz="4800" b="1" dirty="0">
                  <a:solidFill>
                    <a:schemeClr val="bg1"/>
                  </a:solidFill>
                </a:rPr>
                <a:t> </a:t>
              </a:r>
              <a:r>
                <a:rPr lang="en-US" sz="4800" b="1" dirty="0" err="1">
                  <a:solidFill>
                    <a:schemeClr val="bg1"/>
                  </a:solidFill>
                </a:rPr>
                <a:t>biết</a:t>
              </a:r>
              <a:r>
                <a:rPr lang="en-US" sz="4800" b="1" dirty="0">
                  <a:solidFill>
                    <a:schemeClr val="bg1"/>
                  </a:solidFill>
                </a:rPr>
                <a:t>?</a:t>
              </a:r>
              <a:endParaRPr lang="vi-VN" sz="4800" b="1" dirty="0">
                <a:solidFill>
                  <a:schemeClr val="bg1"/>
                </a:solidFill>
              </a:endParaRPr>
            </a:p>
          </p:txBody>
        </p:sp>
      </p:grpSp>
      <p:pic>
        <p:nvPicPr>
          <p:cNvPr id="20" name="Picture 2">
            <a:extLst>
              <a:ext uri="{FF2B5EF4-FFF2-40B4-BE49-F238E27FC236}">
                <a16:creationId xmlns:a16="http://schemas.microsoft.com/office/drawing/2014/main" id="{82BEF84C-C602-CA4B-9B3E-8922BF2BD97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1872" y="6093753"/>
            <a:ext cx="2415508" cy="241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36533"/>
            <a:ext cx="5261377" cy="967268"/>
            <a:chOff x="4544939" y="135899"/>
            <a:chExt cx="5172602" cy="967268"/>
          </a:xfrm>
        </p:grpSpPr>
        <p:grpSp>
          <p:nvGrpSpPr>
            <p:cNvPr id="3" name="Group 2"/>
            <p:cNvGrpSpPr/>
            <p:nvPr/>
          </p:nvGrpSpPr>
          <p:grpSpPr>
            <a:xfrm>
              <a:off x="4544939" y="135899"/>
              <a:ext cx="5172602" cy="967268"/>
              <a:chOff x="4544939" y="135899"/>
              <a:chExt cx="5172602" cy="967268"/>
            </a:xfrm>
          </p:grpSpPr>
          <p:sp>
            <p:nvSpPr>
              <p:cNvPr id="5" name="TextBox 4"/>
              <p:cNvSpPr txBox="1"/>
              <p:nvPr/>
            </p:nvSpPr>
            <p:spPr>
              <a:xfrm>
                <a:off x="4544939" y="135899"/>
                <a:ext cx="5172602"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Ba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23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9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3" name="Oval 12">
            <a:extLst>
              <a:ext uri="{FF2B5EF4-FFF2-40B4-BE49-F238E27FC236}">
                <a16:creationId xmlns:a16="http://schemas.microsoft.com/office/drawing/2014/main" id="{FF42F663-F3A2-4AB3-B9A5-6F4D44B3BC5B}"/>
              </a:ext>
            </a:extLst>
          </p:cNvPr>
          <p:cNvSpPr/>
          <p:nvPr/>
        </p:nvSpPr>
        <p:spPr>
          <a:xfrm>
            <a:off x="1133491" y="2355574"/>
            <a:ext cx="570549"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2"/>
                </a:solidFill>
                <a:latin typeface="+mj-lt"/>
              </a:rPr>
              <a:t>1</a:t>
            </a:r>
          </a:p>
        </p:txBody>
      </p:sp>
      <p:sp>
        <p:nvSpPr>
          <p:cNvPr id="14" name="TextBox 13">
            <a:extLst>
              <a:ext uri="{FF2B5EF4-FFF2-40B4-BE49-F238E27FC236}">
                <a16:creationId xmlns:a16="http://schemas.microsoft.com/office/drawing/2014/main" id="{BC025334-9B63-44D3-957B-00AB8843D486}"/>
              </a:ext>
            </a:extLst>
          </p:cNvPr>
          <p:cNvSpPr txBox="1"/>
          <p:nvPr/>
        </p:nvSpPr>
        <p:spPr>
          <a:xfrm>
            <a:off x="1655127" y="2240567"/>
            <a:ext cx="13575364" cy="646331"/>
          </a:xfrm>
          <a:prstGeom prst="rect">
            <a:avLst/>
          </a:prstGeom>
          <a:noFill/>
        </p:spPr>
        <p:txBody>
          <a:bodyPr wrap="square" rtlCol="0">
            <a:spAutoFit/>
          </a:bodyPr>
          <a:lstStyle/>
          <a:p>
            <a:r>
              <a:rPr lang="vi-VN" sz="3600" b="1" dirty="0">
                <a:solidFill>
                  <a:srgbClr val="00B050"/>
                </a:solidFill>
                <a:latin typeface="+mj-lt"/>
              </a:rPr>
              <a:t>Tìm hiểu vẻ đẹp đất nước, con người Việt Nam</a:t>
            </a:r>
          </a:p>
        </p:txBody>
      </p:sp>
      <p:sp>
        <p:nvSpPr>
          <p:cNvPr id="15" name="TextBox 14">
            <a:extLst>
              <a:ext uri="{FF2B5EF4-FFF2-40B4-BE49-F238E27FC236}">
                <a16:creationId xmlns:a16="http://schemas.microsoft.com/office/drawing/2014/main" id="{0EB26BE3-59EB-3C4C-9062-F41E36DF5FA2}"/>
              </a:ext>
            </a:extLst>
          </p:cNvPr>
          <p:cNvSpPr txBox="1"/>
          <p:nvPr/>
        </p:nvSpPr>
        <p:spPr>
          <a:xfrm>
            <a:off x="1725755" y="2757725"/>
            <a:ext cx="13575364" cy="646331"/>
          </a:xfrm>
          <a:prstGeom prst="rect">
            <a:avLst/>
          </a:prstGeom>
          <a:noFill/>
        </p:spPr>
        <p:txBody>
          <a:bodyPr wrap="square" rtlCol="0">
            <a:spAutoFit/>
          </a:bodyPr>
          <a:lstStyle/>
          <a:p>
            <a:r>
              <a:rPr lang="vi-VN" sz="3600" b="1" dirty="0">
                <a:solidFill>
                  <a:srgbClr val="00B050"/>
                </a:solidFill>
                <a:latin typeface="+mj-lt"/>
              </a:rPr>
              <a:t>a) Vẻ đẹp của đất nước Việt Nam</a:t>
            </a:r>
          </a:p>
        </p:txBody>
      </p:sp>
      <p:pic>
        <p:nvPicPr>
          <p:cNvPr id="16" name="Picture 15">
            <a:extLst>
              <a:ext uri="{FF2B5EF4-FFF2-40B4-BE49-F238E27FC236}">
                <a16:creationId xmlns:a16="http://schemas.microsoft.com/office/drawing/2014/main" id="{D0F30A48-6099-9640-BD0B-1A902A6F8FE7}"/>
              </a:ext>
            </a:extLst>
          </p:cNvPr>
          <p:cNvPicPr/>
          <p:nvPr/>
        </p:nvPicPr>
        <p:blipFill rotWithShape="1">
          <a:blip r:embed="rId2"/>
          <a:srcRect l="5405" t="12243" r="4366" b="26440"/>
          <a:stretch/>
        </p:blipFill>
        <p:spPr>
          <a:xfrm>
            <a:off x="1227849" y="3505200"/>
            <a:ext cx="13692270" cy="4038600"/>
          </a:xfrm>
          <a:prstGeom prst="rect">
            <a:avLst/>
          </a:prstGeom>
        </p:spPr>
      </p:pic>
      <p:sp>
        <p:nvSpPr>
          <p:cNvPr id="17" name="TextBox 16">
            <a:extLst>
              <a:ext uri="{FF2B5EF4-FFF2-40B4-BE49-F238E27FC236}">
                <a16:creationId xmlns:a16="http://schemas.microsoft.com/office/drawing/2014/main" id="{7A2615E2-FB8B-4044-A30C-4FA5FFD82C2A}"/>
              </a:ext>
            </a:extLst>
          </p:cNvPr>
          <p:cNvSpPr txBox="1"/>
          <p:nvPr/>
        </p:nvSpPr>
        <p:spPr>
          <a:xfrm>
            <a:off x="1621678" y="7543800"/>
            <a:ext cx="6008376" cy="954107"/>
          </a:xfrm>
          <a:prstGeom prst="rect">
            <a:avLst/>
          </a:prstGeom>
          <a:noFill/>
        </p:spPr>
        <p:txBody>
          <a:bodyPr wrap="none" rtlCol="0">
            <a:spAutoFit/>
          </a:bodyPr>
          <a:lstStyle/>
          <a:p>
            <a:pPr algn="ctr"/>
            <a:r>
              <a:rPr lang="vi-VN" sz="2800" b="1" dirty="0">
                <a:solidFill>
                  <a:srgbClr val="002060"/>
                </a:solidFill>
              </a:rPr>
              <a:t>Ruộng bậc thang ở Hoàng Su Phì,</a:t>
            </a:r>
          </a:p>
          <a:p>
            <a:pPr algn="ctr"/>
            <a:r>
              <a:rPr lang="vi-VN" sz="2800" b="1" dirty="0">
                <a:solidFill>
                  <a:srgbClr val="002060"/>
                </a:solidFill>
              </a:rPr>
              <a:t>Hà Giang</a:t>
            </a:r>
          </a:p>
        </p:txBody>
      </p:sp>
      <p:sp>
        <p:nvSpPr>
          <p:cNvPr id="18" name="TextBox 17">
            <a:extLst>
              <a:ext uri="{FF2B5EF4-FFF2-40B4-BE49-F238E27FC236}">
                <a16:creationId xmlns:a16="http://schemas.microsoft.com/office/drawing/2014/main" id="{C84E622E-1F3E-E24A-9309-B9B2016E63BB}"/>
              </a:ext>
            </a:extLst>
          </p:cNvPr>
          <p:cNvSpPr txBox="1"/>
          <p:nvPr/>
        </p:nvSpPr>
        <p:spPr>
          <a:xfrm>
            <a:off x="9461085" y="7620000"/>
            <a:ext cx="4727513" cy="523220"/>
          </a:xfrm>
          <a:prstGeom prst="rect">
            <a:avLst/>
          </a:prstGeom>
          <a:noFill/>
        </p:spPr>
        <p:txBody>
          <a:bodyPr wrap="none" rtlCol="0">
            <a:spAutoFit/>
          </a:bodyPr>
          <a:lstStyle/>
          <a:p>
            <a:pPr algn="ctr"/>
            <a:r>
              <a:rPr lang="vi-VN" sz="2800" b="1" dirty="0">
                <a:solidFill>
                  <a:srgbClr val="002060"/>
                </a:solidFill>
              </a:rPr>
              <a:t>Vinh Hạ Long, Quảng Ninh</a:t>
            </a:r>
          </a:p>
        </p:txBody>
      </p:sp>
    </p:spTree>
    <p:extLst>
      <p:ext uri="{BB962C8B-B14F-4D97-AF65-F5344CB8AC3E}">
        <p14:creationId xmlns:p14="http://schemas.microsoft.com/office/powerpoint/2010/main" val="25429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P spid="14" grpId="0"/>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pic>
        <p:nvPicPr>
          <p:cNvPr id="18" name="Picture 17">
            <a:extLst>
              <a:ext uri="{FF2B5EF4-FFF2-40B4-BE49-F238E27FC236}">
                <a16:creationId xmlns:a16="http://schemas.microsoft.com/office/drawing/2014/main" id="{729A5ED3-89A4-C543-9742-0A9C5B7F85CE}"/>
              </a:ext>
            </a:extLst>
          </p:cNvPr>
          <p:cNvPicPr>
            <a:picLocks noChangeAspect="1"/>
          </p:cNvPicPr>
          <p:nvPr/>
        </p:nvPicPr>
        <p:blipFill rotWithShape="1">
          <a:blip r:embed="rId2">
            <a:extLst>
              <a:ext uri="{28A0092B-C50C-407E-A947-70E740481C1C}">
                <a14:useLocalDpi xmlns:a14="http://schemas.microsoft.com/office/drawing/2010/main" val="0"/>
              </a:ext>
            </a:extLst>
          </a:blip>
          <a:srcRect l="7334" r="6444"/>
          <a:stretch/>
        </p:blipFill>
        <p:spPr>
          <a:xfrm>
            <a:off x="2057559" y="3756660"/>
            <a:ext cx="4974530" cy="3230880"/>
          </a:xfrm>
          <a:prstGeom prst="rect">
            <a:avLst/>
          </a:prstGeom>
        </p:spPr>
      </p:pic>
      <p:pic>
        <p:nvPicPr>
          <p:cNvPr id="21" name="Picture 20">
            <a:extLst>
              <a:ext uri="{FF2B5EF4-FFF2-40B4-BE49-F238E27FC236}">
                <a16:creationId xmlns:a16="http://schemas.microsoft.com/office/drawing/2014/main" id="{98B92503-C615-6746-A52D-5BE54CCEFD84}"/>
              </a:ext>
            </a:extLst>
          </p:cNvPr>
          <p:cNvPicPr>
            <a:picLocks noChangeAspect="1"/>
          </p:cNvPicPr>
          <p:nvPr/>
        </p:nvPicPr>
        <p:blipFill rotWithShape="1">
          <a:blip r:embed="rId3">
            <a:extLst>
              <a:ext uri="{28A0092B-C50C-407E-A947-70E740481C1C}">
                <a14:useLocalDpi xmlns:a14="http://schemas.microsoft.com/office/drawing/2010/main" val="0"/>
              </a:ext>
            </a:extLst>
          </a:blip>
          <a:srcRect l="13879" r="13879"/>
          <a:stretch/>
        </p:blipFill>
        <p:spPr>
          <a:xfrm>
            <a:off x="8458359" y="3276600"/>
            <a:ext cx="4541520" cy="4191000"/>
          </a:xfrm>
          <a:prstGeom prst="rect">
            <a:avLst/>
          </a:prstGeom>
        </p:spPr>
      </p:pic>
      <p:sp>
        <p:nvSpPr>
          <p:cNvPr id="22" name="Right Arrow 21">
            <a:extLst>
              <a:ext uri="{FF2B5EF4-FFF2-40B4-BE49-F238E27FC236}">
                <a16:creationId xmlns:a16="http://schemas.microsoft.com/office/drawing/2014/main" id="{E252A1B9-9035-AF4A-9A28-DAB9C1E6E490}"/>
              </a:ext>
            </a:extLst>
          </p:cNvPr>
          <p:cNvSpPr/>
          <p:nvPr/>
        </p:nvSpPr>
        <p:spPr>
          <a:xfrm>
            <a:off x="7089904" y="5097780"/>
            <a:ext cx="1151950" cy="10668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7737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pic>
        <p:nvPicPr>
          <p:cNvPr id="14" name="Picture 13">
            <a:extLst>
              <a:ext uri="{FF2B5EF4-FFF2-40B4-BE49-F238E27FC236}">
                <a16:creationId xmlns:a16="http://schemas.microsoft.com/office/drawing/2014/main" id="{79D3B445-334C-9A42-9B65-3291D61A69EB}"/>
              </a:ext>
            </a:extLst>
          </p:cNvPr>
          <p:cNvPicPr>
            <a:picLocks noChangeAspect="1"/>
          </p:cNvPicPr>
          <p:nvPr/>
        </p:nvPicPr>
        <p:blipFill rotWithShape="1">
          <a:blip r:embed="rId2">
            <a:extLst>
              <a:ext uri="{28A0092B-C50C-407E-A947-70E740481C1C}">
                <a14:useLocalDpi xmlns:a14="http://schemas.microsoft.com/office/drawing/2010/main" val="0"/>
              </a:ext>
            </a:extLst>
          </a:blip>
          <a:srcRect t="11827"/>
          <a:stretch/>
        </p:blipFill>
        <p:spPr>
          <a:xfrm>
            <a:off x="8576728" y="3579311"/>
            <a:ext cx="6648191" cy="4565493"/>
          </a:xfrm>
          <a:prstGeom prst="rect">
            <a:avLst/>
          </a:prstGeom>
        </p:spPr>
      </p:pic>
      <p:pic>
        <p:nvPicPr>
          <p:cNvPr id="15" name="Picture 14">
            <a:extLst>
              <a:ext uri="{FF2B5EF4-FFF2-40B4-BE49-F238E27FC236}">
                <a16:creationId xmlns:a16="http://schemas.microsoft.com/office/drawing/2014/main" id="{21A6086D-1C6F-EB4E-8376-FB880A30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19" y="3885522"/>
            <a:ext cx="6122660" cy="3953069"/>
          </a:xfrm>
          <a:prstGeom prst="rect">
            <a:avLst/>
          </a:prstGeom>
        </p:spPr>
      </p:pic>
      <p:sp>
        <p:nvSpPr>
          <p:cNvPr id="19" name="Right Arrow 18">
            <a:extLst>
              <a:ext uri="{FF2B5EF4-FFF2-40B4-BE49-F238E27FC236}">
                <a16:creationId xmlns:a16="http://schemas.microsoft.com/office/drawing/2014/main" id="{E252A1B9-9035-AF4A-9A28-DAB9C1E6E490}"/>
              </a:ext>
            </a:extLst>
          </p:cNvPr>
          <p:cNvSpPr/>
          <p:nvPr/>
        </p:nvSpPr>
        <p:spPr>
          <a:xfrm>
            <a:off x="7089904" y="5097780"/>
            <a:ext cx="1151950" cy="10668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0418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2"/>
                </a:solidFill>
                <a:latin typeface="+mj-lt"/>
              </a:rPr>
              <a:t>2</a:t>
            </a:r>
          </a:p>
        </p:txBody>
      </p:sp>
      <p:sp>
        <p:nvSpPr>
          <p:cNvPr id="17" name="TextBox 16">
            <a:extLst>
              <a:ext uri="{FF2B5EF4-FFF2-40B4-BE49-F238E27FC236}">
                <a16:creationId xmlns:a16="http://schemas.microsoft.com/office/drawing/2014/main" id="{DE9E9535-CC1E-44C5-89EC-43182BC2D8D3}"/>
              </a:ext>
            </a:extLst>
          </p:cNvPr>
          <p:cNvSpPr txBox="1"/>
          <p:nvPr/>
        </p:nvSpPr>
        <p:spPr>
          <a:xfrm>
            <a:off x="1585119" y="2133600"/>
            <a:ext cx="13639800" cy="646331"/>
          </a:xfrm>
          <a:prstGeom prst="rect">
            <a:avLst/>
          </a:prstGeom>
          <a:noFill/>
        </p:spPr>
        <p:txBody>
          <a:bodyPr wrap="square" rtlCol="0">
            <a:spAutoFit/>
          </a:bodyPr>
          <a:lstStyle/>
          <a:p>
            <a:r>
              <a:rPr lang="vi-VN" sz="3600" b="1" dirty="0">
                <a:solidFill>
                  <a:srgbClr val="00B050"/>
                </a:solidFill>
                <a:latin typeface="+mj-lt"/>
              </a:rPr>
              <a:t>Khám phá sự phát triển của quê hương, đất nước</a:t>
            </a:r>
          </a:p>
        </p:txBody>
      </p:sp>
      <p:pic>
        <p:nvPicPr>
          <p:cNvPr id="18" name="Picture 17">
            <a:extLst>
              <a:ext uri="{FF2B5EF4-FFF2-40B4-BE49-F238E27FC236}">
                <a16:creationId xmlns:a16="http://schemas.microsoft.com/office/drawing/2014/main" id="{D0E4862F-466E-3C4D-9889-07F78F2F3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975" y="3497580"/>
            <a:ext cx="5957944" cy="3967991"/>
          </a:xfrm>
          <a:prstGeom prst="rect">
            <a:avLst/>
          </a:prstGeom>
        </p:spPr>
      </p:pic>
      <p:pic>
        <p:nvPicPr>
          <p:cNvPr id="20" name="Picture 19">
            <a:extLst>
              <a:ext uri="{FF2B5EF4-FFF2-40B4-BE49-F238E27FC236}">
                <a16:creationId xmlns:a16="http://schemas.microsoft.com/office/drawing/2014/main" id="{960DCEF6-F58F-964F-9F51-43774CA8F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19" y="3497580"/>
            <a:ext cx="6193938" cy="3967991"/>
          </a:xfrm>
          <a:prstGeom prst="rect">
            <a:avLst/>
          </a:prstGeom>
        </p:spPr>
      </p:pic>
      <p:sp>
        <p:nvSpPr>
          <p:cNvPr id="21" name="Right Arrow 20">
            <a:extLst>
              <a:ext uri="{FF2B5EF4-FFF2-40B4-BE49-F238E27FC236}">
                <a16:creationId xmlns:a16="http://schemas.microsoft.com/office/drawing/2014/main" id="{E252A1B9-9035-AF4A-9A28-DAB9C1E6E490}"/>
              </a:ext>
            </a:extLst>
          </p:cNvPr>
          <p:cNvSpPr/>
          <p:nvPr/>
        </p:nvSpPr>
        <p:spPr>
          <a:xfrm>
            <a:off x="7519737" y="5097780"/>
            <a:ext cx="1151950" cy="10668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738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II. LUYỆN TẬP:</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mj-lt"/>
              </a:rPr>
              <a:t>3</a:t>
            </a:r>
            <a:endParaRPr lang="vi-VN" sz="3200" b="1" dirty="0">
              <a:solidFill>
                <a:schemeClr val="accent2"/>
              </a:solidFill>
              <a:latin typeface="+mj-lt"/>
            </a:endParaRPr>
          </a:p>
        </p:txBody>
      </p:sp>
      <p:sp>
        <p:nvSpPr>
          <p:cNvPr id="15" name="TextBox 14">
            <a:extLst>
              <a:ext uri="{FF2B5EF4-FFF2-40B4-BE49-F238E27FC236}">
                <a16:creationId xmlns:a16="http://schemas.microsoft.com/office/drawing/2014/main" id="{3DA279CA-ED36-47E4-8ECF-02E877EFCB85}"/>
              </a:ext>
            </a:extLst>
          </p:cNvPr>
          <p:cNvSpPr txBox="1"/>
          <p:nvPr/>
        </p:nvSpPr>
        <p:spPr>
          <a:xfrm>
            <a:off x="1641673" y="2222855"/>
            <a:ext cx="13790139" cy="523220"/>
          </a:xfrm>
          <a:prstGeom prst="rect">
            <a:avLst/>
          </a:prstGeom>
          <a:noFill/>
        </p:spPr>
        <p:txBody>
          <a:bodyPr wrap="square" rtlCol="0">
            <a:spAutoFit/>
          </a:bodyPr>
          <a:lstStyle/>
          <a:p>
            <a:pPr algn="just"/>
            <a:r>
              <a:rPr lang="vi-VN" sz="2800" b="1" dirty="0">
                <a:solidFill>
                  <a:srgbClr val="00B050"/>
                </a:solidFill>
              </a:rPr>
              <a:t>Tìm hiểu những việc cần làm để thể hiện tình yêu Tổ quốc</a:t>
            </a:r>
          </a:p>
        </p:txBody>
      </p:sp>
      <p:pic>
        <p:nvPicPr>
          <p:cNvPr id="19" name="Picture 18">
            <a:extLst>
              <a:ext uri="{FF2B5EF4-FFF2-40B4-BE49-F238E27FC236}">
                <a16:creationId xmlns:a16="http://schemas.microsoft.com/office/drawing/2014/main" id="{7F0E3675-B801-A242-B55F-2D8DCD405549}"/>
              </a:ext>
            </a:extLst>
          </p:cNvPr>
          <p:cNvPicPr/>
          <p:nvPr/>
        </p:nvPicPr>
        <p:blipFill rotWithShape="1">
          <a:blip r:embed="rId2"/>
          <a:srcRect r="4321" b="67905"/>
          <a:stretch/>
        </p:blipFill>
        <p:spPr>
          <a:xfrm>
            <a:off x="5812011" y="3051787"/>
            <a:ext cx="4582436" cy="2546341"/>
          </a:xfrm>
          <a:prstGeom prst="rect">
            <a:avLst/>
          </a:prstGeom>
        </p:spPr>
      </p:pic>
      <p:pic>
        <p:nvPicPr>
          <p:cNvPr id="22" name="Picture 21">
            <a:extLst>
              <a:ext uri="{FF2B5EF4-FFF2-40B4-BE49-F238E27FC236}">
                <a16:creationId xmlns:a16="http://schemas.microsoft.com/office/drawing/2014/main" id="{57A802E2-E10C-3C44-BD79-F10F9F53B807}"/>
              </a:ext>
            </a:extLst>
          </p:cNvPr>
          <p:cNvPicPr/>
          <p:nvPr/>
        </p:nvPicPr>
        <p:blipFill rotWithShape="1">
          <a:blip r:embed="rId2"/>
          <a:srcRect l="920" t="33021" r="51196" b="37781"/>
          <a:stretch/>
        </p:blipFill>
        <p:spPr>
          <a:xfrm>
            <a:off x="10394447" y="3230800"/>
            <a:ext cx="2532124" cy="2322844"/>
          </a:xfrm>
          <a:prstGeom prst="rect">
            <a:avLst/>
          </a:prstGeom>
        </p:spPr>
      </p:pic>
      <p:sp>
        <p:nvSpPr>
          <p:cNvPr id="23" name="TextBox 22">
            <a:extLst>
              <a:ext uri="{FF2B5EF4-FFF2-40B4-BE49-F238E27FC236}">
                <a16:creationId xmlns:a16="http://schemas.microsoft.com/office/drawing/2014/main" id="{087B1B1A-DFB6-044C-B242-B4058663A100}"/>
              </a:ext>
            </a:extLst>
          </p:cNvPr>
          <p:cNvSpPr txBox="1"/>
          <p:nvPr/>
        </p:nvSpPr>
        <p:spPr>
          <a:xfrm flipH="1">
            <a:off x="899318" y="3949419"/>
            <a:ext cx="4572000" cy="2308324"/>
          </a:xfrm>
          <a:prstGeom prst="rect">
            <a:avLst/>
          </a:prstGeom>
          <a:noFill/>
        </p:spPr>
        <p:txBody>
          <a:bodyPr wrap="square" rtlCol="0">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đang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điều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endParaRPr lang="vi-VN" sz="3600" b="1" dirty="0">
              <a:solidFill>
                <a:srgbClr val="FF0000"/>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BBFD800E-0DCC-554A-93CF-1B59D1A92379}"/>
              </a:ext>
            </a:extLst>
          </p:cNvPr>
          <p:cNvPicPr/>
          <p:nvPr/>
        </p:nvPicPr>
        <p:blipFill rotWithShape="1">
          <a:blip r:embed="rId2"/>
          <a:srcRect t="62249" r="7190" b="3570"/>
          <a:stretch/>
        </p:blipFill>
        <p:spPr>
          <a:xfrm>
            <a:off x="5812011" y="5899554"/>
            <a:ext cx="4582436" cy="2253846"/>
          </a:xfrm>
          <a:prstGeom prst="rect">
            <a:avLst/>
          </a:prstGeom>
        </p:spPr>
      </p:pic>
      <p:pic>
        <p:nvPicPr>
          <p:cNvPr id="25" name="Picture 24">
            <a:extLst>
              <a:ext uri="{FF2B5EF4-FFF2-40B4-BE49-F238E27FC236}">
                <a16:creationId xmlns:a16="http://schemas.microsoft.com/office/drawing/2014/main" id="{371E5D49-2377-8241-A647-8FE667CFB259}"/>
              </a:ext>
            </a:extLst>
          </p:cNvPr>
          <p:cNvPicPr/>
          <p:nvPr/>
        </p:nvPicPr>
        <p:blipFill rotWithShape="1">
          <a:blip r:embed="rId3"/>
          <a:srcRect l="4161" t="18954" r="4488" b="3287"/>
          <a:stretch/>
        </p:blipFill>
        <p:spPr>
          <a:xfrm>
            <a:off x="10595362" y="5975754"/>
            <a:ext cx="5010557" cy="2253846"/>
          </a:xfrm>
          <a:prstGeom prst="rect">
            <a:avLst/>
          </a:prstGeom>
        </p:spPr>
      </p:pic>
      <p:pic>
        <p:nvPicPr>
          <p:cNvPr id="26" name="Picture 25">
            <a:extLst>
              <a:ext uri="{FF2B5EF4-FFF2-40B4-BE49-F238E27FC236}">
                <a16:creationId xmlns:a16="http://schemas.microsoft.com/office/drawing/2014/main" id="{732A9662-258E-CC47-BF44-0A630B2E2E1A}"/>
              </a:ext>
            </a:extLst>
          </p:cNvPr>
          <p:cNvPicPr/>
          <p:nvPr/>
        </p:nvPicPr>
        <p:blipFill rotWithShape="1">
          <a:blip r:embed="rId2"/>
          <a:srcRect l="47055" t="32159" r="6468" b="38106"/>
          <a:stretch/>
        </p:blipFill>
        <p:spPr>
          <a:xfrm>
            <a:off x="13090852" y="3264477"/>
            <a:ext cx="2442617" cy="2255490"/>
          </a:xfrm>
          <a:prstGeom prst="rect">
            <a:avLst/>
          </a:prstGeom>
        </p:spPr>
      </p:pic>
    </p:spTree>
    <p:extLst>
      <p:ext uri="{BB962C8B-B14F-4D97-AF65-F5344CB8AC3E}">
        <p14:creationId xmlns:p14="http://schemas.microsoft.com/office/powerpoint/2010/main" val="36501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II. LUYỆN TẬP:</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mj-lt"/>
              </a:rPr>
              <a:t>3</a:t>
            </a:r>
            <a:endParaRPr lang="vi-VN" sz="3200" b="1" dirty="0">
              <a:solidFill>
                <a:schemeClr val="accent2"/>
              </a:solidFill>
              <a:latin typeface="+mj-lt"/>
            </a:endParaRPr>
          </a:p>
        </p:txBody>
      </p:sp>
      <p:sp>
        <p:nvSpPr>
          <p:cNvPr id="15" name="TextBox 14">
            <a:extLst>
              <a:ext uri="{FF2B5EF4-FFF2-40B4-BE49-F238E27FC236}">
                <a16:creationId xmlns:a16="http://schemas.microsoft.com/office/drawing/2014/main" id="{3DA279CA-ED36-47E4-8ECF-02E877EFCB85}"/>
              </a:ext>
            </a:extLst>
          </p:cNvPr>
          <p:cNvSpPr txBox="1"/>
          <p:nvPr/>
        </p:nvSpPr>
        <p:spPr>
          <a:xfrm>
            <a:off x="1641673" y="2222855"/>
            <a:ext cx="13790139" cy="523220"/>
          </a:xfrm>
          <a:prstGeom prst="rect">
            <a:avLst/>
          </a:prstGeom>
          <a:noFill/>
        </p:spPr>
        <p:txBody>
          <a:bodyPr wrap="square" rtlCol="0">
            <a:spAutoFit/>
          </a:bodyPr>
          <a:lstStyle/>
          <a:p>
            <a:pPr algn="just"/>
            <a:r>
              <a:rPr lang="vi-VN" sz="2800" b="1" dirty="0">
                <a:solidFill>
                  <a:srgbClr val="00B050"/>
                </a:solidFill>
              </a:rPr>
              <a:t>Tìm hiểu những việc cần làm để thể hiện tình yêu Tổ quốc</a:t>
            </a:r>
          </a:p>
        </p:txBody>
      </p:sp>
      <p:pic>
        <p:nvPicPr>
          <p:cNvPr id="17" name="Picture 16">
            <a:extLst>
              <a:ext uri="{FF2B5EF4-FFF2-40B4-BE49-F238E27FC236}">
                <a16:creationId xmlns:a16="http://schemas.microsoft.com/office/drawing/2014/main" id="{7F0E3675-B801-A242-B55F-2D8DCD405549}"/>
              </a:ext>
            </a:extLst>
          </p:cNvPr>
          <p:cNvPicPr/>
          <p:nvPr/>
        </p:nvPicPr>
        <p:blipFill rotWithShape="1">
          <a:blip r:embed="rId2"/>
          <a:srcRect r="4321" b="67905"/>
          <a:stretch/>
        </p:blipFill>
        <p:spPr>
          <a:xfrm>
            <a:off x="1315620" y="2869904"/>
            <a:ext cx="9065669" cy="4750095"/>
          </a:xfrm>
          <a:prstGeom prst="rect">
            <a:avLst/>
          </a:prstGeom>
        </p:spPr>
      </p:pic>
      <p:pic>
        <p:nvPicPr>
          <p:cNvPr id="18" name="Picture 17">
            <a:extLst>
              <a:ext uri="{FF2B5EF4-FFF2-40B4-BE49-F238E27FC236}">
                <a16:creationId xmlns:a16="http://schemas.microsoft.com/office/drawing/2014/main" id="{57A802E2-E10C-3C44-BD79-F10F9F53B807}"/>
              </a:ext>
            </a:extLst>
          </p:cNvPr>
          <p:cNvPicPr/>
          <p:nvPr/>
        </p:nvPicPr>
        <p:blipFill rotWithShape="1">
          <a:blip r:embed="rId2"/>
          <a:srcRect l="920" t="33021" r="51196" b="37781"/>
          <a:stretch/>
        </p:blipFill>
        <p:spPr>
          <a:xfrm>
            <a:off x="10271919" y="3055306"/>
            <a:ext cx="5562600" cy="4259893"/>
          </a:xfrm>
          <a:prstGeom prst="rect">
            <a:avLst/>
          </a:prstGeom>
        </p:spPr>
      </p:pic>
      <p:sp>
        <p:nvSpPr>
          <p:cNvPr id="20" name="TextBox 19">
            <a:extLst>
              <a:ext uri="{FF2B5EF4-FFF2-40B4-BE49-F238E27FC236}">
                <a16:creationId xmlns:a16="http://schemas.microsoft.com/office/drawing/2014/main" id="{0BB9C612-A8F5-464D-9C75-41F7B9AA2516}"/>
              </a:ext>
            </a:extLst>
          </p:cNvPr>
          <p:cNvSpPr txBox="1"/>
          <p:nvPr/>
        </p:nvSpPr>
        <p:spPr>
          <a:xfrm>
            <a:off x="3871119" y="7620000"/>
            <a:ext cx="9334607" cy="707886"/>
          </a:xfrm>
          <a:prstGeom prst="rect">
            <a:avLst/>
          </a:prstGeom>
          <a:noFill/>
        </p:spPr>
        <p:txBody>
          <a:bodyPr wrap="none" rtlCol="0">
            <a:spAutoFit/>
          </a:bodyPr>
          <a:lstStyle/>
          <a:p>
            <a:r>
              <a:rPr lang="en-US" sz="4000" b="1" dirty="0" err="1">
                <a:solidFill>
                  <a:srgbClr val="0000FF"/>
                </a:solidFill>
                <a:latin typeface="Times New Roman" pitchFamily="18" charset="0"/>
                <a:cs typeface="Times New Roman" pitchFamily="18" charset="0"/>
              </a:rPr>
              <a:t>Thể</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hiện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việc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yêu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quý</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bảo</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vệ</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thiên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nhiên</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8518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II. LUYỆN TẬP:</a:t>
            </a:r>
          </a:p>
        </p:txBody>
      </p:sp>
      <p:sp>
        <p:nvSpPr>
          <p:cNvPr id="16" name="Oval 15">
            <a:extLst>
              <a:ext uri="{FF2B5EF4-FFF2-40B4-BE49-F238E27FC236}">
                <a16:creationId xmlns:a16="http://schemas.microsoft.com/office/drawing/2014/main" id="{CF056738-9254-4CB5-B1E0-8CBD3F90BA44}"/>
              </a:ext>
            </a:extLst>
          </p:cNvPr>
          <p:cNvSpPr/>
          <p:nvPr/>
        </p:nvSpPr>
        <p:spPr>
          <a:xfrm>
            <a:off x="1083708" y="223608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mj-lt"/>
              </a:rPr>
              <a:t>3</a:t>
            </a:r>
            <a:endParaRPr lang="vi-VN" sz="3200" b="1" dirty="0">
              <a:solidFill>
                <a:schemeClr val="accent2"/>
              </a:solidFill>
              <a:latin typeface="+mj-lt"/>
            </a:endParaRPr>
          </a:p>
        </p:txBody>
      </p:sp>
      <p:sp>
        <p:nvSpPr>
          <p:cNvPr id="15" name="TextBox 14">
            <a:extLst>
              <a:ext uri="{FF2B5EF4-FFF2-40B4-BE49-F238E27FC236}">
                <a16:creationId xmlns:a16="http://schemas.microsoft.com/office/drawing/2014/main" id="{3DA279CA-ED36-47E4-8ECF-02E877EFCB85}"/>
              </a:ext>
            </a:extLst>
          </p:cNvPr>
          <p:cNvSpPr txBox="1"/>
          <p:nvPr/>
        </p:nvSpPr>
        <p:spPr>
          <a:xfrm>
            <a:off x="1641673" y="2222855"/>
            <a:ext cx="13790139" cy="523220"/>
          </a:xfrm>
          <a:prstGeom prst="rect">
            <a:avLst/>
          </a:prstGeom>
          <a:noFill/>
        </p:spPr>
        <p:txBody>
          <a:bodyPr wrap="square" rtlCol="0">
            <a:spAutoFit/>
          </a:bodyPr>
          <a:lstStyle/>
          <a:p>
            <a:pPr algn="just"/>
            <a:r>
              <a:rPr lang="vi-VN" sz="2800" b="1" dirty="0">
                <a:solidFill>
                  <a:srgbClr val="00B050"/>
                </a:solidFill>
              </a:rPr>
              <a:t>Tìm hiểu những việc cần làm để thể hiện tình yêu Tổ quốc</a:t>
            </a:r>
          </a:p>
        </p:txBody>
      </p:sp>
      <p:pic>
        <p:nvPicPr>
          <p:cNvPr id="14" name="Picture 13">
            <a:extLst>
              <a:ext uri="{FF2B5EF4-FFF2-40B4-BE49-F238E27FC236}">
                <a16:creationId xmlns:a16="http://schemas.microsoft.com/office/drawing/2014/main" id="{95FAD2CD-AC19-8940-948F-6A1FE452CEEF}"/>
              </a:ext>
            </a:extLst>
          </p:cNvPr>
          <p:cNvPicPr/>
          <p:nvPr/>
        </p:nvPicPr>
        <p:blipFill rotWithShape="1">
          <a:blip r:embed="rId2"/>
          <a:srcRect l="47055" t="32159" r="6468" b="38106"/>
          <a:stretch/>
        </p:blipFill>
        <p:spPr>
          <a:xfrm>
            <a:off x="6842919" y="4440749"/>
            <a:ext cx="3003868" cy="2665856"/>
          </a:xfrm>
          <a:prstGeom prst="rect">
            <a:avLst/>
          </a:prstGeom>
        </p:spPr>
      </p:pic>
      <p:pic>
        <p:nvPicPr>
          <p:cNvPr id="19" name="Picture 18">
            <a:extLst>
              <a:ext uri="{FF2B5EF4-FFF2-40B4-BE49-F238E27FC236}">
                <a16:creationId xmlns:a16="http://schemas.microsoft.com/office/drawing/2014/main" id="{A8A77DDA-C8D0-D445-A844-0B512BBF2726}"/>
              </a:ext>
            </a:extLst>
          </p:cNvPr>
          <p:cNvPicPr/>
          <p:nvPr/>
        </p:nvPicPr>
        <p:blipFill rotWithShape="1">
          <a:blip r:embed="rId2"/>
          <a:srcRect t="62249" r="7190" b="3570"/>
          <a:stretch/>
        </p:blipFill>
        <p:spPr>
          <a:xfrm>
            <a:off x="10094631" y="3048000"/>
            <a:ext cx="5238478" cy="2725677"/>
          </a:xfrm>
          <a:prstGeom prst="rect">
            <a:avLst/>
          </a:prstGeom>
        </p:spPr>
      </p:pic>
      <p:pic>
        <p:nvPicPr>
          <p:cNvPr id="21" name="Picture 20">
            <a:extLst>
              <a:ext uri="{FF2B5EF4-FFF2-40B4-BE49-F238E27FC236}">
                <a16:creationId xmlns:a16="http://schemas.microsoft.com/office/drawing/2014/main" id="{2BDBCE13-0C69-E546-9F23-41AA831B89EA}"/>
              </a:ext>
            </a:extLst>
          </p:cNvPr>
          <p:cNvPicPr/>
          <p:nvPr/>
        </p:nvPicPr>
        <p:blipFill rotWithShape="1">
          <a:blip r:embed="rId3"/>
          <a:srcRect l="4161" t="18954" r="4488" b="3287"/>
          <a:stretch/>
        </p:blipFill>
        <p:spPr>
          <a:xfrm>
            <a:off x="10094631" y="6084134"/>
            <a:ext cx="5349240" cy="2416988"/>
          </a:xfrm>
          <a:prstGeom prst="rect">
            <a:avLst/>
          </a:prstGeom>
        </p:spPr>
      </p:pic>
      <p:sp>
        <p:nvSpPr>
          <p:cNvPr id="22" name="TextBox 21">
            <a:extLst>
              <a:ext uri="{FF2B5EF4-FFF2-40B4-BE49-F238E27FC236}">
                <a16:creationId xmlns:a16="http://schemas.microsoft.com/office/drawing/2014/main" id="{83D297B0-B8BC-2148-AF10-6D79976A4D3E}"/>
              </a:ext>
            </a:extLst>
          </p:cNvPr>
          <p:cNvSpPr txBox="1"/>
          <p:nvPr/>
        </p:nvSpPr>
        <p:spPr>
          <a:xfrm>
            <a:off x="1083708" y="4467296"/>
            <a:ext cx="4958693" cy="2308324"/>
          </a:xfrm>
          <a:prstGeom prst="rect">
            <a:avLst/>
          </a:prstGeom>
          <a:noFill/>
        </p:spPr>
        <p:txBody>
          <a:bodyPr wrap="square" rtlCol="0">
            <a:spAutoFit/>
          </a:bodyPr>
          <a:lstStyle/>
          <a:p>
            <a:pPr algn="just"/>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Thể</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hiện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trọng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truyền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thống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lịch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sử</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hóa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đất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nước</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50333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grpSp>
        <p:nvGrpSpPr>
          <p:cNvPr id="17" name="Group 16">
            <a:extLst>
              <a:ext uri="{FF2B5EF4-FFF2-40B4-BE49-F238E27FC236}">
                <a16:creationId xmlns:a16="http://schemas.microsoft.com/office/drawing/2014/main" id="{428A1BE0-E469-4869-8417-DE9B9EC6F2B4}"/>
              </a:ext>
            </a:extLst>
          </p:cNvPr>
          <p:cNvGrpSpPr/>
          <p:nvPr/>
        </p:nvGrpSpPr>
        <p:grpSpPr>
          <a:xfrm>
            <a:off x="670719" y="1516691"/>
            <a:ext cx="2971800" cy="1274454"/>
            <a:chOff x="479771" y="4186500"/>
            <a:chExt cx="2971800" cy="1274454"/>
          </a:xfrm>
        </p:grpSpPr>
        <p:pic>
          <p:nvPicPr>
            <p:cNvPr id="18" name="Picture 17">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971800" cy="1274454"/>
            </a:xfrm>
            <a:prstGeom prst="rect">
              <a:avLst/>
            </a:prstGeom>
          </p:spPr>
        </p:pic>
        <p:sp>
          <p:nvSpPr>
            <p:cNvPr id="20" name="TextBox 19">
              <a:extLst>
                <a:ext uri="{FF2B5EF4-FFF2-40B4-BE49-F238E27FC236}">
                  <a16:creationId xmlns:a16="http://schemas.microsoft.com/office/drawing/2014/main" id="{99733AAB-E5E3-46A1-9F4E-0452DF37F2DF}"/>
                </a:ext>
              </a:extLst>
            </p:cNvPr>
            <p:cNvSpPr txBox="1"/>
            <p:nvPr/>
          </p:nvSpPr>
          <p:spPr>
            <a:xfrm>
              <a:off x="1148949" y="4550361"/>
              <a:ext cx="2111475" cy="523220"/>
            </a:xfrm>
            <a:prstGeom prst="rect">
              <a:avLst/>
            </a:prstGeom>
            <a:noFill/>
          </p:spPr>
          <p:txBody>
            <a:bodyPr wrap="none" rtlCol="0">
              <a:spAutoFit/>
            </a:bodyPr>
            <a:lstStyle/>
            <a:p>
              <a:r>
                <a:rPr lang="vi-VN" sz="2800" b="1" dirty="0">
                  <a:solidFill>
                    <a:srgbClr val="0000FF"/>
                  </a:solidFill>
                  <a:latin typeface="+mj-lt"/>
                </a:rPr>
                <a:t>VẬN DỤNG</a:t>
              </a:r>
            </a:p>
          </p:txBody>
        </p:sp>
      </p:grpSp>
      <p:sp>
        <p:nvSpPr>
          <p:cNvPr id="23" name="TextBox 22">
            <a:extLst>
              <a:ext uri="{FF2B5EF4-FFF2-40B4-BE49-F238E27FC236}">
                <a16:creationId xmlns:a16="http://schemas.microsoft.com/office/drawing/2014/main" id="{28201941-DBEA-4CE6-89D9-5B45349DBF3A}"/>
              </a:ext>
            </a:extLst>
          </p:cNvPr>
          <p:cNvSpPr txBox="1"/>
          <p:nvPr/>
        </p:nvSpPr>
        <p:spPr>
          <a:xfrm>
            <a:off x="3629881" y="1960148"/>
            <a:ext cx="10985438" cy="1077218"/>
          </a:xfrm>
          <a:prstGeom prst="rect">
            <a:avLst/>
          </a:prstGeom>
          <a:noFill/>
        </p:spPr>
        <p:txBody>
          <a:bodyPr wrap="square" rtlCol="0">
            <a:spAutoFit/>
          </a:bodyPr>
          <a:lstStyle/>
          <a:p>
            <a:r>
              <a:rPr lang="nl-NL" sz="3200" b="1" dirty="0" err="1">
                <a:solidFill>
                  <a:srgbClr val="0000FF"/>
                </a:solidFill>
              </a:rPr>
              <a:t>Chia</a:t>
            </a:r>
            <a:r>
              <a:rPr lang="nl-NL" sz="3200" b="1" dirty="0">
                <a:solidFill>
                  <a:srgbClr val="0000FF"/>
                </a:solidFill>
              </a:rPr>
              <a:t> </a:t>
            </a:r>
            <a:r>
              <a:rPr lang="nl-NL" sz="3200" b="1" dirty="0" err="1">
                <a:solidFill>
                  <a:srgbClr val="0000FF"/>
                </a:solidFill>
              </a:rPr>
              <a:t>sẻ</a:t>
            </a:r>
            <a:r>
              <a:rPr lang="nl-NL" sz="3200" b="1" dirty="0">
                <a:solidFill>
                  <a:srgbClr val="0000FF"/>
                </a:solidFill>
              </a:rPr>
              <a:t> </a:t>
            </a:r>
            <a:r>
              <a:rPr lang="nl-NL" sz="3200" b="1" dirty="0" err="1">
                <a:solidFill>
                  <a:srgbClr val="0000FF"/>
                </a:solidFill>
              </a:rPr>
              <a:t>một</a:t>
            </a:r>
            <a:r>
              <a:rPr lang="nl-NL" sz="3200" b="1" dirty="0">
                <a:solidFill>
                  <a:srgbClr val="0000FF"/>
                </a:solidFill>
              </a:rPr>
              <a:t> </a:t>
            </a:r>
            <a:r>
              <a:rPr lang="nl-NL" sz="3200" b="1" dirty="0" err="1">
                <a:solidFill>
                  <a:srgbClr val="0000FF"/>
                </a:solidFill>
              </a:rPr>
              <a:t>số</a:t>
            </a:r>
            <a:r>
              <a:rPr lang="nl-NL" sz="3200" b="1" dirty="0">
                <a:solidFill>
                  <a:srgbClr val="0000FF"/>
                </a:solidFill>
              </a:rPr>
              <a:t> </a:t>
            </a:r>
            <a:r>
              <a:rPr lang="nl-NL" sz="3200" b="1" dirty="0" err="1">
                <a:solidFill>
                  <a:srgbClr val="0000FF"/>
                </a:solidFill>
              </a:rPr>
              <a:t>việc</a:t>
            </a:r>
            <a:r>
              <a:rPr lang="nl-NL" sz="3200" b="1" dirty="0">
                <a:solidFill>
                  <a:srgbClr val="0000FF"/>
                </a:solidFill>
              </a:rPr>
              <a:t> </a:t>
            </a:r>
            <a:r>
              <a:rPr lang="nl-NL" sz="3200" b="1" dirty="0" err="1">
                <a:solidFill>
                  <a:srgbClr val="0000FF"/>
                </a:solidFill>
              </a:rPr>
              <a:t>em</a:t>
            </a:r>
            <a:r>
              <a:rPr lang="nl-NL" sz="3200" b="1" dirty="0">
                <a:solidFill>
                  <a:srgbClr val="0000FF"/>
                </a:solidFill>
              </a:rPr>
              <a:t> </a:t>
            </a:r>
            <a:r>
              <a:rPr lang="nl-NL" sz="3200" b="1" dirty="0" err="1">
                <a:solidFill>
                  <a:srgbClr val="0000FF"/>
                </a:solidFill>
              </a:rPr>
              <a:t>đã</a:t>
            </a:r>
            <a:r>
              <a:rPr lang="nl-NL" sz="3200" b="1" dirty="0">
                <a:solidFill>
                  <a:srgbClr val="0000FF"/>
                </a:solidFill>
              </a:rPr>
              <a:t> </a:t>
            </a:r>
            <a:r>
              <a:rPr lang="nl-NL" sz="3200" b="1" dirty="0" err="1">
                <a:solidFill>
                  <a:srgbClr val="0000FF"/>
                </a:solidFill>
              </a:rPr>
              <a:t>và</a:t>
            </a:r>
            <a:r>
              <a:rPr lang="nl-NL" sz="3200" b="1" dirty="0">
                <a:solidFill>
                  <a:srgbClr val="0000FF"/>
                </a:solidFill>
              </a:rPr>
              <a:t> </a:t>
            </a:r>
            <a:r>
              <a:rPr lang="nl-NL" sz="3200" b="1" dirty="0" err="1">
                <a:solidFill>
                  <a:srgbClr val="0000FF"/>
                </a:solidFill>
              </a:rPr>
              <a:t>sẽ</a:t>
            </a:r>
            <a:r>
              <a:rPr lang="nl-NL" sz="3200" b="1" dirty="0">
                <a:solidFill>
                  <a:srgbClr val="0000FF"/>
                </a:solidFill>
              </a:rPr>
              <a:t> </a:t>
            </a:r>
            <a:r>
              <a:rPr lang="nl-NL" sz="3200" b="1" dirty="0" err="1">
                <a:solidFill>
                  <a:srgbClr val="0000FF"/>
                </a:solidFill>
              </a:rPr>
              <a:t>làm</a:t>
            </a:r>
            <a:r>
              <a:rPr lang="nl-NL" sz="3200" b="1" dirty="0">
                <a:solidFill>
                  <a:srgbClr val="0000FF"/>
                </a:solidFill>
              </a:rPr>
              <a:t> </a:t>
            </a:r>
            <a:r>
              <a:rPr lang="nl-NL" sz="3200" b="1" dirty="0" err="1">
                <a:solidFill>
                  <a:srgbClr val="0000FF"/>
                </a:solidFill>
              </a:rPr>
              <a:t>để</a:t>
            </a:r>
            <a:r>
              <a:rPr lang="nl-NL" sz="3200" b="1" dirty="0">
                <a:solidFill>
                  <a:srgbClr val="0000FF"/>
                </a:solidFill>
              </a:rPr>
              <a:t> </a:t>
            </a:r>
            <a:r>
              <a:rPr lang="nl-NL" sz="3200" b="1" dirty="0" err="1">
                <a:solidFill>
                  <a:srgbClr val="0000FF"/>
                </a:solidFill>
              </a:rPr>
              <a:t>thể</a:t>
            </a:r>
            <a:r>
              <a:rPr lang="nl-NL" sz="3200" b="1" dirty="0">
                <a:solidFill>
                  <a:srgbClr val="0000FF"/>
                </a:solidFill>
              </a:rPr>
              <a:t> </a:t>
            </a:r>
            <a:r>
              <a:rPr lang="nl-NL" sz="3200" b="1" dirty="0" err="1">
                <a:solidFill>
                  <a:srgbClr val="0000FF"/>
                </a:solidFill>
              </a:rPr>
              <a:t>hiện</a:t>
            </a:r>
            <a:r>
              <a:rPr lang="nl-NL" sz="3200" b="1" dirty="0">
                <a:solidFill>
                  <a:srgbClr val="0000FF"/>
                </a:solidFill>
              </a:rPr>
              <a:t> </a:t>
            </a:r>
            <a:r>
              <a:rPr lang="nl-NL" sz="3200" b="1" dirty="0" err="1">
                <a:solidFill>
                  <a:srgbClr val="0000FF"/>
                </a:solidFill>
              </a:rPr>
              <a:t>tình</a:t>
            </a:r>
            <a:r>
              <a:rPr lang="nl-NL" sz="3200" b="1" dirty="0">
                <a:solidFill>
                  <a:srgbClr val="0000FF"/>
                </a:solidFill>
              </a:rPr>
              <a:t> </a:t>
            </a:r>
            <a:r>
              <a:rPr lang="nl-NL" sz="3200" b="1" dirty="0" err="1">
                <a:solidFill>
                  <a:srgbClr val="0000FF"/>
                </a:solidFill>
              </a:rPr>
              <a:t>yêu</a:t>
            </a:r>
            <a:r>
              <a:rPr lang="nl-NL" sz="3200" b="1" dirty="0">
                <a:solidFill>
                  <a:srgbClr val="0000FF"/>
                </a:solidFill>
              </a:rPr>
              <a:t> </a:t>
            </a:r>
            <a:r>
              <a:rPr lang="nl-NL" sz="3200" b="1" dirty="0" err="1">
                <a:solidFill>
                  <a:srgbClr val="0000FF"/>
                </a:solidFill>
              </a:rPr>
              <a:t>tình</a:t>
            </a:r>
            <a:r>
              <a:rPr lang="nl-NL" sz="3200" b="1" dirty="0">
                <a:solidFill>
                  <a:srgbClr val="0000FF"/>
                </a:solidFill>
              </a:rPr>
              <a:t> </a:t>
            </a:r>
            <a:r>
              <a:rPr lang="nl-NL" sz="3200" b="1" dirty="0" err="1">
                <a:solidFill>
                  <a:srgbClr val="0000FF"/>
                </a:solidFill>
              </a:rPr>
              <a:t>yêu</a:t>
            </a:r>
            <a:r>
              <a:rPr lang="nl-NL" sz="3200" b="1" dirty="0">
                <a:solidFill>
                  <a:srgbClr val="0000FF"/>
                </a:solidFill>
              </a:rPr>
              <a:t> </a:t>
            </a:r>
            <a:r>
              <a:rPr lang="nl-NL" sz="3200" b="1" dirty="0" err="1">
                <a:solidFill>
                  <a:srgbClr val="0000FF"/>
                </a:solidFill>
              </a:rPr>
              <a:t>Tổ</a:t>
            </a:r>
            <a:r>
              <a:rPr lang="nl-NL" sz="3200" b="1" dirty="0">
                <a:solidFill>
                  <a:srgbClr val="0000FF"/>
                </a:solidFill>
              </a:rPr>
              <a:t> </a:t>
            </a:r>
            <a:r>
              <a:rPr lang="nl-NL" sz="3200" b="1" dirty="0" err="1">
                <a:solidFill>
                  <a:srgbClr val="0000FF"/>
                </a:solidFill>
              </a:rPr>
              <a:t>quốc</a:t>
            </a:r>
            <a:r>
              <a:rPr lang="nl-NL" sz="3200" b="1" dirty="0">
                <a:solidFill>
                  <a:srgbClr val="0000FF"/>
                </a:solidFill>
              </a:rPr>
              <a:t> </a:t>
            </a:r>
            <a:r>
              <a:rPr lang="nl-NL" sz="3200" b="1" dirty="0" err="1">
                <a:solidFill>
                  <a:srgbClr val="0000FF"/>
                </a:solidFill>
              </a:rPr>
              <a:t>theo</a:t>
            </a:r>
            <a:r>
              <a:rPr lang="nl-NL" sz="3200" b="1" dirty="0">
                <a:solidFill>
                  <a:srgbClr val="0000FF"/>
                </a:solidFill>
              </a:rPr>
              <a:t> </a:t>
            </a:r>
            <a:r>
              <a:rPr lang="nl-NL" sz="3200" b="1" dirty="0" err="1">
                <a:solidFill>
                  <a:srgbClr val="0000FF"/>
                </a:solidFill>
              </a:rPr>
              <a:t>bảng</a:t>
            </a:r>
            <a:r>
              <a:rPr lang="nl-NL" sz="3200" b="1" dirty="0">
                <a:solidFill>
                  <a:srgbClr val="0000FF"/>
                </a:solidFill>
              </a:rPr>
              <a:t> </a:t>
            </a:r>
            <a:r>
              <a:rPr lang="nl-NL" sz="3200" b="1" dirty="0" err="1">
                <a:solidFill>
                  <a:srgbClr val="0000FF"/>
                </a:solidFill>
              </a:rPr>
              <a:t>sau</a:t>
            </a:r>
            <a:r>
              <a:rPr lang="nl-NL" sz="3200" b="1" dirty="0">
                <a:solidFill>
                  <a:srgbClr val="0000FF"/>
                </a:solidFill>
              </a:rPr>
              <a:t>.</a:t>
            </a:r>
            <a:endParaRPr lang="vi-VN" sz="3200" b="1" dirty="0">
              <a:solidFill>
                <a:srgbClr val="0000FF"/>
              </a:solidFill>
            </a:endParaRPr>
          </a:p>
        </p:txBody>
      </p:sp>
      <p:graphicFrame>
        <p:nvGraphicFramePr>
          <p:cNvPr id="24" name="Table 12">
            <a:extLst>
              <a:ext uri="{FF2B5EF4-FFF2-40B4-BE49-F238E27FC236}">
                <a16:creationId xmlns:a16="http://schemas.microsoft.com/office/drawing/2014/main" id="{243D3B76-874F-3E4B-A5B2-9FC309507E69}"/>
              </a:ext>
            </a:extLst>
          </p:cNvPr>
          <p:cNvGraphicFramePr>
            <a:graphicFrameLocks noGrp="1"/>
          </p:cNvGraphicFramePr>
          <p:nvPr>
            <p:extLst>
              <p:ext uri="{D42A27DB-BD31-4B8C-83A1-F6EECF244321}">
                <p14:modId xmlns:p14="http://schemas.microsoft.com/office/powerpoint/2010/main" val="2029706288"/>
              </p:ext>
            </p:extLst>
          </p:nvPr>
        </p:nvGraphicFramePr>
        <p:xfrm>
          <a:off x="1789854" y="3276600"/>
          <a:ext cx="12829173" cy="3458763"/>
        </p:xfrm>
        <a:graphic>
          <a:graphicData uri="http://schemas.openxmlformats.org/drawingml/2006/table">
            <a:tbl>
              <a:tblPr firstRow="1" bandRow="1">
                <a:tableStyleId>{69012ECD-51FC-41F1-AA8D-1B2483CD663E}</a:tableStyleId>
              </a:tblPr>
              <a:tblGrid>
                <a:gridCol w="1560305">
                  <a:extLst>
                    <a:ext uri="{9D8B030D-6E8A-4147-A177-3AD203B41FA5}">
                      <a16:colId xmlns:a16="http://schemas.microsoft.com/office/drawing/2014/main" val="4126069373"/>
                    </a:ext>
                  </a:extLst>
                </a:gridCol>
                <a:gridCol w="6992477">
                  <a:extLst>
                    <a:ext uri="{9D8B030D-6E8A-4147-A177-3AD203B41FA5}">
                      <a16:colId xmlns:a16="http://schemas.microsoft.com/office/drawing/2014/main" val="3550142266"/>
                    </a:ext>
                  </a:extLst>
                </a:gridCol>
                <a:gridCol w="4276391">
                  <a:extLst>
                    <a:ext uri="{9D8B030D-6E8A-4147-A177-3AD203B41FA5}">
                      <a16:colId xmlns:a16="http://schemas.microsoft.com/office/drawing/2014/main" val="1998832933"/>
                    </a:ext>
                  </a:extLst>
                </a:gridCol>
              </a:tblGrid>
              <a:tr h="634761">
                <a:tc>
                  <a:txBody>
                    <a:bodyPr/>
                    <a:lstStyle/>
                    <a:p>
                      <a:pPr algn="ctr"/>
                      <a:r>
                        <a:rPr lang="vi-VN" sz="3200" b="1" dirty="0">
                          <a:solidFill>
                            <a:schemeClr val="bg1"/>
                          </a:solidFill>
                        </a:rPr>
                        <a:t>STT</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dirty="0">
                          <a:solidFill>
                            <a:schemeClr val="bg1"/>
                          </a:solidFill>
                        </a:rPr>
                        <a:t>Việc em đã làm</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dirty="0">
                          <a:solidFill>
                            <a:schemeClr val="bg1"/>
                          </a:solidFill>
                        </a:rPr>
                        <a:t>Việc em sẽ làm</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467073"/>
                  </a:ext>
                </a:extLst>
              </a:tr>
              <a:tr h="971903">
                <a:tc>
                  <a:txBody>
                    <a:bodyPr/>
                    <a:lstStyle/>
                    <a:p>
                      <a:pPr algn="ctr"/>
                      <a:r>
                        <a:rPr lang="vi-VN" sz="3200" b="1" dirty="0">
                          <a:solidFill>
                            <a:srgbClr val="0000FF"/>
                          </a:solidFill>
                        </a:rPr>
                        <a:t>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just"/>
                      <a:r>
                        <a:rPr lang="vi-VN" sz="3200" b="1" dirty="0">
                          <a:solidFill>
                            <a:srgbClr val="0000FF"/>
                          </a:solidFill>
                        </a:rPr>
                        <a:t>- Nhặt rác, bảo vệ môi trường</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just"/>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Học</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thật</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giỏi</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để</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sau</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này</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cống</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hiến</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cho</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đất</a:t>
                      </a:r>
                      <a:r>
                        <a:rPr lang="nl-NL" sz="3200" b="1" i="0" u="none" strike="noStrike" cap="none" dirty="0">
                          <a:solidFill>
                            <a:srgbClr val="0000FF"/>
                          </a:solidFill>
                          <a:effectLst/>
                          <a:latin typeface="+mn-lt"/>
                          <a:ea typeface="+mn-ea"/>
                          <a:cs typeface="+mn-cs"/>
                          <a:sym typeface="Arial"/>
                        </a:rPr>
                        <a:t> </a:t>
                      </a:r>
                      <a:r>
                        <a:rPr lang="nl-NL" sz="3200" b="1" i="0" u="none" strike="noStrike" cap="none" dirty="0" err="1">
                          <a:solidFill>
                            <a:srgbClr val="0000FF"/>
                          </a:solidFill>
                          <a:effectLst/>
                          <a:latin typeface="+mn-lt"/>
                          <a:ea typeface="+mn-ea"/>
                          <a:cs typeface="+mn-cs"/>
                          <a:sym typeface="Arial"/>
                        </a:rPr>
                        <a:t>nước</a:t>
                      </a:r>
                      <a:r>
                        <a:rPr lang="vi-VN" sz="3200" b="1" dirty="0">
                          <a:solidFill>
                            <a:srgbClr val="0000FF"/>
                          </a:solidFill>
                          <a:effectLst/>
                        </a:rPr>
                        <a:t> </a:t>
                      </a:r>
                      <a:endParaRPr lang="vi-VN" sz="3200" b="1" dirty="0">
                        <a:solidFill>
                          <a:srgbClr val="0000FF"/>
                        </a:solidFill>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10798742"/>
                  </a:ext>
                </a:extLst>
              </a:tr>
              <a:tr h="634761">
                <a:tc>
                  <a:txBody>
                    <a:bodyPr/>
                    <a:lstStyle/>
                    <a:p>
                      <a:pPr algn="ctr"/>
                      <a:r>
                        <a:rPr lang="vi-VN" sz="3200" b="1" dirty="0">
                          <a:solidFill>
                            <a:srgbClr val="0000FF"/>
                          </a:solidFill>
                        </a:rPr>
                        <a:t>2</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vi-VN" sz="3200" b="1" dirty="0">
                        <a:solidFill>
                          <a:srgbClr val="0000FF"/>
                        </a:solidFill>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vi-VN" sz="3200" b="1" dirty="0">
                        <a:solidFill>
                          <a:srgbClr val="0000FF"/>
                        </a:solidFill>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40884081"/>
                  </a:ext>
                </a:extLst>
              </a:tr>
              <a:tr h="634761">
                <a:tc>
                  <a:txBody>
                    <a:bodyPr/>
                    <a:lstStyle/>
                    <a:p>
                      <a:pPr algn="ctr"/>
                      <a:r>
                        <a:rPr lang="vi-VN" sz="3200" b="1" dirty="0">
                          <a:solidFill>
                            <a:srgbClr val="0000FF"/>
                          </a:solidFill>
                        </a:rPr>
                        <a:t>…</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vi-VN" sz="3200" b="1" dirty="0">
                        <a:solidFill>
                          <a:srgbClr val="0000FF"/>
                        </a:solidFill>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vi-VN" sz="3200" b="1" dirty="0">
                        <a:solidFill>
                          <a:srgbClr val="0000FF"/>
                        </a:solidFill>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27421029"/>
                  </a:ext>
                </a:extLst>
              </a:tr>
            </a:tbl>
          </a:graphicData>
        </a:graphic>
      </p:graphicFrame>
      <p:pic>
        <p:nvPicPr>
          <p:cNvPr id="25" name="Picture 2" descr="Teacher with student isolated Premium Vector">
            <a:extLst>
              <a:ext uri="{FF2B5EF4-FFF2-40B4-BE49-F238E27FC236}">
                <a16:creationId xmlns:a16="http://schemas.microsoft.com/office/drawing/2014/main" id="{04B7E3B1-B788-4605-901B-8A63CD49EC9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t="13855" b="14845"/>
          <a:stretch/>
        </p:blipFill>
        <p:spPr bwMode="auto">
          <a:xfrm>
            <a:off x="10400158" y="6152786"/>
            <a:ext cx="5080934" cy="255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3" name="Oval 12">
            <a:extLst>
              <a:ext uri="{FF2B5EF4-FFF2-40B4-BE49-F238E27FC236}">
                <a16:creationId xmlns:a16="http://schemas.microsoft.com/office/drawing/2014/main" id="{FF42F663-F3A2-4AB3-B9A5-6F4D44B3BC5B}"/>
              </a:ext>
            </a:extLst>
          </p:cNvPr>
          <p:cNvSpPr/>
          <p:nvPr/>
        </p:nvSpPr>
        <p:spPr>
          <a:xfrm>
            <a:off x="1133491" y="2355574"/>
            <a:ext cx="570549"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2"/>
                </a:solidFill>
                <a:latin typeface="+mj-lt"/>
              </a:rPr>
              <a:t>1</a:t>
            </a:r>
          </a:p>
        </p:txBody>
      </p:sp>
      <p:sp>
        <p:nvSpPr>
          <p:cNvPr id="14" name="TextBox 13">
            <a:extLst>
              <a:ext uri="{FF2B5EF4-FFF2-40B4-BE49-F238E27FC236}">
                <a16:creationId xmlns:a16="http://schemas.microsoft.com/office/drawing/2014/main" id="{BC025334-9B63-44D3-957B-00AB8843D486}"/>
              </a:ext>
            </a:extLst>
          </p:cNvPr>
          <p:cNvSpPr txBox="1"/>
          <p:nvPr/>
        </p:nvSpPr>
        <p:spPr>
          <a:xfrm>
            <a:off x="1655127" y="2240567"/>
            <a:ext cx="13575364" cy="646331"/>
          </a:xfrm>
          <a:prstGeom prst="rect">
            <a:avLst/>
          </a:prstGeom>
          <a:noFill/>
        </p:spPr>
        <p:txBody>
          <a:bodyPr wrap="square" rtlCol="0">
            <a:spAutoFit/>
          </a:bodyPr>
          <a:lstStyle/>
          <a:p>
            <a:r>
              <a:rPr lang="vi-VN" sz="3600" b="1" dirty="0">
                <a:solidFill>
                  <a:srgbClr val="00B050"/>
                </a:solidFill>
                <a:latin typeface="+mj-lt"/>
              </a:rPr>
              <a:t>Tìm hiểu vẻ đẹp đất nước, con người Việt Nam</a:t>
            </a:r>
          </a:p>
        </p:txBody>
      </p:sp>
      <p:sp>
        <p:nvSpPr>
          <p:cNvPr id="15" name="TextBox 14">
            <a:extLst>
              <a:ext uri="{FF2B5EF4-FFF2-40B4-BE49-F238E27FC236}">
                <a16:creationId xmlns:a16="http://schemas.microsoft.com/office/drawing/2014/main" id="{0EB26BE3-59EB-3C4C-9062-F41E36DF5FA2}"/>
              </a:ext>
            </a:extLst>
          </p:cNvPr>
          <p:cNvSpPr txBox="1"/>
          <p:nvPr/>
        </p:nvSpPr>
        <p:spPr>
          <a:xfrm>
            <a:off x="1725755" y="2757725"/>
            <a:ext cx="13575364" cy="646331"/>
          </a:xfrm>
          <a:prstGeom prst="rect">
            <a:avLst/>
          </a:prstGeom>
          <a:noFill/>
        </p:spPr>
        <p:txBody>
          <a:bodyPr wrap="square" rtlCol="0">
            <a:spAutoFit/>
          </a:bodyPr>
          <a:lstStyle/>
          <a:p>
            <a:r>
              <a:rPr lang="vi-VN" sz="3600" b="1" dirty="0">
                <a:solidFill>
                  <a:srgbClr val="00B050"/>
                </a:solidFill>
                <a:latin typeface="+mj-lt"/>
              </a:rPr>
              <a:t>a) Vẻ đẹp của đất nước Việt Nam</a:t>
            </a:r>
          </a:p>
        </p:txBody>
      </p:sp>
      <p:pic>
        <p:nvPicPr>
          <p:cNvPr id="19" name="Picture 18">
            <a:extLst>
              <a:ext uri="{FF2B5EF4-FFF2-40B4-BE49-F238E27FC236}">
                <a16:creationId xmlns:a16="http://schemas.microsoft.com/office/drawing/2014/main" id="{AA44BBF0-986D-F146-B3B7-B9EB8CABF48C}"/>
              </a:ext>
            </a:extLst>
          </p:cNvPr>
          <p:cNvPicPr/>
          <p:nvPr/>
        </p:nvPicPr>
        <p:blipFill rotWithShape="1">
          <a:blip r:embed="rId2"/>
          <a:srcRect l="2570" t="8290" r="4280" b="56226"/>
          <a:stretch/>
        </p:blipFill>
        <p:spPr>
          <a:xfrm>
            <a:off x="1792115" y="3398837"/>
            <a:ext cx="12975604" cy="4491419"/>
          </a:xfrm>
          <a:prstGeom prst="rect">
            <a:avLst/>
          </a:prstGeom>
        </p:spPr>
      </p:pic>
      <p:sp>
        <p:nvSpPr>
          <p:cNvPr id="20" name="TextBox 19">
            <a:extLst>
              <a:ext uri="{FF2B5EF4-FFF2-40B4-BE49-F238E27FC236}">
                <a16:creationId xmlns:a16="http://schemas.microsoft.com/office/drawing/2014/main" id="{C0445452-6184-1048-87B2-D1DED2D50027}"/>
              </a:ext>
            </a:extLst>
          </p:cNvPr>
          <p:cNvSpPr txBox="1"/>
          <p:nvPr/>
        </p:nvSpPr>
        <p:spPr>
          <a:xfrm>
            <a:off x="2759587" y="7885093"/>
            <a:ext cx="4840877" cy="523220"/>
          </a:xfrm>
          <a:prstGeom prst="rect">
            <a:avLst/>
          </a:prstGeom>
          <a:noFill/>
        </p:spPr>
        <p:txBody>
          <a:bodyPr wrap="none" rtlCol="0">
            <a:spAutoFit/>
          </a:bodyPr>
          <a:lstStyle/>
          <a:p>
            <a:pPr algn="ctr"/>
            <a:r>
              <a:rPr lang="vi-VN" sz="2800" b="1" dirty="0">
                <a:solidFill>
                  <a:srgbClr val="002060"/>
                </a:solidFill>
              </a:rPr>
              <a:t>Phố cổ Hội An, Quảng Nam</a:t>
            </a:r>
          </a:p>
        </p:txBody>
      </p:sp>
      <p:sp>
        <p:nvSpPr>
          <p:cNvPr id="21" name="TextBox 20">
            <a:extLst>
              <a:ext uri="{FF2B5EF4-FFF2-40B4-BE49-F238E27FC236}">
                <a16:creationId xmlns:a16="http://schemas.microsoft.com/office/drawing/2014/main" id="{47A0BA4D-B52D-6149-9F3F-15C994587A73}"/>
              </a:ext>
            </a:extLst>
          </p:cNvPr>
          <p:cNvSpPr txBox="1"/>
          <p:nvPr/>
        </p:nvSpPr>
        <p:spPr>
          <a:xfrm>
            <a:off x="8551585" y="7885093"/>
            <a:ext cx="6444734" cy="954107"/>
          </a:xfrm>
          <a:prstGeom prst="rect">
            <a:avLst/>
          </a:prstGeom>
          <a:noFill/>
        </p:spPr>
        <p:txBody>
          <a:bodyPr wrap="square" rtlCol="0">
            <a:spAutoFit/>
          </a:bodyPr>
          <a:lstStyle/>
          <a:p>
            <a:pPr algn="ctr"/>
            <a:r>
              <a:rPr lang="vi-VN" sz="2800" b="1" dirty="0">
                <a:solidFill>
                  <a:srgbClr val="002060"/>
                </a:solidFill>
              </a:rPr>
              <a:t>Không gian văn hoá cồng chiêng </a:t>
            </a:r>
          </a:p>
          <a:p>
            <a:pPr algn="ctr"/>
            <a:r>
              <a:rPr lang="vi-VN" sz="2800" b="1" dirty="0">
                <a:solidFill>
                  <a:srgbClr val="002060"/>
                </a:solidFill>
              </a:rPr>
              <a:t>Tây Nguyên</a:t>
            </a:r>
          </a:p>
        </p:txBody>
      </p:sp>
    </p:spTree>
    <p:extLst>
      <p:ext uri="{BB962C8B-B14F-4D97-AF65-F5344CB8AC3E}">
        <p14:creationId xmlns:p14="http://schemas.microsoft.com/office/powerpoint/2010/main" val="184489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3" name="Oval 12">
            <a:extLst>
              <a:ext uri="{FF2B5EF4-FFF2-40B4-BE49-F238E27FC236}">
                <a16:creationId xmlns:a16="http://schemas.microsoft.com/office/drawing/2014/main" id="{FF42F663-F3A2-4AB3-B9A5-6F4D44B3BC5B}"/>
              </a:ext>
            </a:extLst>
          </p:cNvPr>
          <p:cNvSpPr/>
          <p:nvPr/>
        </p:nvSpPr>
        <p:spPr>
          <a:xfrm>
            <a:off x="1133491" y="2355574"/>
            <a:ext cx="570549"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2"/>
                </a:solidFill>
                <a:latin typeface="+mj-lt"/>
              </a:rPr>
              <a:t>1</a:t>
            </a:r>
          </a:p>
        </p:txBody>
      </p:sp>
      <p:sp>
        <p:nvSpPr>
          <p:cNvPr id="14" name="TextBox 13">
            <a:extLst>
              <a:ext uri="{FF2B5EF4-FFF2-40B4-BE49-F238E27FC236}">
                <a16:creationId xmlns:a16="http://schemas.microsoft.com/office/drawing/2014/main" id="{BC025334-9B63-44D3-957B-00AB8843D486}"/>
              </a:ext>
            </a:extLst>
          </p:cNvPr>
          <p:cNvSpPr txBox="1"/>
          <p:nvPr/>
        </p:nvSpPr>
        <p:spPr>
          <a:xfrm>
            <a:off x="1655127" y="2240567"/>
            <a:ext cx="13575364" cy="646331"/>
          </a:xfrm>
          <a:prstGeom prst="rect">
            <a:avLst/>
          </a:prstGeom>
          <a:noFill/>
        </p:spPr>
        <p:txBody>
          <a:bodyPr wrap="square" rtlCol="0">
            <a:spAutoFit/>
          </a:bodyPr>
          <a:lstStyle/>
          <a:p>
            <a:r>
              <a:rPr lang="vi-VN" sz="3600" b="1" dirty="0">
                <a:solidFill>
                  <a:srgbClr val="00B050"/>
                </a:solidFill>
                <a:latin typeface="+mj-lt"/>
              </a:rPr>
              <a:t>Tìm hiểu vẻ đẹp đất nước, con người Việt Nam</a:t>
            </a:r>
          </a:p>
        </p:txBody>
      </p:sp>
      <p:sp>
        <p:nvSpPr>
          <p:cNvPr id="15" name="TextBox 14">
            <a:extLst>
              <a:ext uri="{FF2B5EF4-FFF2-40B4-BE49-F238E27FC236}">
                <a16:creationId xmlns:a16="http://schemas.microsoft.com/office/drawing/2014/main" id="{0EB26BE3-59EB-3C4C-9062-F41E36DF5FA2}"/>
              </a:ext>
            </a:extLst>
          </p:cNvPr>
          <p:cNvSpPr txBox="1"/>
          <p:nvPr/>
        </p:nvSpPr>
        <p:spPr>
          <a:xfrm>
            <a:off x="1725755" y="2757725"/>
            <a:ext cx="13575364" cy="646331"/>
          </a:xfrm>
          <a:prstGeom prst="rect">
            <a:avLst/>
          </a:prstGeom>
          <a:noFill/>
        </p:spPr>
        <p:txBody>
          <a:bodyPr wrap="square" rtlCol="0">
            <a:spAutoFit/>
          </a:bodyPr>
          <a:lstStyle/>
          <a:p>
            <a:r>
              <a:rPr lang="vi-VN" sz="3600" b="1" dirty="0">
                <a:solidFill>
                  <a:srgbClr val="00B050"/>
                </a:solidFill>
                <a:latin typeface="+mj-lt"/>
              </a:rPr>
              <a:t>a) Vẻ đẹp của đất nước Việt Nam</a:t>
            </a:r>
          </a:p>
        </p:txBody>
      </p:sp>
      <p:sp>
        <p:nvSpPr>
          <p:cNvPr id="16" name="TextBox 15">
            <a:extLst>
              <a:ext uri="{FF2B5EF4-FFF2-40B4-BE49-F238E27FC236}">
                <a16:creationId xmlns:a16="http://schemas.microsoft.com/office/drawing/2014/main" id="{08D23693-D75F-D943-8CB3-D54548455C19}"/>
              </a:ext>
            </a:extLst>
          </p:cNvPr>
          <p:cNvSpPr txBox="1"/>
          <p:nvPr/>
        </p:nvSpPr>
        <p:spPr>
          <a:xfrm>
            <a:off x="2575719" y="7793318"/>
            <a:ext cx="4216219" cy="954107"/>
          </a:xfrm>
          <a:prstGeom prst="rect">
            <a:avLst/>
          </a:prstGeom>
          <a:noFill/>
        </p:spPr>
        <p:txBody>
          <a:bodyPr wrap="none" rtlCol="0">
            <a:spAutoFit/>
          </a:bodyPr>
          <a:lstStyle/>
          <a:p>
            <a:pPr algn="ctr"/>
            <a:r>
              <a:rPr lang="vi-VN" sz="2800" b="1" dirty="0">
                <a:solidFill>
                  <a:srgbClr val="002060"/>
                </a:solidFill>
              </a:rPr>
              <a:t>Nhà thờ Đức Bà</a:t>
            </a:r>
          </a:p>
          <a:p>
            <a:pPr algn="ctr"/>
            <a:r>
              <a:rPr lang="vi-VN" sz="2800" b="1" dirty="0">
                <a:solidFill>
                  <a:srgbClr val="002060"/>
                </a:solidFill>
              </a:rPr>
              <a:t>Thành phố Hồ Chí Minh</a:t>
            </a:r>
          </a:p>
        </p:txBody>
      </p:sp>
      <p:sp>
        <p:nvSpPr>
          <p:cNvPr id="17" name="TextBox 16">
            <a:extLst>
              <a:ext uri="{FF2B5EF4-FFF2-40B4-BE49-F238E27FC236}">
                <a16:creationId xmlns:a16="http://schemas.microsoft.com/office/drawing/2014/main" id="{93BDCB6A-7BB9-2C48-8532-91D3DE654B7A}"/>
              </a:ext>
            </a:extLst>
          </p:cNvPr>
          <p:cNvSpPr txBox="1"/>
          <p:nvPr/>
        </p:nvSpPr>
        <p:spPr>
          <a:xfrm>
            <a:off x="9509919" y="7772400"/>
            <a:ext cx="4599337" cy="954107"/>
          </a:xfrm>
          <a:prstGeom prst="rect">
            <a:avLst/>
          </a:prstGeom>
          <a:noFill/>
        </p:spPr>
        <p:txBody>
          <a:bodyPr wrap="none" rtlCol="0">
            <a:spAutoFit/>
          </a:bodyPr>
          <a:lstStyle/>
          <a:p>
            <a:pPr algn="ctr"/>
            <a:r>
              <a:rPr lang="vi-VN" sz="2800" b="1" dirty="0">
                <a:solidFill>
                  <a:srgbClr val="002060"/>
                </a:solidFill>
              </a:rPr>
              <a:t>Phong cảnh Tết cổ truyền</a:t>
            </a:r>
          </a:p>
          <a:p>
            <a:pPr algn="ctr"/>
            <a:r>
              <a:rPr lang="vi-VN" sz="2800" b="1" dirty="0">
                <a:solidFill>
                  <a:srgbClr val="002060"/>
                </a:solidFill>
              </a:rPr>
              <a:t>Miền Tây Nam Bộ</a:t>
            </a:r>
          </a:p>
        </p:txBody>
      </p:sp>
      <p:pic>
        <p:nvPicPr>
          <p:cNvPr id="18" name="Picture 17">
            <a:extLst>
              <a:ext uri="{FF2B5EF4-FFF2-40B4-BE49-F238E27FC236}">
                <a16:creationId xmlns:a16="http://schemas.microsoft.com/office/drawing/2014/main" id="{35C53AC6-4A2B-664E-BB94-C96F821A811C}"/>
              </a:ext>
            </a:extLst>
          </p:cNvPr>
          <p:cNvPicPr/>
          <p:nvPr/>
        </p:nvPicPr>
        <p:blipFill rotWithShape="1">
          <a:blip r:embed="rId2"/>
          <a:srcRect l="2802" t="52157" r="4324" b="12436"/>
          <a:stretch/>
        </p:blipFill>
        <p:spPr>
          <a:xfrm>
            <a:off x="1418765" y="3391530"/>
            <a:ext cx="13577554" cy="4380870"/>
          </a:xfrm>
          <a:prstGeom prst="rect">
            <a:avLst/>
          </a:prstGeom>
        </p:spPr>
      </p:pic>
    </p:spTree>
    <p:extLst>
      <p:ext uri="{BB962C8B-B14F-4D97-AF65-F5344CB8AC3E}">
        <p14:creationId xmlns:p14="http://schemas.microsoft.com/office/powerpoint/2010/main" val="108362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3" name="Oval 12">
            <a:extLst>
              <a:ext uri="{FF2B5EF4-FFF2-40B4-BE49-F238E27FC236}">
                <a16:creationId xmlns:a16="http://schemas.microsoft.com/office/drawing/2014/main" id="{FF42F663-F3A2-4AB3-B9A5-6F4D44B3BC5B}"/>
              </a:ext>
            </a:extLst>
          </p:cNvPr>
          <p:cNvSpPr/>
          <p:nvPr/>
        </p:nvSpPr>
        <p:spPr>
          <a:xfrm>
            <a:off x="1133491" y="2355574"/>
            <a:ext cx="570549"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2"/>
                </a:solidFill>
                <a:latin typeface="+mj-lt"/>
              </a:rPr>
              <a:t>1</a:t>
            </a:r>
          </a:p>
        </p:txBody>
      </p:sp>
      <p:sp>
        <p:nvSpPr>
          <p:cNvPr id="14" name="TextBox 13">
            <a:extLst>
              <a:ext uri="{FF2B5EF4-FFF2-40B4-BE49-F238E27FC236}">
                <a16:creationId xmlns:a16="http://schemas.microsoft.com/office/drawing/2014/main" id="{BC025334-9B63-44D3-957B-00AB8843D486}"/>
              </a:ext>
            </a:extLst>
          </p:cNvPr>
          <p:cNvSpPr txBox="1"/>
          <p:nvPr/>
        </p:nvSpPr>
        <p:spPr>
          <a:xfrm>
            <a:off x="1655127" y="2240567"/>
            <a:ext cx="13575364" cy="646331"/>
          </a:xfrm>
          <a:prstGeom prst="rect">
            <a:avLst/>
          </a:prstGeom>
          <a:noFill/>
        </p:spPr>
        <p:txBody>
          <a:bodyPr wrap="square" rtlCol="0">
            <a:spAutoFit/>
          </a:bodyPr>
          <a:lstStyle/>
          <a:p>
            <a:r>
              <a:rPr lang="vi-VN" sz="3600" b="1" dirty="0">
                <a:solidFill>
                  <a:srgbClr val="00B050"/>
                </a:solidFill>
                <a:latin typeface="+mj-lt"/>
              </a:rPr>
              <a:t>Tìm hiểu vẻ đẹp đất nước, con người Việt Nam</a:t>
            </a:r>
          </a:p>
        </p:txBody>
      </p:sp>
      <p:sp>
        <p:nvSpPr>
          <p:cNvPr id="15" name="TextBox 14">
            <a:extLst>
              <a:ext uri="{FF2B5EF4-FFF2-40B4-BE49-F238E27FC236}">
                <a16:creationId xmlns:a16="http://schemas.microsoft.com/office/drawing/2014/main" id="{0EB26BE3-59EB-3C4C-9062-F41E36DF5FA2}"/>
              </a:ext>
            </a:extLst>
          </p:cNvPr>
          <p:cNvSpPr txBox="1"/>
          <p:nvPr/>
        </p:nvSpPr>
        <p:spPr>
          <a:xfrm>
            <a:off x="1725755" y="2757725"/>
            <a:ext cx="13575364" cy="646331"/>
          </a:xfrm>
          <a:prstGeom prst="rect">
            <a:avLst/>
          </a:prstGeom>
          <a:noFill/>
        </p:spPr>
        <p:txBody>
          <a:bodyPr wrap="square" rtlCol="0">
            <a:spAutoFit/>
          </a:bodyPr>
          <a:lstStyle/>
          <a:p>
            <a:r>
              <a:rPr lang="vi-VN" sz="3600" b="1" dirty="0">
                <a:solidFill>
                  <a:srgbClr val="00B050"/>
                </a:solidFill>
                <a:latin typeface="+mj-lt"/>
              </a:rPr>
              <a:t>a) Vẻ đẹp của đất nước Việt Nam</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204" t="44231" r="3036" b="23988"/>
          <a:stretch/>
        </p:blipFill>
        <p:spPr bwMode="auto">
          <a:xfrm>
            <a:off x="9714392" y="3425977"/>
            <a:ext cx="5938501" cy="267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50" t="17681" r="74294" b="53619"/>
          <a:stretch/>
        </p:blipFill>
        <p:spPr bwMode="auto">
          <a:xfrm>
            <a:off x="6702001" y="3496253"/>
            <a:ext cx="3020220" cy="241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50" t="47721" r="54672" b="22238"/>
          <a:stretch/>
        </p:blipFill>
        <p:spPr bwMode="auto">
          <a:xfrm>
            <a:off x="9651684" y="5985040"/>
            <a:ext cx="6001209" cy="254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706" t="17681" r="54672" b="51882"/>
          <a:stretch/>
        </p:blipFill>
        <p:spPr bwMode="auto">
          <a:xfrm>
            <a:off x="6777981" y="5985041"/>
            <a:ext cx="2921851" cy="254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78289" y="3810000"/>
            <a:ext cx="6323712" cy="1200329"/>
          </a:xfrm>
          <a:prstGeom prst="rect">
            <a:avLst/>
          </a:prstGeom>
        </p:spPr>
        <p:txBody>
          <a:bodyPr wrap="square">
            <a:spAutoFit/>
          </a:bodyPr>
          <a:lstStyle/>
          <a:p>
            <a:pPr algn="just"/>
            <a:r>
              <a:rPr lang="vi-VN" sz="3600" b="1">
                <a:solidFill>
                  <a:srgbClr val="FF0000"/>
                </a:solidFill>
                <a:latin typeface="Times New Roman" pitchFamily="18" charset="0"/>
                <a:cs typeface="Times New Roman" pitchFamily="18" charset="0"/>
              </a:rPr>
              <a:t>- </a:t>
            </a:r>
            <a:r>
              <a:rPr lang="nl-NL" sz="3600" b="1">
                <a:solidFill>
                  <a:srgbClr val="FF0000"/>
                </a:solidFill>
                <a:latin typeface="Times New Roman" pitchFamily="18" charset="0"/>
                <a:cs typeface="Times New Roman" pitchFamily="18" charset="0"/>
              </a:rPr>
              <a:t>Em có cảm nhận gì về những hình ảnh trên?</a:t>
            </a:r>
            <a:endParaRPr lang="vi-VN" sz="3600" b="1" dirty="0">
              <a:solidFill>
                <a:srgbClr val="FF0000"/>
              </a:solidFill>
              <a:latin typeface="Times New Roman" pitchFamily="18" charset="0"/>
              <a:cs typeface="Times New Roman" pitchFamily="18" charset="0"/>
            </a:endParaRPr>
          </a:p>
        </p:txBody>
      </p:sp>
      <p:grpSp>
        <p:nvGrpSpPr>
          <p:cNvPr id="21" name="Group 20">
            <a:extLst>
              <a:ext uri="{FF2B5EF4-FFF2-40B4-BE49-F238E27FC236}">
                <a16:creationId xmlns:a16="http://schemas.microsoft.com/office/drawing/2014/main" id="{427816F5-D513-A540-B240-67AA1D5D14BF}"/>
              </a:ext>
            </a:extLst>
          </p:cNvPr>
          <p:cNvGrpSpPr/>
          <p:nvPr/>
        </p:nvGrpSpPr>
        <p:grpSpPr>
          <a:xfrm>
            <a:off x="1505331" y="4758191"/>
            <a:ext cx="5188896" cy="3296240"/>
            <a:chOff x="7074021" y="1743552"/>
            <a:chExt cx="4443256" cy="2610143"/>
          </a:xfrm>
        </p:grpSpPr>
        <p:sp>
          <p:nvSpPr>
            <p:cNvPr id="22" name="Speech Bubble: Oval 20">
              <a:extLst>
                <a:ext uri="{FF2B5EF4-FFF2-40B4-BE49-F238E27FC236}">
                  <a16:creationId xmlns:a16="http://schemas.microsoft.com/office/drawing/2014/main" id="{3CE501BF-30F5-6A40-BFA5-29E3141F0DAB}"/>
                </a:ext>
              </a:extLst>
            </p:cNvPr>
            <p:cNvSpPr/>
            <p:nvPr/>
          </p:nvSpPr>
          <p:spPr>
            <a:xfrm>
              <a:off x="7074021" y="1743552"/>
              <a:ext cx="4443256" cy="2610143"/>
            </a:xfrm>
            <a:prstGeom prst="wedgeEllipseCallout">
              <a:avLst>
                <a:gd name="adj1" fmla="val -49144"/>
                <a:gd name="adj2" fmla="val 43190"/>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3" name="Rectangle 22">
              <a:extLst>
                <a:ext uri="{FF2B5EF4-FFF2-40B4-BE49-F238E27FC236}">
                  <a16:creationId xmlns:a16="http://schemas.microsoft.com/office/drawing/2014/main" id="{21AB89BE-BA2F-4E46-B112-10D6F1310F6E}"/>
                </a:ext>
              </a:extLst>
            </p:cNvPr>
            <p:cNvSpPr/>
            <p:nvPr/>
          </p:nvSpPr>
          <p:spPr>
            <a:xfrm>
              <a:off x="7555252" y="2007878"/>
              <a:ext cx="3480794" cy="2120314"/>
            </a:xfrm>
            <a:prstGeom prst="rect">
              <a:avLst/>
            </a:prstGeom>
          </p:spPr>
          <p:txBody>
            <a:bodyPr wrap="square">
              <a:spAutoFit/>
            </a:bodyPr>
            <a:lstStyle/>
            <a:p>
              <a:pPr algn="ctr"/>
              <a:r>
                <a:rPr lang="en-US" sz="2400" b="1" dirty="0" err="1">
                  <a:solidFill>
                    <a:schemeClr val="bg2"/>
                  </a:solidFill>
                </a:rPr>
                <a:t>Những</a:t>
              </a:r>
              <a:r>
                <a:rPr lang="en-US" sz="2400" b="1" dirty="0">
                  <a:solidFill>
                    <a:schemeClr val="bg2"/>
                  </a:solidFill>
                </a:rPr>
                <a:t> </a:t>
              </a:r>
              <a:r>
                <a:rPr lang="en-US" sz="2400" b="1" dirty="0" err="1">
                  <a:solidFill>
                    <a:schemeClr val="bg2"/>
                  </a:solidFill>
                </a:rPr>
                <a:t>hình</a:t>
              </a:r>
              <a:r>
                <a:rPr lang="en-US" sz="2400" b="1" dirty="0">
                  <a:solidFill>
                    <a:schemeClr val="bg2"/>
                  </a:solidFill>
                </a:rPr>
                <a:t> </a:t>
              </a:r>
              <a:r>
                <a:rPr lang="en-US" sz="2400" b="1" dirty="0" err="1">
                  <a:solidFill>
                    <a:schemeClr val="bg2"/>
                  </a:solidFill>
                </a:rPr>
                <a:t>ảnh</a:t>
              </a:r>
              <a:r>
                <a:rPr lang="en-US" sz="2400" b="1" dirty="0">
                  <a:solidFill>
                    <a:schemeClr val="bg2"/>
                  </a:solidFill>
                </a:rPr>
                <a:t> </a:t>
              </a:r>
              <a:r>
                <a:rPr lang="en-US" sz="2400" b="1" dirty="0" err="1">
                  <a:solidFill>
                    <a:schemeClr val="bg2"/>
                  </a:solidFill>
                </a:rPr>
                <a:t>trên</a:t>
              </a:r>
              <a:r>
                <a:rPr lang="en-US" sz="2400" b="1" dirty="0">
                  <a:solidFill>
                    <a:schemeClr val="bg2"/>
                  </a:solidFill>
                </a:rPr>
                <a:t> </a:t>
              </a:r>
              <a:r>
                <a:rPr lang="en-US" sz="2400" b="1" dirty="0" err="1">
                  <a:solidFill>
                    <a:schemeClr val="bg2"/>
                  </a:solidFill>
                </a:rPr>
                <a:t>thể</a:t>
              </a:r>
              <a:r>
                <a:rPr lang="en-US" sz="2400" b="1" dirty="0">
                  <a:solidFill>
                    <a:schemeClr val="bg2"/>
                  </a:solidFill>
                </a:rPr>
                <a:t> </a:t>
              </a:r>
              <a:r>
                <a:rPr lang="en-US" sz="2400" b="1" dirty="0" err="1">
                  <a:solidFill>
                    <a:schemeClr val="bg2"/>
                  </a:solidFill>
                </a:rPr>
                <a:t>hiện</a:t>
              </a:r>
              <a:r>
                <a:rPr lang="en-US" sz="2400" b="1" dirty="0">
                  <a:solidFill>
                    <a:schemeClr val="bg2"/>
                  </a:solidFill>
                </a:rPr>
                <a:t> </a:t>
              </a:r>
              <a:r>
                <a:rPr lang="en-US" sz="2400" b="1" dirty="0" err="1">
                  <a:solidFill>
                    <a:schemeClr val="bg2"/>
                  </a:solidFill>
                </a:rPr>
                <a:t>vẻ</a:t>
              </a:r>
              <a:r>
                <a:rPr lang="en-US" sz="2400" b="1" dirty="0">
                  <a:solidFill>
                    <a:schemeClr val="bg2"/>
                  </a:solidFill>
                </a:rPr>
                <a:t> </a:t>
              </a:r>
              <a:r>
                <a:rPr lang="en-US" sz="2400" b="1" dirty="0" err="1">
                  <a:solidFill>
                    <a:schemeClr val="bg2"/>
                  </a:solidFill>
                </a:rPr>
                <a:t>đẹp</a:t>
              </a:r>
              <a:r>
                <a:rPr lang="en-US" sz="2400" b="1" dirty="0">
                  <a:solidFill>
                    <a:schemeClr val="bg2"/>
                  </a:solidFill>
                </a:rPr>
                <a:t> </a:t>
              </a:r>
              <a:r>
                <a:rPr lang="en-US" sz="2400" b="1" dirty="0" err="1">
                  <a:solidFill>
                    <a:schemeClr val="bg2"/>
                  </a:solidFill>
                </a:rPr>
                <a:t>của</a:t>
              </a:r>
              <a:r>
                <a:rPr lang="en-US" sz="2400" b="1" dirty="0">
                  <a:solidFill>
                    <a:schemeClr val="bg2"/>
                  </a:solidFill>
                </a:rPr>
                <a:t> </a:t>
              </a:r>
              <a:r>
                <a:rPr lang="en-US" sz="2400" b="1" dirty="0" err="1">
                  <a:solidFill>
                    <a:schemeClr val="bg2"/>
                  </a:solidFill>
                </a:rPr>
                <a:t>thiên</a:t>
              </a:r>
              <a:r>
                <a:rPr lang="en-US" sz="2400" b="1" dirty="0">
                  <a:solidFill>
                    <a:schemeClr val="bg2"/>
                  </a:solidFill>
                </a:rPr>
                <a:t> </a:t>
              </a:r>
              <a:r>
                <a:rPr lang="en-US" sz="2400" b="1" dirty="0" err="1">
                  <a:solidFill>
                    <a:schemeClr val="bg2"/>
                  </a:solidFill>
                </a:rPr>
                <a:t>nhiên</a:t>
              </a:r>
              <a:r>
                <a:rPr lang="en-US" sz="2400" b="1" dirty="0">
                  <a:solidFill>
                    <a:schemeClr val="bg2"/>
                  </a:solidFill>
                </a:rPr>
                <a:t> </a:t>
              </a:r>
              <a:r>
                <a:rPr lang="en-US" sz="2400" b="1" dirty="0" err="1">
                  <a:solidFill>
                    <a:schemeClr val="bg2"/>
                  </a:solidFill>
                </a:rPr>
                <a:t>và</a:t>
              </a:r>
              <a:r>
                <a:rPr lang="en-US" sz="2400" b="1" dirty="0">
                  <a:solidFill>
                    <a:schemeClr val="bg2"/>
                  </a:solidFill>
                </a:rPr>
                <a:t> </a:t>
              </a:r>
              <a:r>
                <a:rPr lang="en-US" sz="2400" b="1" dirty="0" err="1">
                  <a:solidFill>
                    <a:schemeClr val="bg2"/>
                  </a:solidFill>
                </a:rPr>
                <a:t>truyền</a:t>
              </a:r>
              <a:r>
                <a:rPr lang="en-US" sz="2400" b="1" dirty="0">
                  <a:solidFill>
                    <a:schemeClr val="bg2"/>
                  </a:solidFill>
                </a:rPr>
                <a:t> </a:t>
              </a:r>
              <a:r>
                <a:rPr lang="en-US" sz="2400" b="1" dirty="0" err="1">
                  <a:solidFill>
                    <a:schemeClr val="bg2"/>
                  </a:solidFill>
                </a:rPr>
                <a:t>thống</a:t>
              </a:r>
              <a:r>
                <a:rPr lang="en-US" sz="2400" b="1" dirty="0">
                  <a:solidFill>
                    <a:schemeClr val="bg2"/>
                  </a:solidFill>
                </a:rPr>
                <a:t> </a:t>
              </a:r>
              <a:r>
                <a:rPr lang="en-US" sz="2400" b="1" dirty="0" err="1">
                  <a:solidFill>
                    <a:schemeClr val="bg2"/>
                  </a:solidFill>
                </a:rPr>
                <a:t>văn</a:t>
              </a:r>
              <a:r>
                <a:rPr lang="en-US" sz="2400" b="1" dirty="0">
                  <a:solidFill>
                    <a:schemeClr val="bg2"/>
                  </a:solidFill>
                </a:rPr>
                <a:t> </a:t>
              </a:r>
              <a:r>
                <a:rPr lang="en-US" sz="2400" b="1" dirty="0" err="1">
                  <a:solidFill>
                    <a:schemeClr val="bg2"/>
                  </a:solidFill>
                </a:rPr>
                <a:t>hóa</a:t>
              </a:r>
              <a:r>
                <a:rPr lang="en-US" sz="2400" b="1" dirty="0">
                  <a:solidFill>
                    <a:schemeClr val="bg2"/>
                  </a:solidFill>
                </a:rPr>
                <a:t> </a:t>
              </a:r>
              <a:r>
                <a:rPr lang="en-US" sz="2400" b="1" dirty="0" err="1">
                  <a:solidFill>
                    <a:schemeClr val="bg2"/>
                  </a:solidFill>
                </a:rPr>
                <a:t>của</a:t>
              </a:r>
              <a:r>
                <a:rPr lang="en-US" sz="2400" b="1" dirty="0">
                  <a:solidFill>
                    <a:schemeClr val="bg2"/>
                  </a:solidFill>
                </a:rPr>
                <a:t> </a:t>
              </a:r>
              <a:r>
                <a:rPr lang="en-US" sz="2400" b="1" dirty="0" err="1">
                  <a:solidFill>
                    <a:schemeClr val="bg2"/>
                  </a:solidFill>
                </a:rPr>
                <a:t>Việt</a:t>
              </a:r>
              <a:r>
                <a:rPr lang="en-US" sz="2400" b="1" dirty="0">
                  <a:solidFill>
                    <a:schemeClr val="bg2"/>
                  </a:solidFill>
                </a:rPr>
                <a:t> Nam. </a:t>
              </a:r>
              <a:r>
                <a:rPr lang="en-US" sz="2400" b="1" dirty="0" err="1">
                  <a:solidFill>
                    <a:schemeClr val="bg2"/>
                  </a:solidFill>
                </a:rPr>
                <a:t>Những</a:t>
              </a:r>
              <a:r>
                <a:rPr lang="en-US" sz="2400" b="1" dirty="0">
                  <a:solidFill>
                    <a:schemeClr val="bg2"/>
                  </a:solidFill>
                </a:rPr>
                <a:t> </a:t>
              </a:r>
              <a:r>
                <a:rPr lang="en-US" sz="2400" b="1" dirty="0" err="1">
                  <a:solidFill>
                    <a:schemeClr val="bg2"/>
                  </a:solidFill>
                </a:rPr>
                <a:t>vẻ</a:t>
              </a:r>
              <a:r>
                <a:rPr lang="en-US" sz="2400" b="1" dirty="0">
                  <a:solidFill>
                    <a:schemeClr val="bg2"/>
                  </a:solidFill>
                </a:rPr>
                <a:t> </a:t>
              </a:r>
              <a:r>
                <a:rPr lang="en-US" sz="2400" b="1" dirty="0" err="1">
                  <a:solidFill>
                    <a:schemeClr val="bg2"/>
                  </a:solidFill>
                </a:rPr>
                <a:t>đẹp</a:t>
              </a:r>
              <a:r>
                <a:rPr lang="en-US" sz="2400" b="1" dirty="0">
                  <a:solidFill>
                    <a:schemeClr val="bg2"/>
                  </a:solidFill>
                </a:rPr>
                <a:t> </a:t>
              </a:r>
              <a:r>
                <a:rPr lang="en-US" sz="2400" b="1" dirty="0" err="1">
                  <a:solidFill>
                    <a:schemeClr val="bg2"/>
                  </a:solidFill>
                </a:rPr>
                <a:t>đó</a:t>
              </a:r>
              <a:r>
                <a:rPr lang="en-US" sz="2400" b="1" dirty="0">
                  <a:solidFill>
                    <a:schemeClr val="bg2"/>
                  </a:solidFill>
                </a:rPr>
                <a:t> </a:t>
              </a:r>
              <a:r>
                <a:rPr lang="en-US" sz="2400" b="1" dirty="0" err="1">
                  <a:solidFill>
                    <a:schemeClr val="bg2"/>
                  </a:solidFill>
                </a:rPr>
                <a:t>khiến</a:t>
              </a:r>
              <a:r>
                <a:rPr lang="en-US" sz="2400" b="1" dirty="0">
                  <a:solidFill>
                    <a:schemeClr val="bg2"/>
                  </a:solidFill>
                </a:rPr>
                <a:t> </a:t>
              </a:r>
              <a:r>
                <a:rPr lang="en-US" sz="2400" b="1" dirty="0" err="1">
                  <a:solidFill>
                    <a:schemeClr val="bg2"/>
                  </a:solidFill>
                </a:rPr>
                <a:t>chúng</a:t>
              </a:r>
              <a:r>
                <a:rPr lang="en-US" sz="2400" b="1" dirty="0">
                  <a:solidFill>
                    <a:schemeClr val="bg2"/>
                  </a:solidFill>
                </a:rPr>
                <a:t> ta </a:t>
              </a:r>
              <a:r>
                <a:rPr lang="en-US" sz="2400" b="1" dirty="0" err="1">
                  <a:solidFill>
                    <a:schemeClr val="bg2"/>
                  </a:solidFill>
                </a:rPr>
                <a:t>thêm</a:t>
              </a:r>
              <a:r>
                <a:rPr lang="en-US" sz="2400" b="1" dirty="0">
                  <a:solidFill>
                    <a:schemeClr val="bg2"/>
                  </a:solidFill>
                </a:rPr>
                <a:t> </a:t>
              </a:r>
              <a:r>
                <a:rPr lang="en-US" sz="2400" b="1" dirty="0" err="1">
                  <a:solidFill>
                    <a:schemeClr val="bg2"/>
                  </a:solidFill>
                </a:rPr>
                <a:t>yêu</a:t>
              </a:r>
              <a:r>
                <a:rPr lang="en-US" sz="2400" b="1" dirty="0">
                  <a:solidFill>
                    <a:schemeClr val="bg2"/>
                  </a:solidFill>
                </a:rPr>
                <a:t> </a:t>
              </a:r>
              <a:r>
                <a:rPr lang="en-US" sz="2400" b="1" dirty="0" err="1">
                  <a:solidFill>
                    <a:schemeClr val="bg2"/>
                  </a:solidFill>
                </a:rPr>
                <a:t>mến</a:t>
              </a:r>
              <a:r>
                <a:rPr lang="en-US" sz="2400" b="1" dirty="0">
                  <a:solidFill>
                    <a:schemeClr val="bg2"/>
                  </a:solidFill>
                </a:rPr>
                <a:t>, </a:t>
              </a:r>
              <a:r>
                <a:rPr lang="en-US" sz="2400" b="1" dirty="0" err="1">
                  <a:solidFill>
                    <a:schemeClr val="bg2"/>
                  </a:solidFill>
                </a:rPr>
                <a:t>tự</a:t>
              </a:r>
              <a:r>
                <a:rPr lang="en-US" sz="2400" b="1" dirty="0">
                  <a:solidFill>
                    <a:schemeClr val="bg2"/>
                  </a:solidFill>
                </a:rPr>
                <a:t> </a:t>
              </a:r>
              <a:r>
                <a:rPr lang="en-US" sz="2400" b="1" dirty="0" err="1">
                  <a:solidFill>
                    <a:schemeClr val="bg2"/>
                  </a:solidFill>
                </a:rPr>
                <a:t>hào</a:t>
              </a:r>
              <a:r>
                <a:rPr lang="en-US" sz="2400" b="1" dirty="0">
                  <a:solidFill>
                    <a:schemeClr val="bg2"/>
                  </a:solidFill>
                </a:rPr>
                <a:t> </a:t>
              </a:r>
              <a:r>
                <a:rPr lang="en-US" sz="2400" b="1" dirty="0" err="1">
                  <a:solidFill>
                    <a:schemeClr val="bg2"/>
                  </a:solidFill>
                </a:rPr>
                <a:t>về</a:t>
              </a:r>
              <a:r>
                <a:rPr lang="en-US" sz="2400" b="1" dirty="0">
                  <a:solidFill>
                    <a:schemeClr val="bg2"/>
                  </a:solidFill>
                </a:rPr>
                <a:t> </a:t>
              </a:r>
              <a:r>
                <a:rPr lang="en-US" sz="2400" b="1" dirty="0" err="1">
                  <a:solidFill>
                    <a:schemeClr val="bg2"/>
                  </a:solidFill>
                </a:rPr>
                <a:t>quê</a:t>
              </a:r>
              <a:r>
                <a:rPr lang="en-US" sz="2400" b="1" dirty="0">
                  <a:solidFill>
                    <a:schemeClr val="bg2"/>
                  </a:solidFill>
                </a:rPr>
                <a:t> </a:t>
              </a:r>
              <a:r>
                <a:rPr lang="en-US" sz="2400" b="1" dirty="0" err="1">
                  <a:solidFill>
                    <a:schemeClr val="bg2"/>
                  </a:solidFill>
                </a:rPr>
                <a:t>hương</a:t>
              </a:r>
              <a:r>
                <a:rPr lang="en-US" sz="2400" b="1" dirty="0">
                  <a:solidFill>
                    <a:schemeClr val="bg2"/>
                  </a:solidFill>
                </a:rPr>
                <a:t>, </a:t>
              </a:r>
              <a:r>
                <a:rPr lang="en-US" sz="2400" b="1" dirty="0" err="1">
                  <a:solidFill>
                    <a:schemeClr val="bg2"/>
                  </a:solidFill>
                </a:rPr>
                <a:t>đất</a:t>
              </a:r>
              <a:r>
                <a:rPr lang="en-US" sz="2400" b="1" dirty="0">
                  <a:solidFill>
                    <a:schemeClr val="bg2"/>
                  </a:solidFill>
                </a:rPr>
                <a:t> </a:t>
              </a:r>
              <a:r>
                <a:rPr lang="en-US" sz="2400" b="1" dirty="0" err="1">
                  <a:solidFill>
                    <a:schemeClr val="bg2"/>
                  </a:solidFill>
                </a:rPr>
                <a:t>nươc</a:t>
              </a:r>
              <a:r>
                <a:rPr lang="en-US" sz="2400" b="1" dirty="0">
                  <a:solidFill>
                    <a:schemeClr val="bg2"/>
                  </a:solidFill>
                </a:rPr>
                <a:t> </a:t>
              </a:r>
              <a:r>
                <a:rPr lang="en-US" sz="2400" b="1" dirty="0" err="1">
                  <a:solidFill>
                    <a:schemeClr val="bg2"/>
                  </a:solidFill>
                </a:rPr>
                <a:t>Việt</a:t>
              </a:r>
              <a:r>
                <a:rPr lang="en-US" sz="2400" b="1" dirty="0">
                  <a:solidFill>
                    <a:schemeClr val="bg2"/>
                  </a:solidFill>
                </a:rPr>
                <a:t> Nam.</a:t>
              </a:r>
              <a:endParaRPr lang="vi-VN" sz="2400" b="1" dirty="0">
                <a:solidFill>
                  <a:srgbClr val="FF0000"/>
                </a:solidFill>
              </a:endParaRPr>
            </a:p>
          </p:txBody>
        </p:sp>
      </p:grpSp>
      <p:pic>
        <p:nvPicPr>
          <p:cNvPr id="24" name="Picture 2">
            <a:extLst>
              <a:ext uri="{FF2B5EF4-FFF2-40B4-BE49-F238E27FC236}">
                <a16:creationId xmlns:a16="http://schemas.microsoft.com/office/drawing/2014/main" id="{05A7CE3F-267A-6D4F-93C2-CDF1017B318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398" y="6660915"/>
            <a:ext cx="2415508" cy="241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4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4" name="TextBox 13">
            <a:extLst>
              <a:ext uri="{FF2B5EF4-FFF2-40B4-BE49-F238E27FC236}">
                <a16:creationId xmlns:a16="http://schemas.microsoft.com/office/drawing/2014/main" id="{BC025334-9B63-44D3-957B-00AB8843D486}"/>
              </a:ext>
            </a:extLst>
          </p:cNvPr>
          <p:cNvSpPr txBox="1"/>
          <p:nvPr/>
        </p:nvSpPr>
        <p:spPr>
          <a:xfrm>
            <a:off x="4169641" y="2185511"/>
            <a:ext cx="8388192"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Kể thêm những vẻ đẹp khác của đất nước</a:t>
            </a:r>
            <a:endParaRPr lang="vi-VN" sz="3600" b="1" dirty="0">
              <a:solidFill>
                <a:srgbClr val="FF0000"/>
              </a:solidFill>
              <a:latin typeface="Times New Roman" pitchFamily="18" charset="0"/>
              <a:cs typeface="Times New Roman" pitchFamily="18" charset="0"/>
            </a:endParaRPr>
          </a:p>
        </p:txBody>
      </p:sp>
      <p:pic>
        <p:nvPicPr>
          <p:cNvPr id="25" name="Picture 24">
            <a:extLst>
              <a:ext uri="{FF2B5EF4-FFF2-40B4-BE49-F238E27FC236}">
                <a16:creationId xmlns:a16="http://schemas.microsoft.com/office/drawing/2014/main" id="{5C350C67-80AC-F04C-85B2-98E6704B05E6}"/>
              </a:ext>
            </a:extLst>
          </p:cNvPr>
          <p:cNvPicPr>
            <a:picLocks noChangeAspect="1"/>
          </p:cNvPicPr>
          <p:nvPr/>
        </p:nvPicPr>
        <p:blipFill rotWithShape="1">
          <a:blip r:embed="rId2">
            <a:extLst>
              <a:ext uri="{28A0092B-C50C-407E-A947-70E740481C1C}">
                <a14:useLocalDpi xmlns:a14="http://schemas.microsoft.com/office/drawing/2010/main" val="0"/>
              </a:ext>
            </a:extLst>
          </a:blip>
          <a:srcRect l="27094"/>
          <a:stretch/>
        </p:blipFill>
        <p:spPr>
          <a:xfrm>
            <a:off x="1282317" y="3467624"/>
            <a:ext cx="5785232" cy="4541997"/>
          </a:xfrm>
          <a:prstGeom prst="rect">
            <a:avLst/>
          </a:prstGeom>
        </p:spPr>
      </p:pic>
      <p:pic>
        <p:nvPicPr>
          <p:cNvPr id="26" name="Picture 25">
            <a:extLst>
              <a:ext uri="{FF2B5EF4-FFF2-40B4-BE49-F238E27FC236}">
                <a16:creationId xmlns:a16="http://schemas.microsoft.com/office/drawing/2014/main" id="{AA102616-4D6D-7F42-9A92-7E1C2C17276B}"/>
              </a:ext>
            </a:extLst>
          </p:cNvPr>
          <p:cNvPicPr>
            <a:picLocks noChangeAspect="1"/>
          </p:cNvPicPr>
          <p:nvPr/>
        </p:nvPicPr>
        <p:blipFill rotWithShape="1">
          <a:blip r:embed="rId3">
            <a:extLst>
              <a:ext uri="{28A0092B-C50C-407E-A947-70E740481C1C}">
                <a14:useLocalDpi xmlns:a14="http://schemas.microsoft.com/office/drawing/2010/main" val="0"/>
              </a:ext>
            </a:extLst>
          </a:blip>
          <a:srcRect l="18052" r="6338"/>
          <a:stretch/>
        </p:blipFill>
        <p:spPr>
          <a:xfrm>
            <a:off x="8512132" y="3362256"/>
            <a:ext cx="6141434" cy="4638744"/>
          </a:xfrm>
          <a:prstGeom prst="rect">
            <a:avLst/>
          </a:prstGeom>
        </p:spPr>
      </p:pic>
      <p:sp>
        <p:nvSpPr>
          <p:cNvPr id="27" name="TextBox 26">
            <a:extLst>
              <a:ext uri="{FF2B5EF4-FFF2-40B4-BE49-F238E27FC236}">
                <a16:creationId xmlns:a16="http://schemas.microsoft.com/office/drawing/2014/main" id="{0EB26BE3-59EB-3C4C-9062-F41E36DF5FA2}"/>
              </a:ext>
            </a:extLst>
          </p:cNvPr>
          <p:cNvSpPr txBox="1"/>
          <p:nvPr/>
        </p:nvSpPr>
        <p:spPr>
          <a:xfrm>
            <a:off x="3826086" y="8153400"/>
            <a:ext cx="7483526" cy="646331"/>
          </a:xfrm>
          <a:prstGeom prst="rect">
            <a:avLst/>
          </a:prstGeom>
          <a:noFill/>
        </p:spPr>
        <p:txBody>
          <a:bodyPr wrap="square" rtlCol="0">
            <a:spAutoFit/>
          </a:bodyPr>
          <a:lstStyle/>
          <a:p>
            <a:pPr algn="ctr"/>
            <a:r>
              <a:rPr lang="en-US" sz="3600" b="1">
                <a:solidFill>
                  <a:srgbClr val="00B050"/>
                </a:solidFill>
                <a:latin typeface="Times New Roman" pitchFamily="18" charset="0"/>
                <a:cs typeface="Times New Roman" pitchFamily="18" charset="0"/>
              </a:rPr>
              <a:t>Chùa Một cột (Hà Nội)</a:t>
            </a:r>
            <a:endParaRPr lang="vi-VN" sz="36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17019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p:tgtEl>
                                          <p:spTgt spid="26"/>
                                        </p:tgtEl>
                                        <p:attrNameLst>
                                          <p:attrName>ppt_y</p:attrName>
                                        </p:attrNameLst>
                                      </p:cBhvr>
                                      <p:tavLst>
                                        <p:tav tm="0">
                                          <p:val>
                                            <p:strVal val="#ppt_y+#ppt_h*1.125000"/>
                                          </p:val>
                                        </p:tav>
                                        <p:tav tm="100000">
                                          <p:val>
                                            <p:strVal val="#ppt_y"/>
                                          </p:val>
                                        </p:tav>
                                      </p:tavLst>
                                    </p:anim>
                                    <p:animEffect transition="in" filter="wipe(up)">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4" name="TextBox 13">
            <a:extLst>
              <a:ext uri="{FF2B5EF4-FFF2-40B4-BE49-F238E27FC236}">
                <a16:creationId xmlns:a16="http://schemas.microsoft.com/office/drawing/2014/main" id="{BC025334-9B63-44D3-957B-00AB8843D486}"/>
              </a:ext>
            </a:extLst>
          </p:cNvPr>
          <p:cNvSpPr txBox="1"/>
          <p:nvPr/>
        </p:nvSpPr>
        <p:spPr>
          <a:xfrm>
            <a:off x="4169641" y="2185511"/>
            <a:ext cx="8388192"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Kể thêm những vẻ đẹp khác của đất nước</a:t>
            </a:r>
            <a:endParaRPr lang="vi-VN" sz="3600" b="1" dirty="0">
              <a:solidFill>
                <a:srgbClr val="FF0000"/>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0EB26BE3-59EB-3C4C-9062-F41E36DF5FA2}"/>
              </a:ext>
            </a:extLst>
          </p:cNvPr>
          <p:cNvSpPr txBox="1"/>
          <p:nvPr/>
        </p:nvSpPr>
        <p:spPr>
          <a:xfrm>
            <a:off x="1585119" y="8153400"/>
            <a:ext cx="5181600" cy="646331"/>
          </a:xfrm>
          <a:prstGeom prst="rect">
            <a:avLst/>
          </a:prstGeom>
          <a:noFill/>
        </p:spPr>
        <p:txBody>
          <a:bodyPr wrap="square" rtlCol="0">
            <a:spAutoFit/>
          </a:bodyPr>
          <a:lstStyle/>
          <a:p>
            <a:pPr algn="ctr"/>
            <a:r>
              <a:rPr lang="en-US" sz="3600" b="1">
                <a:solidFill>
                  <a:srgbClr val="00B050"/>
                </a:solidFill>
                <a:latin typeface="Times New Roman" pitchFamily="18" charset="0"/>
                <a:cs typeface="Times New Roman" pitchFamily="18" charset="0"/>
              </a:rPr>
              <a:t>Cầu rồng (Đà Nẵng)</a:t>
            </a:r>
            <a:endParaRPr lang="vi-VN" sz="3600" b="1" dirty="0">
              <a:solidFill>
                <a:srgbClr val="00B050"/>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3AA97DEE-DA63-6A41-9DF3-A4B1F30C217C}"/>
              </a:ext>
            </a:extLst>
          </p:cNvPr>
          <p:cNvPicPr>
            <a:picLocks noChangeAspect="1"/>
          </p:cNvPicPr>
          <p:nvPr/>
        </p:nvPicPr>
        <p:blipFill rotWithShape="1">
          <a:blip r:embed="rId2">
            <a:extLst>
              <a:ext uri="{28A0092B-C50C-407E-A947-70E740481C1C}">
                <a14:useLocalDpi xmlns:a14="http://schemas.microsoft.com/office/drawing/2010/main" val="0"/>
              </a:ext>
            </a:extLst>
          </a:blip>
          <a:srcRect l="11655" r="8160"/>
          <a:stretch/>
        </p:blipFill>
        <p:spPr>
          <a:xfrm>
            <a:off x="8363737" y="2855850"/>
            <a:ext cx="7060823" cy="5076731"/>
          </a:xfrm>
          <a:prstGeom prst="rect">
            <a:avLst/>
          </a:prstGeom>
        </p:spPr>
      </p:pic>
      <p:pic>
        <p:nvPicPr>
          <p:cNvPr id="2050" name="Picture 2" descr="Pullman Danang Beach Resort - Top 4 Cây Cầu Nổi Tiếng Tại Đà Nẵng"/>
          <p:cNvPicPr>
            <a:picLocks noChangeAspect="1" noChangeArrowheads="1"/>
          </p:cNvPicPr>
          <p:nvPr/>
        </p:nvPicPr>
        <p:blipFill rotWithShape="1">
          <a:blip r:embed="rId3">
            <a:extLst>
              <a:ext uri="{28A0092B-C50C-407E-A947-70E740481C1C}">
                <a14:useLocalDpi xmlns:a14="http://schemas.microsoft.com/office/drawing/2010/main" val="0"/>
              </a:ext>
            </a:extLst>
          </a:blip>
          <a:srcRect l="13167"/>
          <a:stretch/>
        </p:blipFill>
        <p:spPr bwMode="auto">
          <a:xfrm>
            <a:off x="615403" y="2906720"/>
            <a:ext cx="7480309" cy="50252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B26BE3-59EB-3C4C-9062-F41E36DF5FA2}"/>
              </a:ext>
            </a:extLst>
          </p:cNvPr>
          <p:cNvSpPr txBox="1"/>
          <p:nvPr/>
        </p:nvSpPr>
        <p:spPr>
          <a:xfrm>
            <a:off x="8737875" y="8077200"/>
            <a:ext cx="6334643" cy="646331"/>
          </a:xfrm>
          <a:prstGeom prst="rect">
            <a:avLst/>
          </a:prstGeom>
          <a:noFill/>
        </p:spPr>
        <p:txBody>
          <a:bodyPr wrap="square" rtlCol="0">
            <a:spAutoFit/>
          </a:bodyPr>
          <a:lstStyle/>
          <a:p>
            <a:pPr algn="ctr"/>
            <a:r>
              <a:rPr lang="en-US" sz="3600" b="1">
                <a:solidFill>
                  <a:srgbClr val="00B050"/>
                </a:solidFill>
                <a:latin typeface="Times New Roman" pitchFamily="18" charset="0"/>
                <a:cs typeface="Times New Roman" pitchFamily="18" charset="0"/>
              </a:rPr>
              <a:t>Cầu Vàng – Bà Hill (Đà Nẵng)</a:t>
            </a:r>
            <a:endParaRPr lang="vi-VN" sz="36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40535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sp>
        <p:nvSpPr>
          <p:cNvPr id="14" name="TextBox 13">
            <a:extLst>
              <a:ext uri="{FF2B5EF4-FFF2-40B4-BE49-F238E27FC236}">
                <a16:creationId xmlns:a16="http://schemas.microsoft.com/office/drawing/2014/main" id="{BC025334-9B63-44D3-957B-00AB8843D486}"/>
              </a:ext>
            </a:extLst>
          </p:cNvPr>
          <p:cNvSpPr txBox="1"/>
          <p:nvPr/>
        </p:nvSpPr>
        <p:spPr>
          <a:xfrm>
            <a:off x="4169641" y="2185511"/>
            <a:ext cx="8388192"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Kể thêm những vẻ đẹp khác của đất nước</a:t>
            </a:r>
            <a:endParaRPr lang="vi-VN" sz="3600" b="1" dirty="0">
              <a:solidFill>
                <a:srgbClr val="FF0000"/>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0EB26BE3-59EB-3C4C-9062-F41E36DF5FA2}"/>
              </a:ext>
            </a:extLst>
          </p:cNvPr>
          <p:cNvSpPr txBox="1"/>
          <p:nvPr/>
        </p:nvSpPr>
        <p:spPr>
          <a:xfrm>
            <a:off x="2003434" y="8077200"/>
            <a:ext cx="5181600" cy="646331"/>
          </a:xfrm>
          <a:prstGeom prst="rect">
            <a:avLst/>
          </a:prstGeom>
          <a:noFill/>
        </p:spPr>
        <p:txBody>
          <a:bodyPr wrap="square" rtlCol="0">
            <a:spAutoFit/>
          </a:bodyPr>
          <a:lstStyle/>
          <a:p>
            <a:pPr algn="ctr"/>
            <a:r>
              <a:rPr lang="en-US" sz="3600" b="1">
                <a:solidFill>
                  <a:srgbClr val="00B050"/>
                </a:solidFill>
                <a:latin typeface="Times New Roman" pitchFamily="18" charset="0"/>
                <a:cs typeface="Times New Roman" pitchFamily="18" charset="0"/>
              </a:rPr>
              <a:t>Cầu Tràng Tiền (Huế)</a:t>
            </a:r>
            <a:endParaRPr lang="vi-VN" sz="3600" b="1" dirty="0">
              <a:solidFill>
                <a:srgbClr val="00B05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0EB26BE3-59EB-3C4C-9062-F41E36DF5FA2}"/>
              </a:ext>
            </a:extLst>
          </p:cNvPr>
          <p:cNvSpPr txBox="1"/>
          <p:nvPr/>
        </p:nvSpPr>
        <p:spPr>
          <a:xfrm>
            <a:off x="8737875" y="8077200"/>
            <a:ext cx="6334643" cy="646331"/>
          </a:xfrm>
          <a:prstGeom prst="rect">
            <a:avLst/>
          </a:prstGeom>
          <a:noFill/>
        </p:spPr>
        <p:txBody>
          <a:bodyPr wrap="square" rtlCol="0">
            <a:spAutoFit/>
          </a:bodyPr>
          <a:lstStyle/>
          <a:p>
            <a:pPr algn="ctr"/>
            <a:r>
              <a:rPr lang="en-US" sz="3600" b="1">
                <a:solidFill>
                  <a:srgbClr val="00B050"/>
                </a:solidFill>
                <a:latin typeface="Times New Roman" pitchFamily="18" charset="0"/>
                <a:cs typeface="Times New Roman" pitchFamily="18" charset="0"/>
              </a:rPr>
              <a:t>Cố đô Huế </a:t>
            </a:r>
            <a:endParaRPr lang="vi-VN" sz="3600" b="1" dirty="0">
              <a:solidFill>
                <a:srgbClr val="00B050"/>
              </a:solidFill>
              <a:latin typeface="Times New Roman" pitchFamily="18" charset="0"/>
              <a:cs typeface="Times New Roman" pitchFamily="18" charset="0"/>
            </a:endParaRPr>
          </a:p>
        </p:txBody>
      </p:sp>
      <p:pic>
        <p:nvPicPr>
          <p:cNvPr id="4098" name="Picture 2" descr="Top 5 danh lam thắng cảnh ai đến Huế cũng phải ghé th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524" y="3429000"/>
            <a:ext cx="7067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ẻ đẹp sông Hương, cầu Trường Tiền ở Huế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482" y="3429111"/>
            <a:ext cx="6098030" cy="405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6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05A7CE3F-267A-6D4F-93C2-CDF1017B318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434879"/>
            <a:ext cx="2415508" cy="2415508"/>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4"/>
          <p:cNvSpPr txBox="1">
            <a:spLocks noChangeArrowheads="1"/>
          </p:cNvSpPr>
          <p:nvPr/>
        </p:nvSpPr>
        <p:spPr bwMode="auto">
          <a:xfrm>
            <a:off x="4404519" y="89813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2: TỰ HÀO TỔ QUỐC VIỆT NAM (T1)</a:t>
            </a:r>
          </a:p>
        </p:txBody>
      </p:sp>
      <p:sp>
        <p:nvSpPr>
          <p:cNvPr id="46" name="Text Box 14"/>
          <p:cNvSpPr txBox="1">
            <a:spLocks noChangeArrowheads="1"/>
          </p:cNvSpPr>
          <p:nvPr/>
        </p:nvSpPr>
        <p:spPr bwMode="auto">
          <a:xfrm>
            <a:off x="12629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I. KHÁM PHÁ:</a:t>
            </a:r>
          </a:p>
        </p:txBody>
      </p:sp>
      <p:pic>
        <p:nvPicPr>
          <p:cNvPr id="4098" name="Picture 2" descr="Top 5 danh lam thắng cảnh ai đến Huế cũng phải ghé thă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4540" y="2564487"/>
            <a:ext cx="4382354" cy="25042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ẻ đẹp sông Hương, cầu Trường Tiền ở Huế - VnExpress Du lị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1519" y="2557180"/>
            <a:ext cx="3781186" cy="251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AA97DEE-DA63-6A41-9DF3-A4B1F30C217C}"/>
              </a:ext>
            </a:extLst>
          </p:cNvPr>
          <p:cNvPicPr>
            <a:picLocks noChangeAspect="1"/>
          </p:cNvPicPr>
          <p:nvPr/>
        </p:nvPicPr>
        <p:blipFill rotWithShape="1">
          <a:blip r:embed="rId5">
            <a:extLst>
              <a:ext uri="{28A0092B-C50C-407E-A947-70E740481C1C}">
                <a14:useLocalDpi xmlns:a14="http://schemas.microsoft.com/office/drawing/2010/main" val="0"/>
              </a:ext>
            </a:extLst>
          </a:blip>
          <a:srcRect l="11655" r="8160"/>
          <a:stretch/>
        </p:blipFill>
        <p:spPr>
          <a:xfrm>
            <a:off x="11164540" y="5128644"/>
            <a:ext cx="4382354" cy="2749586"/>
          </a:xfrm>
          <a:prstGeom prst="rect">
            <a:avLst/>
          </a:prstGeom>
        </p:spPr>
      </p:pic>
      <p:pic>
        <p:nvPicPr>
          <p:cNvPr id="17" name="Picture 2" descr="Pullman Danang Beach Resort - Top 4 Cây Cầu Nổi Tiếng Tại Đà Nẵ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167"/>
          <a:stretch/>
        </p:blipFill>
        <p:spPr bwMode="auto">
          <a:xfrm>
            <a:off x="7071519" y="5181600"/>
            <a:ext cx="3756397" cy="272168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27816F5-D513-A540-B240-67AA1D5D14BF}"/>
              </a:ext>
            </a:extLst>
          </p:cNvPr>
          <p:cNvGrpSpPr/>
          <p:nvPr/>
        </p:nvGrpSpPr>
        <p:grpSpPr>
          <a:xfrm>
            <a:off x="1500688" y="3138638"/>
            <a:ext cx="5188896" cy="4328961"/>
            <a:chOff x="7074021" y="1743552"/>
            <a:chExt cx="4443256" cy="2610143"/>
          </a:xfrm>
        </p:grpSpPr>
        <p:sp>
          <p:nvSpPr>
            <p:cNvPr id="19" name="Speech Bubble: Oval 20">
              <a:extLst>
                <a:ext uri="{FF2B5EF4-FFF2-40B4-BE49-F238E27FC236}">
                  <a16:creationId xmlns:a16="http://schemas.microsoft.com/office/drawing/2014/main" id="{3CE501BF-30F5-6A40-BFA5-29E3141F0DAB}"/>
                </a:ext>
              </a:extLst>
            </p:cNvPr>
            <p:cNvSpPr/>
            <p:nvPr/>
          </p:nvSpPr>
          <p:spPr>
            <a:xfrm>
              <a:off x="7074021" y="1743552"/>
              <a:ext cx="4443256" cy="2610143"/>
            </a:xfrm>
            <a:prstGeom prst="wedgeEllipseCallout">
              <a:avLst>
                <a:gd name="adj1" fmla="val -44557"/>
                <a:gd name="adj2" fmla="val 51003"/>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0" name="Rectangle 19">
              <a:extLst>
                <a:ext uri="{FF2B5EF4-FFF2-40B4-BE49-F238E27FC236}">
                  <a16:creationId xmlns:a16="http://schemas.microsoft.com/office/drawing/2014/main" id="{21AB89BE-BA2F-4E46-B112-10D6F1310F6E}"/>
                </a:ext>
              </a:extLst>
            </p:cNvPr>
            <p:cNvSpPr/>
            <p:nvPr/>
          </p:nvSpPr>
          <p:spPr>
            <a:xfrm>
              <a:off x="7211569" y="2203734"/>
              <a:ext cx="4110759" cy="1874293"/>
            </a:xfrm>
            <a:prstGeom prst="rect">
              <a:avLst/>
            </a:prstGeom>
          </p:spPr>
          <p:txBody>
            <a:bodyPr wrap="square">
              <a:spAutoFit/>
            </a:bodyPr>
            <a:lstStyle/>
            <a:p>
              <a:pPr algn="ctr"/>
              <a:r>
                <a:rPr lang="en-US" sz="2800" b="1">
                  <a:solidFill>
                    <a:schemeClr val="bg2"/>
                  </a:solidFill>
                </a:rPr>
                <a:t>Đất nước Việt Nam có nhiều danh lam thắng cảnh. Mỗi nơi mang đậm nét văn oá truyền thống của dân tộc. Chúng ta tự hào về đất nước con người Việt Nam đang từng bước phát triển phồn vinh</a:t>
              </a:r>
              <a:endParaRPr lang="vi-VN" sz="2800" b="1" dirty="0">
                <a:solidFill>
                  <a:srgbClr val="FF0000"/>
                </a:solidFill>
              </a:endParaRPr>
            </a:p>
          </p:txBody>
        </p:sp>
      </p:grpSp>
    </p:spTree>
    <p:extLst>
      <p:ext uri="{BB962C8B-B14F-4D97-AF65-F5344CB8AC3E}">
        <p14:creationId xmlns:p14="http://schemas.microsoft.com/office/powerpoint/2010/main" val="396746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1275</Words>
  <Application>Microsoft Office PowerPoint</Application>
  <PresentationFormat>Custom</PresentationFormat>
  <Paragraphs>167</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Ánh Ngọc</cp:lastModifiedBy>
  <cp:revision>264</cp:revision>
  <dcterms:created xsi:type="dcterms:W3CDTF">2022-07-10T01:37:20Z</dcterms:created>
  <dcterms:modified xsi:type="dcterms:W3CDTF">2025-10-08T13:58:42Z</dcterms:modified>
</cp:coreProperties>
</file>