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9" r:id="rId5"/>
    <p:sldId id="270" r:id="rId6"/>
    <p:sldId id="271" r:id="rId7"/>
    <p:sldId id="273" r:id="rId8"/>
    <p:sldId id="274" r:id="rId9"/>
    <p:sldId id="272"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61" d="100"/>
          <a:sy n="61" d="100"/>
        </p:scale>
        <p:origin x="-246" y="-18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9/19/2025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78263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9/19/2025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5208617"/>
            <a:ext cx="4445000" cy="389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chemeClr val="bg1"/>
                </a:solidFill>
                <a:latin typeface="Times New Roman" pitchFamily="18" charset="0"/>
              </a:rPr>
              <a:t>TRƯỜNG TIỂU </a:t>
            </a:r>
            <a:r>
              <a:rPr lang="en-US" altLang="en-US" sz="3500" b="1" dirty="0" smtClean="0">
                <a:solidFill>
                  <a:schemeClr val="bg1"/>
                </a:solidFill>
                <a:latin typeface="Times New Roman" pitchFamily="18" charset="0"/>
              </a:rPr>
              <a:t>HỌC HƯNG ĐẠO</a:t>
            </a:r>
            <a:endParaRPr lang="en-US" altLang="en-US" sz="3500" b="1" dirty="0">
              <a:solidFill>
                <a:schemeClr val="bg1"/>
              </a:solidFill>
              <a:latin typeface="Times New Roman" pitchFamily="18" charset="0"/>
            </a:endParaRPr>
          </a:p>
        </p:txBody>
      </p:sp>
      <p:sp>
        <p:nvSpPr>
          <p:cNvPr id="10" name="Text Box 14"/>
          <p:cNvSpPr txBox="1">
            <a:spLocks noChangeArrowheads="1"/>
          </p:cNvSpPr>
          <p:nvPr/>
        </p:nvSpPr>
        <p:spPr bwMode="auto">
          <a:xfrm>
            <a:off x="1496219" y="4343401"/>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CHÀO CỜ VÀ HÁT QUỐC CA (T1)</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50" y="2460115"/>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Lá cờ Việt Nam (Bài hát mẫu)- Chủ đề 1 - SGK Âm nhạc 1 - Cánh diề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18" y="0"/>
            <a:ext cx="16266319" cy="9144000"/>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video>
              <p:cMediaNode vol="80000">
                <p:cTn id="2" fill="hold" display="0">
                  <p:stCondLst>
                    <p:cond delay="indefinite"/>
                  </p:stCondLst>
                </p:cTn>
                <p:tgtEl>
                  <p:spTgt spid="3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112297" cy="930735"/>
            <a:chOff x="4539228" y="172432"/>
            <a:chExt cx="5026038" cy="930735"/>
          </a:xfrm>
        </p:grpSpPr>
        <p:grpSp>
          <p:nvGrpSpPr>
            <p:cNvPr id="3" name="Group 2"/>
            <p:cNvGrpSpPr/>
            <p:nvPr/>
          </p:nvGrpSpPr>
          <p:grpSpPr>
            <a:xfrm>
              <a:off x="4539228" y="172432"/>
              <a:ext cx="5026038" cy="930735"/>
              <a:chOff x="4539228" y="172432"/>
              <a:chExt cx="5026038" cy="930735"/>
            </a:xfrm>
          </p:grpSpPr>
          <p:sp>
            <p:nvSpPr>
              <p:cNvPr id="5" name="TextBox 4"/>
              <p:cNvSpPr txBox="1"/>
              <p:nvPr/>
            </p:nvSpPr>
            <p:spPr>
              <a:xfrm>
                <a:off x="4539228" y="172432"/>
                <a:ext cx="5026038" cy="523220"/>
              </a:xfrm>
              <a:prstGeom prst="rect">
                <a:avLst/>
              </a:prstGeom>
              <a:solidFill>
                <a:schemeClr val="bg1"/>
              </a:solid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Hai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 8 </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 9 </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 2025</a:t>
                </a:r>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958183" y="1524000"/>
            <a:ext cx="9847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1. Tìm hiểu Quốc hiệu, Quốc kì, Quốc ca Việt Nam</a:t>
            </a:r>
          </a:p>
        </p:txBody>
      </p:sp>
      <p:sp>
        <p:nvSpPr>
          <p:cNvPr id="47" name="TextBox 46"/>
          <p:cNvSpPr txBox="1"/>
          <p:nvPr/>
        </p:nvSpPr>
        <p:spPr>
          <a:xfrm>
            <a:off x="594519" y="2197100"/>
            <a:ext cx="15240000" cy="6324808"/>
          </a:xfrm>
          <a:prstGeom prst="rect">
            <a:avLst/>
          </a:prstGeom>
          <a:noFill/>
        </p:spPr>
        <p:txBody>
          <a:bodyPr wrap="square" rtlCol="0">
            <a:spAutoFit/>
          </a:bodyPr>
          <a:lstStyle/>
          <a:p>
            <a:pPr indent="457200" algn="just"/>
            <a:r>
              <a:rPr lang="en-US" sz="2700" b="1" i="1" dirty="0" smtClean="0">
                <a:solidFill>
                  <a:srgbClr val="FF0000"/>
                </a:solidFill>
                <a:latin typeface="Times New Roman" panose="02020603050405020304" pitchFamily="18" charset="0"/>
                <a:cs typeface="Times New Roman" panose="02020603050405020304" pitchFamily="18" charset="0"/>
              </a:rPr>
              <a:t>* </a:t>
            </a:r>
            <a:r>
              <a:rPr lang="vi-VN" sz="2700" b="1" i="1" dirty="0" smtClean="0">
                <a:solidFill>
                  <a:srgbClr val="FF0000"/>
                </a:solidFill>
                <a:latin typeface="Times New Roman" panose="02020603050405020304" pitchFamily="18" charset="0"/>
                <a:cs typeface="Times New Roman" panose="02020603050405020304" pitchFamily="18" charset="0"/>
              </a:rPr>
              <a:t>Đọc </a:t>
            </a:r>
            <a:r>
              <a:rPr lang="vi-VN" sz="2700" b="1" i="1" dirty="0">
                <a:solidFill>
                  <a:srgbClr val="FF0000"/>
                </a:solidFill>
                <a:latin typeface="Times New Roman" panose="02020603050405020304" pitchFamily="18" charset="0"/>
                <a:cs typeface="Times New Roman" panose="02020603050405020304" pitchFamily="18" charset="0"/>
              </a:rPr>
              <a:t>đoạn hội thoại và trả lời câu hỏi: </a:t>
            </a:r>
            <a:endParaRPr lang="en-US" sz="2700" b="1" i="1" dirty="0" smtClean="0">
              <a:solidFill>
                <a:srgbClr val="FF0000"/>
              </a:solidFill>
              <a:latin typeface="Times New Roman" panose="02020603050405020304" pitchFamily="18" charset="0"/>
              <a:cs typeface="Times New Roman" panose="02020603050405020304" pitchFamily="18" charset="0"/>
            </a:endParaRPr>
          </a:p>
          <a:p>
            <a:pPr indent="457200" algn="just"/>
            <a:r>
              <a:rPr lang="vi-VN" sz="2700" b="1" i="1" dirty="0" smtClean="0">
                <a:solidFill>
                  <a:srgbClr val="0000FF"/>
                </a:solidFill>
                <a:latin typeface="Times New Roman" panose="02020603050405020304" pitchFamily="18" charset="0"/>
                <a:cs typeface="Times New Roman" panose="02020603050405020304" pitchFamily="18" charset="0"/>
              </a:rPr>
              <a:t>Thấy </a:t>
            </a:r>
            <a:r>
              <a:rPr lang="vi-VN" sz="2700" b="1" i="1" dirty="0">
                <a:solidFill>
                  <a:srgbClr val="0000FF"/>
                </a:solidFill>
                <a:latin typeface="Times New Roman" panose="02020603050405020304" pitchFamily="18" charset="0"/>
                <a:cs typeface="Times New Roman" panose="02020603050405020304" pitchFamily="18" charset="0"/>
              </a:rPr>
              <a:t>Nam đi học về, bố âu yếm hỏi: </a:t>
            </a:r>
            <a:endParaRPr lang="en-US" sz="2700" b="1" i="1" dirty="0" smtClean="0">
              <a:solidFill>
                <a:srgbClr val="0000FF"/>
              </a:solidFill>
              <a:latin typeface="Times New Roman" panose="02020603050405020304" pitchFamily="18" charset="0"/>
              <a:cs typeface="Times New Roman" panose="02020603050405020304" pitchFamily="18" charset="0"/>
            </a:endParaRPr>
          </a:p>
          <a:p>
            <a:pPr indent="457200" algn="just"/>
            <a:r>
              <a:rPr lang="vi-VN" sz="2700" b="1" i="1" dirty="0" smtClean="0">
                <a:solidFill>
                  <a:srgbClr val="0000FF"/>
                </a:solidFill>
                <a:latin typeface="Times New Roman" panose="02020603050405020304" pitchFamily="18" charset="0"/>
                <a:cs typeface="Times New Roman" panose="02020603050405020304" pitchFamily="18" charset="0"/>
              </a:rPr>
              <a:t>- </a:t>
            </a:r>
            <a:r>
              <a:rPr lang="vi-VN" sz="2700" b="1" i="1" dirty="0">
                <a:solidFill>
                  <a:srgbClr val="0000FF"/>
                </a:solidFill>
                <a:latin typeface="Times New Roman" panose="02020603050405020304" pitchFamily="18" charset="0"/>
                <a:cs typeface="Times New Roman" panose="02020603050405020304" pitchFamily="18" charset="0"/>
              </a:rPr>
              <a:t>Con trai, kể cho bố nghe, hôm nay ở trường có gì vui không?</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smtClean="0">
                <a:solidFill>
                  <a:srgbClr val="0000FF"/>
                </a:solidFill>
                <a:latin typeface="Times New Roman" panose="02020603050405020304" pitchFamily="18" charset="0"/>
                <a:cs typeface="Times New Roman" panose="02020603050405020304" pitchFamily="18" charset="0"/>
              </a:rPr>
              <a:t>    </a:t>
            </a:r>
            <a:r>
              <a:rPr lang="vi-VN" sz="2700" b="1" dirty="0" smtClean="0">
                <a:solidFill>
                  <a:srgbClr val="0000FF"/>
                </a:solidFill>
                <a:latin typeface="Times New Roman" panose="02020603050405020304" pitchFamily="18" charset="0"/>
                <a:cs typeface="Times New Roman" panose="02020603050405020304" pitchFamily="18" charset="0"/>
              </a:rPr>
              <a:t>Nam </a:t>
            </a:r>
            <a:r>
              <a:rPr lang="vi-VN" sz="2700" b="1" dirty="0">
                <a:solidFill>
                  <a:srgbClr val="0000FF"/>
                </a:solidFill>
                <a:latin typeface="Times New Roman" panose="02020603050405020304" pitchFamily="18" charset="0"/>
                <a:cs typeface="Times New Roman" panose="02020603050405020304" pitchFamily="18" charset="0"/>
              </a:rPr>
              <a:t>cười rạng rỡ, khoe: </a:t>
            </a:r>
            <a:endParaRPr lang="en-US" sz="2700" b="1" dirty="0" smtClean="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smtClean="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Con được học về Quốc hiệu, Quốc kì Việt Nam. Thầy giáo khen Con tích cực phát biểu và trả lời đúng,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Giỏi lắm! Con nói lại cho bố nghe, Quốc hiệu, </a:t>
            </a:r>
            <a:r>
              <a:rPr lang="vi-VN" sz="2700" b="1">
                <a:solidFill>
                  <a:srgbClr val="0000FF"/>
                </a:solidFill>
                <a:latin typeface="Times New Roman" panose="02020603050405020304" pitchFamily="18" charset="0"/>
                <a:cs typeface="Times New Roman" panose="02020603050405020304" pitchFamily="18" charset="0"/>
              </a:rPr>
              <a:t>Quốc </a:t>
            </a:r>
            <a:r>
              <a:rPr lang="vi-VN" sz="2700" b="1" smtClean="0">
                <a:solidFill>
                  <a:srgbClr val="0000FF"/>
                </a:solidFill>
                <a:latin typeface="Times New Roman" panose="02020603050405020304" pitchFamily="18" charset="0"/>
                <a:cs typeface="Times New Roman" panose="02020603050405020304" pitchFamily="18" charset="0"/>
              </a:rPr>
              <a:t>k</a:t>
            </a:r>
            <a:r>
              <a:rPr lang="en-US" sz="2700" b="1">
                <a:solidFill>
                  <a:srgbClr val="0000FF"/>
                </a:solidFill>
                <a:latin typeface="Times New Roman" panose="02020603050405020304" pitchFamily="18" charset="0"/>
                <a:cs typeface="Times New Roman" panose="02020603050405020304" pitchFamily="18" charset="0"/>
              </a:rPr>
              <a:t>ì</a:t>
            </a:r>
            <a:r>
              <a:rPr lang="vi-VN" sz="2700" b="1" smtClean="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nước ta là gì?</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Quốc hiệu của nước ta là Cộng hoà xã hội chủ nghĩa Việt Nam; Quốc kì của nước ta là lá cờ đỏ có ngôi sao vàng năm cánh ở giữa,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en-US" sz="2700" b="1" dirty="0" smtClean="0">
                <a:solidFill>
                  <a:srgbClr val="0000FF"/>
                </a:solidFill>
                <a:latin typeface="Times New Roman" panose="02020603050405020304" pitchFamily="18" charset="0"/>
                <a:cs typeface="Times New Roman" panose="02020603050405020304" pitchFamily="18" charset="0"/>
              </a:rPr>
              <a:t>   </a:t>
            </a:r>
            <a:r>
              <a:rPr lang="vi-VN" sz="2700" b="1" dirty="0" smtClean="0">
                <a:solidFill>
                  <a:srgbClr val="0000FF"/>
                </a:solidFill>
                <a:latin typeface="Times New Roman" panose="02020603050405020304" pitchFamily="18" charset="0"/>
                <a:cs typeface="Times New Roman" panose="02020603050405020304" pitchFamily="18" charset="0"/>
              </a:rPr>
              <a:t>Nam </a:t>
            </a:r>
            <a:r>
              <a:rPr lang="vi-VN" sz="2700" b="1" dirty="0">
                <a:solidFill>
                  <a:srgbClr val="0000FF"/>
                </a:solidFill>
                <a:latin typeface="Times New Roman" panose="02020603050405020304" pitchFamily="18" charset="0"/>
                <a:cs typeface="Times New Roman" panose="02020603050405020304" pitchFamily="18" charset="0"/>
              </a:rPr>
              <a:t>hào hứng khoe tiếp:</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Nam chợt thắc mắc: - À, bố ơi, vì sao phải nghiêm trang khi chào cờ và hát Quốc ca ạ? Bố giải thích:</a:t>
            </a:r>
            <a:endParaRPr lang="vi-VN" sz="2700" dirty="0">
              <a:solidFill>
                <a:srgbClr val="0000FF"/>
              </a:solidFill>
              <a:latin typeface="Times New Roman" panose="02020603050405020304" pitchFamily="18" charset="0"/>
              <a:cs typeface="Times New Roman" panose="02020603050405020304" pitchFamily="18" charset="0"/>
            </a:endParaRPr>
          </a:p>
          <a:p>
            <a:pPr indent="457200" algn="just"/>
            <a:r>
              <a:rPr lang="vi-VN" sz="2700" b="1" dirty="0">
                <a:solidFill>
                  <a:srgbClr val="0000FF"/>
                </a:solidFill>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a:t>
            </a:r>
            <a:r>
              <a:rPr lang="vi-VN" sz="2700" b="1">
                <a:solidFill>
                  <a:srgbClr val="0000FF"/>
                </a:solidFill>
                <a:latin typeface="Times New Roman" panose="02020603050405020304" pitchFamily="18" charset="0"/>
                <a:cs typeface="Times New Roman" panose="02020603050405020304" pitchFamily="18" charset="0"/>
              </a:rPr>
              <a:t>, </a:t>
            </a:r>
            <a:r>
              <a:rPr lang="en-US" sz="2700" b="1" smtClean="0">
                <a:solidFill>
                  <a:srgbClr val="0000FF"/>
                </a:solidFill>
                <a:latin typeface="Times New Roman" panose="02020603050405020304" pitchFamily="18" charset="0"/>
                <a:cs typeface="Times New Roman" panose="02020603050405020304" pitchFamily="18" charset="0"/>
              </a:rPr>
              <a:t>c</a:t>
            </a:r>
            <a:r>
              <a:rPr lang="vi-VN" sz="2700" b="1" smtClean="0">
                <a:solidFill>
                  <a:srgbClr val="0000FF"/>
                </a:solidFill>
                <a:latin typeface="Times New Roman" panose="02020603050405020304" pitchFamily="18" charset="0"/>
                <a:cs typeface="Times New Roman" panose="02020603050405020304" pitchFamily="18" charset="0"/>
              </a:rPr>
              <a:t>on </a:t>
            </a:r>
            <a:r>
              <a:rPr lang="vi-VN" sz="2700" b="1">
                <a:solidFill>
                  <a:srgbClr val="0000FF"/>
                </a:solidFill>
                <a:latin typeface="Times New Roman" panose="02020603050405020304" pitchFamily="18" charset="0"/>
                <a:cs typeface="Times New Roman" panose="02020603050405020304" pitchFamily="18" charset="0"/>
              </a:rPr>
              <a:t>ạ</a:t>
            </a:r>
            <a:r>
              <a:rPr lang="vi-VN" sz="2700" b="1" smtClean="0">
                <a:solidFill>
                  <a:srgbClr val="0000FF"/>
                </a:solidFill>
                <a:latin typeface="Times New Roman" panose="02020603050405020304" pitchFamily="18" charset="0"/>
                <a:cs typeface="Times New Roman" panose="02020603050405020304" pitchFamily="18" charset="0"/>
              </a:rPr>
              <a:t>!</a:t>
            </a:r>
            <a:endParaRPr lang="vi-VN" sz="27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112297" cy="930735"/>
            <a:chOff x="4539228" y="172432"/>
            <a:chExt cx="5026037" cy="930735"/>
          </a:xfrm>
        </p:grpSpPr>
        <p:grpSp>
          <p:nvGrpSpPr>
            <p:cNvPr id="3" name="Group 2"/>
            <p:cNvGrpSpPr/>
            <p:nvPr/>
          </p:nvGrpSpPr>
          <p:grpSpPr>
            <a:xfrm>
              <a:off x="4539228" y="172432"/>
              <a:ext cx="5026037" cy="930735"/>
              <a:chOff x="4539228" y="172432"/>
              <a:chExt cx="5026037" cy="930735"/>
            </a:xfrm>
          </p:grpSpPr>
          <p:sp>
            <p:nvSpPr>
              <p:cNvPr id="5" name="TextBox 4"/>
              <p:cNvSpPr txBox="1"/>
              <p:nvPr/>
            </p:nvSpPr>
            <p:spPr>
              <a:xfrm>
                <a:off x="4539228" y="172432"/>
                <a:ext cx="5026037" cy="523220"/>
              </a:xfrm>
              <a:prstGeom prst="rect">
                <a:avLst/>
              </a:prstGeom>
              <a:solidFill>
                <a:schemeClr val="bg1"/>
              </a:solid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8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2025</a:t>
                </a:r>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1. Tìm hiểu Quốc hiệu, Quốc kì, Quốc ca Việt Nam</a:t>
            </a:r>
          </a:p>
        </p:txBody>
      </p:sp>
      <p:sp>
        <p:nvSpPr>
          <p:cNvPr id="7" name="Rectangle 6"/>
          <p:cNvSpPr/>
          <p:nvPr/>
        </p:nvSpPr>
        <p:spPr>
          <a:xfrm>
            <a:off x="1165766" y="7086600"/>
            <a:ext cx="14285372" cy="1323439"/>
          </a:xfrm>
          <a:prstGeom prst="rect">
            <a:avLst/>
          </a:prstGeom>
        </p:spPr>
        <p:txBody>
          <a:bodyPr wrap="square">
            <a:spAutoFit/>
          </a:bodyPr>
          <a:lstStyle/>
          <a:p>
            <a:pPr algn="just"/>
            <a:r>
              <a:rPr lang="nl-NL" sz="4000" b="1" smtClean="0">
                <a:solidFill>
                  <a:srgbClr val="0000FF"/>
                </a:solidFill>
                <a:latin typeface="Times New Roman" pitchFamily="18" charset="0"/>
                <a:cs typeface="Times New Roman" pitchFamily="18" charset="0"/>
              </a:rPr>
              <a:t>+ </a:t>
            </a:r>
            <a:r>
              <a:rPr lang="nl-NL" sz="4000" b="1">
                <a:solidFill>
                  <a:srgbClr val="0000FF"/>
                </a:solidFill>
                <a:latin typeface="Times New Roman" pitchFamily="18" charset="0"/>
                <a:cs typeface="Times New Roman" pitchFamily="18" charset="0"/>
              </a:rPr>
              <a:t>Quốc ca Việt Nam là bái hát “Tiến quân ca” do cố nhạc sĩ Văn Cao sáng tác.</a:t>
            </a:r>
            <a:endParaRPr lang="en-US" sz="4000" b="1">
              <a:solidFill>
                <a:srgbClr val="0000FF"/>
              </a:solidFill>
              <a:latin typeface="Times New Roman" pitchFamily="18" charset="0"/>
              <a:cs typeface="Times New Roman" pitchFamily="18" charset="0"/>
            </a:endParaRPr>
          </a:p>
        </p:txBody>
      </p:sp>
      <p:sp>
        <p:nvSpPr>
          <p:cNvPr id="11" name="Rectangle 10"/>
          <p:cNvSpPr/>
          <p:nvPr/>
        </p:nvSpPr>
        <p:spPr>
          <a:xfrm>
            <a:off x="1191166" y="2408099"/>
            <a:ext cx="14285372" cy="707886"/>
          </a:xfrm>
          <a:prstGeom prst="rect">
            <a:avLst/>
          </a:prstGeom>
        </p:spPr>
        <p:txBody>
          <a:bodyPr wrap="square">
            <a:spAutoFit/>
          </a:bodyPr>
          <a:lstStyle/>
          <a:p>
            <a:pPr algn="just"/>
            <a:r>
              <a:rPr lang="nl-NL" sz="4000" b="1" smtClean="0">
                <a:solidFill>
                  <a:srgbClr val="FF0000"/>
                </a:solidFill>
                <a:latin typeface="Times New Roman" pitchFamily="18" charset="0"/>
                <a:cs typeface="Times New Roman" pitchFamily="18" charset="0"/>
              </a:rPr>
              <a:t>- Quốc </a:t>
            </a:r>
            <a:r>
              <a:rPr lang="nl-NL" sz="4000" b="1">
                <a:solidFill>
                  <a:srgbClr val="FF0000"/>
                </a:solidFill>
                <a:latin typeface="Times New Roman" pitchFamily="18" charset="0"/>
                <a:cs typeface="Times New Roman" pitchFamily="18" charset="0"/>
              </a:rPr>
              <a:t>hiệu của nước ta </a:t>
            </a:r>
            <a:r>
              <a:rPr lang="nl-NL" sz="4000" b="1" smtClean="0">
                <a:solidFill>
                  <a:srgbClr val="FF0000"/>
                </a:solidFill>
                <a:latin typeface="Times New Roman" pitchFamily="18" charset="0"/>
                <a:cs typeface="Times New Roman" pitchFamily="18" charset="0"/>
              </a:rPr>
              <a:t>là gì?</a:t>
            </a:r>
            <a:endParaRPr lang="en-US" sz="4000" b="1">
              <a:solidFill>
                <a:srgbClr val="FF0000"/>
              </a:solidFill>
              <a:latin typeface="Times New Roman" pitchFamily="18" charset="0"/>
              <a:cs typeface="Times New Roman" pitchFamily="18" charset="0"/>
            </a:endParaRPr>
          </a:p>
        </p:txBody>
      </p:sp>
      <p:sp>
        <p:nvSpPr>
          <p:cNvPr id="8" name="Rectangle 7"/>
          <p:cNvSpPr/>
          <p:nvPr/>
        </p:nvSpPr>
        <p:spPr>
          <a:xfrm>
            <a:off x="1204119" y="3352800"/>
            <a:ext cx="8629798" cy="707886"/>
          </a:xfrm>
          <a:prstGeom prst="rect">
            <a:avLst/>
          </a:prstGeom>
        </p:spPr>
        <p:txBody>
          <a:bodyPr wrap="none">
            <a:spAutoFit/>
          </a:bodyPr>
          <a:lstStyle/>
          <a:p>
            <a:r>
              <a:rPr lang="nl-NL" sz="4000" b="1" smtClean="0">
                <a:solidFill>
                  <a:srgbClr val="0000FF"/>
                </a:solidFill>
                <a:latin typeface="Times New Roman" pitchFamily="18" charset="0"/>
                <a:cs typeface="Times New Roman" pitchFamily="18" charset="0"/>
              </a:rPr>
              <a:t>+ Cộng </a:t>
            </a:r>
            <a:r>
              <a:rPr lang="nl-NL" sz="4000" b="1">
                <a:solidFill>
                  <a:srgbClr val="0000FF"/>
                </a:solidFill>
                <a:latin typeface="Times New Roman" pitchFamily="18" charset="0"/>
                <a:cs typeface="Times New Roman" pitchFamily="18" charset="0"/>
              </a:rPr>
              <a:t>hoà xã hội chủ nghĩa Việt Nam</a:t>
            </a:r>
            <a:endParaRPr lang="en-US" sz="4000"/>
          </a:p>
        </p:txBody>
      </p:sp>
      <p:sp>
        <p:nvSpPr>
          <p:cNvPr id="9" name="Rectangle 8"/>
          <p:cNvSpPr/>
          <p:nvPr/>
        </p:nvSpPr>
        <p:spPr>
          <a:xfrm>
            <a:off x="1204119" y="4343400"/>
            <a:ext cx="5957593" cy="707886"/>
          </a:xfrm>
          <a:prstGeom prst="rect">
            <a:avLst/>
          </a:prstGeom>
        </p:spPr>
        <p:txBody>
          <a:bodyPr wrap="none">
            <a:spAutoFit/>
          </a:bodyPr>
          <a:lstStyle/>
          <a:p>
            <a:r>
              <a:rPr lang="nl-NL" sz="4000" b="1" smtClean="0">
                <a:solidFill>
                  <a:srgbClr val="FF0000"/>
                </a:solidFill>
                <a:latin typeface="Times New Roman" pitchFamily="18" charset="0"/>
                <a:cs typeface="Times New Roman" pitchFamily="18" charset="0"/>
              </a:rPr>
              <a:t>- Mô tả Quốc </a:t>
            </a:r>
            <a:r>
              <a:rPr lang="nl-NL" sz="4000" b="1">
                <a:solidFill>
                  <a:srgbClr val="FF0000"/>
                </a:solidFill>
                <a:latin typeface="Times New Roman" pitchFamily="18" charset="0"/>
                <a:cs typeface="Times New Roman" pitchFamily="18" charset="0"/>
              </a:rPr>
              <a:t>kì Việt </a:t>
            </a:r>
            <a:r>
              <a:rPr lang="nl-NL" sz="4000" b="1" smtClean="0">
                <a:solidFill>
                  <a:srgbClr val="FF0000"/>
                </a:solidFill>
                <a:latin typeface="Times New Roman" pitchFamily="18" charset="0"/>
                <a:cs typeface="Times New Roman" pitchFamily="18" charset="0"/>
              </a:rPr>
              <a:t>Nam.</a:t>
            </a:r>
            <a:endParaRPr lang="en-US" sz="4000">
              <a:solidFill>
                <a:srgbClr val="FF0000"/>
              </a:solidFill>
            </a:endParaRPr>
          </a:p>
        </p:txBody>
      </p:sp>
      <p:sp>
        <p:nvSpPr>
          <p:cNvPr id="14" name="Rectangle 13"/>
          <p:cNvSpPr/>
          <p:nvPr/>
        </p:nvSpPr>
        <p:spPr>
          <a:xfrm>
            <a:off x="1204119" y="5181600"/>
            <a:ext cx="8921545" cy="707886"/>
          </a:xfrm>
          <a:prstGeom prst="rect">
            <a:avLst/>
          </a:prstGeom>
        </p:spPr>
        <p:txBody>
          <a:bodyPr wrap="none">
            <a:spAutoFit/>
          </a:bodyPr>
          <a:lstStyle/>
          <a:p>
            <a:r>
              <a:rPr lang="nl-NL" sz="4000" b="1" smtClean="0">
                <a:solidFill>
                  <a:srgbClr val="0000FF"/>
                </a:solidFill>
                <a:latin typeface="Times New Roman" pitchFamily="18" charset="0"/>
                <a:cs typeface="Times New Roman" pitchFamily="18" charset="0"/>
              </a:rPr>
              <a:t>- </a:t>
            </a:r>
            <a:r>
              <a:rPr lang="nl-NL" sz="4000" b="1">
                <a:solidFill>
                  <a:srgbClr val="0000FF"/>
                </a:solidFill>
                <a:latin typeface="Times New Roman" pitchFamily="18" charset="0"/>
                <a:cs typeface="Times New Roman" pitchFamily="18" charset="0"/>
              </a:rPr>
              <a:t>Quốc kì Việt Nam là lá cờ đỏ sao vàng.</a:t>
            </a:r>
            <a:endParaRPr lang="en-US" sz="4000"/>
          </a:p>
        </p:txBody>
      </p:sp>
      <p:sp>
        <p:nvSpPr>
          <p:cNvPr id="15" name="Rectangle 14"/>
          <p:cNvSpPr/>
          <p:nvPr/>
        </p:nvSpPr>
        <p:spPr>
          <a:xfrm>
            <a:off x="1191166" y="6302514"/>
            <a:ext cx="14285372" cy="707886"/>
          </a:xfrm>
          <a:prstGeom prst="rect">
            <a:avLst/>
          </a:prstGeom>
        </p:spPr>
        <p:txBody>
          <a:bodyPr wrap="square">
            <a:spAutoFit/>
          </a:bodyPr>
          <a:lstStyle/>
          <a:p>
            <a:pPr algn="just"/>
            <a:r>
              <a:rPr lang="nl-NL" sz="4000" b="1" smtClean="0">
                <a:solidFill>
                  <a:srgbClr val="FF0000"/>
                </a:solidFill>
                <a:latin typeface="Times New Roman" pitchFamily="18" charset="0"/>
                <a:cs typeface="Times New Roman" pitchFamily="18" charset="0"/>
              </a:rPr>
              <a:t>- Nêu tên bài hát và tác giả của Quốc </a:t>
            </a:r>
            <a:r>
              <a:rPr lang="nl-NL" sz="4000" b="1">
                <a:solidFill>
                  <a:srgbClr val="FF0000"/>
                </a:solidFill>
                <a:latin typeface="Times New Roman" pitchFamily="18" charset="0"/>
                <a:cs typeface="Times New Roman" pitchFamily="18" charset="0"/>
              </a:rPr>
              <a:t>ca Việt </a:t>
            </a:r>
            <a:r>
              <a:rPr lang="nl-NL" sz="4000" b="1" smtClean="0">
                <a:solidFill>
                  <a:srgbClr val="FF0000"/>
                </a:solidFill>
                <a:latin typeface="Times New Roman" pitchFamily="18" charset="0"/>
                <a:cs typeface="Times New Roman" pitchFamily="18" charset="0"/>
              </a:rPr>
              <a:t>Nam.</a:t>
            </a:r>
            <a:endParaRPr lang="en-US" sz="4000" b="1">
              <a:solidFill>
                <a:srgbClr val="FF0000"/>
              </a:solidFill>
              <a:latin typeface="Times New Roman" pitchFamily="18" charset="0"/>
              <a:cs typeface="Times New Roman" pitchFamily="18" charset="0"/>
            </a:endParaRPr>
          </a:p>
        </p:txBody>
      </p:sp>
      <p:pic>
        <p:nvPicPr>
          <p:cNvPr id="1026" name="Picture 2" descr="Quốc kỳ Việt Nam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0119" y="3110895"/>
            <a:ext cx="4579685" cy="304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8" grpId="0"/>
      <p:bldP spid="9"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112297" cy="930735"/>
            <a:chOff x="4539228" y="172432"/>
            <a:chExt cx="5026037" cy="930735"/>
          </a:xfrm>
        </p:grpSpPr>
        <p:grpSp>
          <p:nvGrpSpPr>
            <p:cNvPr id="3" name="Group 2"/>
            <p:cNvGrpSpPr/>
            <p:nvPr/>
          </p:nvGrpSpPr>
          <p:grpSpPr>
            <a:xfrm>
              <a:off x="4539228" y="172432"/>
              <a:ext cx="5026037" cy="930735"/>
              <a:chOff x="4539228" y="172432"/>
              <a:chExt cx="5026037" cy="930735"/>
            </a:xfrm>
          </p:grpSpPr>
          <p:sp>
            <p:nvSpPr>
              <p:cNvPr id="5" name="TextBox 4"/>
              <p:cNvSpPr txBox="1"/>
              <p:nvPr/>
            </p:nvSpPr>
            <p:spPr>
              <a:xfrm>
                <a:off x="4539228" y="172432"/>
                <a:ext cx="5026037" cy="523220"/>
              </a:xfrm>
              <a:prstGeom prst="rect">
                <a:avLst/>
              </a:prstGeom>
              <a:solidFill>
                <a:schemeClr val="bg1"/>
              </a:solid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8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2025</a:t>
                </a:r>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2. Lắng nghe bài hát Quốc ca Việt Nam</a:t>
            </a:r>
          </a:p>
        </p:txBody>
      </p:sp>
      <p:pic>
        <p:nvPicPr>
          <p:cNvPr id="10" name="Nhạc Lễ Chào Cờ Quốc Ca Việt Nam Có Lời Há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13919" y="2438400"/>
            <a:ext cx="10972800" cy="6127688"/>
          </a:xfrm>
          <a:prstGeom prst="rect">
            <a:avLst/>
          </a:prstGeom>
        </p:spPr>
      </p:pic>
    </p:spTree>
    <p:extLst>
      <p:ext uri="{BB962C8B-B14F-4D97-AF65-F5344CB8AC3E}">
        <p14:creationId xmlns:p14="http://schemas.microsoft.com/office/powerpoint/2010/main" val="30584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112297" cy="930735"/>
            <a:chOff x="4539228" y="172432"/>
            <a:chExt cx="5026037" cy="930735"/>
          </a:xfrm>
        </p:grpSpPr>
        <p:grpSp>
          <p:nvGrpSpPr>
            <p:cNvPr id="3" name="Group 2"/>
            <p:cNvGrpSpPr/>
            <p:nvPr/>
          </p:nvGrpSpPr>
          <p:grpSpPr>
            <a:xfrm>
              <a:off x="4539228" y="172432"/>
              <a:ext cx="5026037" cy="930735"/>
              <a:chOff x="4539228" y="172432"/>
              <a:chExt cx="5026037" cy="930735"/>
            </a:xfrm>
          </p:grpSpPr>
          <p:sp>
            <p:nvSpPr>
              <p:cNvPr id="5" name="TextBox 4"/>
              <p:cNvSpPr txBox="1"/>
              <p:nvPr/>
            </p:nvSpPr>
            <p:spPr>
              <a:xfrm>
                <a:off x="4539228" y="172432"/>
                <a:ext cx="5026037" cy="523220"/>
              </a:xfrm>
              <a:prstGeom prst="rect">
                <a:avLst/>
              </a:prstGeom>
              <a:solidFill>
                <a:schemeClr val="bg1"/>
              </a:solid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8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2025</a:t>
                </a:r>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6" t="42222" r="49349" b="20926"/>
          <a:stretch/>
        </p:blipFill>
        <p:spPr bwMode="auto">
          <a:xfrm>
            <a:off x="1034383" y="2248489"/>
            <a:ext cx="13961936" cy="652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11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511445" cy="954107"/>
            <a:chOff x="4539228" y="172432"/>
            <a:chExt cx="5418450" cy="954107"/>
          </a:xfrm>
        </p:grpSpPr>
        <p:grpSp>
          <p:nvGrpSpPr>
            <p:cNvPr id="3" name="Group 2"/>
            <p:cNvGrpSpPr/>
            <p:nvPr/>
          </p:nvGrpSpPr>
          <p:grpSpPr>
            <a:xfrm>
              <a:off x="4539228" y="172432"/>
              <a:ext cx="5418450" cy="954107"/>
              <a:chOff x="4539228" y="172432"/>
              <a:chExt cx="5418450" cy="954107"/>
            </a:xfrm>
          </p:grpSpPr>
          <p:sp>
            <p:nvSpPr>
              <p:cNvPr id="5" name="TextBox 4"/>
              <p:cNvSpPr txBox="1"/>
              <p:nvPr/>
            </p:nvSpPr>
            <p:spPr>
              <a:xfrm>
                <a:off x="4539228" y="172432"/>
                <a:ext cx="5418450" cy="954107"/>
              </a:xfrm>
              <a:prstGeom prst="rect">
                <a:avLst/>
              </a:prstGeom>
              <a:solidFill>
                <a:schemeClr val="bg1"/>
              </a:solidFill>
            </p:spPr>
            <p:txBody>
              <a:bodyPr wrap="none" rtlCol="0">
                <a:spAutoFit/>
              </a:bodyPr>
              <a:lstStyle/>
              <a:p>
                <a:pPr lvl="0"/>
                <a:r>
                  <a:rPr lang="en-US" sz="2800" dirty="0" err="1" smtClean="0">
                    <a:solidFill>
                      <a:srgbClr val="0000CC"/>
                    </a:solidFill>
                    <a:latin typeface="Times New Roman" pitchFamily="18" charset="0"/>
                    <a:cs typeface="Times New Roman" pitchFamily="18" charset="0"/>
                  </a:rPr>
                  <a:t>Th</a:t>
                </a:r>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8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2025</a:t>
                </a:r>
              </a:p>
              <a:p>
                <a:r>
                  <a:rPr lang="en-US" sz="2800" dirty="0" smtClean="0">
                    <a:solidFill>
                      <a:srgbClr val="0000CC"/>
                    </a:solidFill>
                    <a:latin typeface="Times New Roman" pitchFamily="18" charset="0"/>
                    <a:cs typeface="Times New Roman" pitchFamily="18" charset="0"/>
                  </a:rPr>
                  <a:t>ứ</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14" t="46715" r="71812" b="20926"/>
          <a:stretch/>
        </p:blipFill>
        <p:spPr bwMode="auto">
          <a:xfrm>
            <a:off x="11643519" y="2705101"/>
            <a:ext cx="4049335" cy="620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6918" y="3200400"/>
            <a:ext cx="10760185" cy="2554545"/>
          </a:xfrm>
          <a:prstGeom prst="rect">
            <a:avLst/>
          </a:prstGeom>
          <a:noFill/>
        </p:spPr>
        <p:txBody>
          <a:bodyPr wrap="square" rtlCol="0">
            <a:spAutoFit/>
          </a:bodyPr>
          <a:lstStyle/>
          <a:p>
            <a:pPr indent="457200" algn="just"/>
            <a:r>
              <a:rPr lang="vi-VN" sz="4000" b="1">
                <a:solidFill>
                  <a:srgbClr val="FF0000"/>
                </a:solidFill>
                <a:latin typeface="Times New Roman" pitchFamily="18" charset="0"/>
                <a:cs typeface="Times New Roman" pitchFamily="18" charset="0"/>
              </a:rPr>
              <a:t>Khi chuẩn bị chào cờ, em </a:t>
            </a:r>
            <a:r>
              <a:rPr lang="vi-VN" sz="4000" b="1" smtClean="0">
                <a:solidFill>
                  <a:srgbClr val="FF0000"/>
                </a:solidFill>
                <a:latin typeface="Times New Roman" pitchFamily="18" charset="0"/>
                <a:cs typeface="Times New Roman" pitchFamily="18" charset="0"/>
              </a:rPr>
              <a:t>cần</a:t>
            </a:r>
            <a:r>
              <a:rPr lang="en-US" sz="4000" b="1" smtClean="0">
                <a:solidFill>
                  <a:srgbClr val="FF0000"/>
                </a:solidFill>
                <a:latin typeface="Times New Roman" pitchFamily="18" charset="0"/>
                <a:cs typeface="Times New Roman" pitchFamily="18" charset="0"/>
              </a:rPr>
              <a:t> làm gì?</a:t>
            </a:r>
          </a:p>
          <a:p>
            <a:pPr indent="457200" algn="just"/>
            <a:endParaRPr lang="en-US" sz="4000" b="1" smtClean="0">
              <a:solidFill>
                <a:srgbClr val="FF0000"/>
              </a:solidFill>
              <a:latin typeface="Times New Roman" pitchFamily="18" charset="0"/>
              <a:cs typeface="Times New Roman" pitchFamily="18" charset="0"/>
            </a:endParaRPr>
          </a:p>
          <a:p>
            <a:pPr indent="457200" algn="just"/>
            <a:r>
              <a:rPr lang="en-US" sz="4000" b="1" smtClean="0">
                <a:solidFill>
                  <a:srgbClr val="0000FF"/>
                </a:solidFill>
                <a:latin typeface="Times New Roman" pitchFamily="18" charset="0"/>
                <a:cs typeface="Times New Roman" pitchFamily="18" charset="0"/>
              </a:rPr>
              <a:t>+ </a:t>
            </a:r>
            <a:r>
              <a:rPr lang="vi-VN" sz="4000" b="1" smtClean="0">
                <a:solidFill>
                  <a:srgbClr val="0000FF"/>
                </a:solidFill>
                <a:latin typeface="Times New Roman" pitchFamily="18" charset="0"/>
                <a:cs typeface="Times New Roman" pitchFamily="18" charset="0"/>
              </a:rPr>
              <a:t>Khi </a:t>
            </a:r>
            <a:r>
              <a:rPr lang="vi-VN" sz="4000" b="1" dirty="0">
                <a:solidFill>
                  <a:srgbClr val="0000FF"/>
                </a:solidFill>
                <a:latin typeface="Times New Roman" pitchFamily="18" charset="0"/>
                <a:cs typeface="Times New Roman" pitchFamily="18" charset="0"/>
              </a:rPr>
              <a:t>chuẩn bị chào cờ, em cần chỉnh sửa </a:t>
            </a:r>
            <a:r>
              <a:rPr lang="vi-VN" sz="4000" b="1" dirty="0" smtClean="0">
                <a:solidFill>
                  <a:srgbClr val="0000FF"/>
                </a:solidFill>
                <a:latin typeface="Times New Roman" pitchFamily="18" charset="0"/>
                <a:cs typeface="Times New Roman" pitchFamily="18" charset="0"/>
              </a:rPr>
              <a:t>lại</a:t>
            </a:r>
            <a:r>
              <a:rPr lang="en-US" sz="4000" b="1" dirty="0" smtClean="0">
                <a:solidFill>
                  <a:srgbClr val="0000FF"/>
                </a:solidFill>
                <a:latin typeface="Times New Roman" pitchFamily="18" charset="0"/>
                <a:cs typeface="Times New Roman" pitchFamily="18" charset="0"/>
              </a:rPr>
              <a:t> </a:t>
            </a:r>
            <a:r>
              <a:rPr lang="vi-VN" sz="4000" b="1" dirty="0" smtClean="0">
                <a:solidFill>
                  <a:srgbClr val="0000FF"/>
                </a:solidFill>
                <a:latin typeface="Times New Roman" pitchFamily="18" charset="0"/>
                <a:cs typeface="Times New Roman" pitchFamily="18" charset="0"/>
              </a:rPr>
              <a:t>trang </a:t>
            </a:r>
            <a:r>
              <a:rPr lang="vi-VN" sz="4000" b="1" dirty="0">
                <a:solidFill>
                  <a:srgbClr val="0000FF"/>
                </a:solidFill>
                <a:latin typeface="Times New Roman" pitchFamily="18" charset="0"/>
                <a:cs typeface="Times New Roman" pitchFamily="18" charset="0"/>
              </a:rPr>
              <a:t>phục, bỏ mũ, nón</a:t>
            </a:r>
            <a:r>
              <a:rPr lang="vi-VN" sz="4000" b="1">
                <a:solidFill>
                  <a:srgbClr val="0000FF"/>
                </a:solidFill>
                <a:latin typeface="Times New Roman" pitchFamily="18" charset="0"/>
                <a:cs typeface="Times New Roman" pitchFamily="18" charset="0"/>
              </a:rPr>
              <a:t>. </a:t>
            </a:r>
            <a:endParaRPr lang="en-US" sz="40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99464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112297" cy="930735"/>
            <a:chOff x="4539228" y="172432"/>
            <a:chExt cx="5026037" cy="930735"/>
          </a:xfrm>
        </p:grpSpPr>
        <p:grpSp>
          <p:nvGrpSpPr>
            <p:cNvPr id="3" name="Group 2"/>
            <p:cNvGrpSpPr/>
            <p:nvPr/>
          </p:nvGrpSpPr>
          <p:grpSpPr>
            <a:xfrm>
              <a:off x="4539228" y="172432"/>
              <a:ext cx="5026037" cy="930735"/>
              <a:chOff x="4539228" y="172432"/>
              <a:chExt cx="5026037" cy="930735"/>
            </a:xfrm>
          </p:grpSpPr>
          <p:sp>
            <p:nvSpPr>
              <p:cNvPr id="5" name="TextBox 4"/>
              <p:cNvSpPr txBox="1"/>
              <p:nvPr/>
            </p:nvSpPr>
            <p:spPr>
              <a:xfrm>
                <a:off x="4539228" y="172432"/>
                <a:ext cx="5026037" cy="523220"/>
              </a:xfrm>
              <a:prstGeom prst="rect">
                <a:avLst/>
              </a:prstGeom>
              <a:solidFill>
                <a:schemeClr val="bg1"/>
              </a:solid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8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2025</a:t>
                </a:r>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sp>
        <p:nvSpPr>
          <p:cNvPr id="46" name="Text Box 14"/>
          <p:cNvSpPr txBox="1">
            <a:spLocks noChangeArrowheads="1"/>
          </p:cNvSpPr>
          <p:nvPr/>
        </p:nvSpPr>
        <p:spPr bwMode="auto">
          <a:xfrm>
            <a:off x="1034383" y="1524000"/>
            <a:ext cx="118283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smtClean="0">
                <a:solidFill>
                  <a:srgbClr val="FF0000"/>
                </a:solidFill>
                <a:latin typeface="Times New Roman" pitchFamily="18" charset="0"/>
              </a:rPr>
              <a:t>3. Tìm hiểu những việc cần làm khi chào cờ và Quốc ca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24" t="21481" r="11244" b="25556"/>
          <a:stretch/>
        </p:blipFill>
        <p:spPr bwMode="auto">
          <a:xfrm>
            <a:off x="9844826" y="2743199"/>
            <a:ext cx="5923537" cy="521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46918" y="2819400"/>
            <a:ext cx="8991601" cy="5139869"/>
          </a:xfrm>
          <a:prstGeom prst="rect">
            <a:avLst/>
          </a:prstGeom>
          <a:noFill/>
        </p:spPr>
        <p:txBody>
          <a:bodyPr wrap="square" rtlCol="0">
            <a:spAutoFit/>
          </a:bodyPr>
          <a:lstStyle/>
          <a:p>
            <a:pPr indent="457200" algn="just">
              <a:spcBef>
                <a:spcPts val="600"/>
              </a:spcBef>
              <a:spcAft>
                <a:spcPts val="600"/>
              </a:spcAft>
            </a:pPr>
            <a:r>
              <a:rPr lang="vi-VN" sz="4000" b="1">
                <a:solidFill>
                  <a:srgbClr val="FF0000"/>
                </a:solidFill>
                <a:latin typeface="Times New Roman" pitchFamily="18" charset="0"/>
                <a:cs typeface="Times New Roman" pitchFamily="18" charset="0"/>
              </a:rPr>
              <a:t>Khi </a:t>
            </a:r>
            <a:r>
              <a:rPr lang="vi-VN" sz="4000" b="1" smtClean="0">
                <a:solidFill>
                  <a:srgbClr val="FF0000"/>
                </a:solidFill>
                <a:latin typeface="Times New Roman" pitchFamily="18" charset="0"/>
                <a:cs typeface="Times New Roman" pitchFamily="18" charset="0"/>
              </a:rPr>
              <a:t>chào </a:t>
            </a:r>
            <a:r>
              <a:rPr lang="vi-VN" sz="4000" b="1">
                <a:solidFill>
                  <a:srgbClr val="FF0000"/>
                </a:solidFill>
                <a:latin typeface="Times New Roman" pitchFamily="18" charset="0"/>
                <a:cs typeface="Times New Roman" pitchFamily="18" charset="0"/>
              </a:rPr>
              <a:t>cờ, em </a:t>
            </a:r>
            <a:r>
              <a:rPr lang="vi-VN" sz="4000" b="1" smtClean="0">
                <a:solidFill>
                  <a:srgbClr val="FF0000"/>
                </a:solidFill>
                <a:latin typeface="Times New Roman" pitchFamily="18" charset="0"/>
                <a:cs typeface="Times New Roman" pitchFamily="18" charset="0"/>
              </a:rPr>
              <a:t>cần</a:t>
            </a:r>
            <a:r>
              <a:rPr lang="en-US" sz="4000" b="1" smtClean="0">
                <a:solidFill>
                  <a:srgbClr val="FF0000"/>
                </a:solidFill>
                <a:latin typeface="Times New Roman" pitchFamily="18" charset="0"/>
                <a:cs typeface="Times New Roman" pitchFamily="18" charset="0"/>
              </a:rPr>
              <a:t> giữ tư thế như thế nào?</a:t>
            </a:r>
          </a:p>
          <a:p>
            <a:pPr indent="457200" algn="just">
              <a:spcBef>
                <a:spcPts val="600"/>
              </a:spcBef>
              <a:spcAft>
                <a:spcPts val="600"/>
              </a:spcAft>
            </a:pPr>
            <a:endParaRPr lang="en-US" sz="1800" b="1" smtClean="0">
              <a:solidFill>
                <a:srgbClr val="FF0000"/>
              </a:solidFill>
              <a:latin typeface="Times New Roman" pitchFamily="18" charset="0"/>
              <a:cs typeface="Times New Roman" pitchFamily="18" charset="0"/>
            </a:endParaRPr>
          </a:p>
          <a:p>
            <a:pPr indent="457200" algn="just">
              <a:spcBef>
                <a:spcPts val="600"/>
              </a:spcBef>
              <a:spcAft>
                <a:spcPts val="600"/>
              </a:spcAft>
            </a:pPr>
            <a:r>
              <a:rPr lang="en-US" sz="4000" b="1" smtClean="0">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Khi chào cờ, em cần giữ tư thế nghiêm trang,</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dáng đứng thẳng, mắt nhìn cờ Tổ </a:t>
            </a:r>
            <a:r>
              <a:rPr lang="vi-VN" sz="4000" b="1" smtClean="0">
                <a:solidFill>
                  <a:srgbClr val="0000FF"/>
                </a:solidFill>
                <a:latin typeface="Times New Roman" pitchFamily="18" charset="0"/>
                <a:cs typeface="Times New Roman" pitchFamily="18" charset="0"/>
              </a:rPr>
              <a:t>quốc</a:t>
            </a:r>
            <a:r>
              <a:rPr lang="en-US" sz="4000" b="1" smtClean="0">
                <a:solidFill>
                  <a:srgbClr val="0000FF"/>
                </a:solidFill>
                <a:latin typeface="Times New Roman" pitchFamily="18" charset="0"/>
                <a:cs typeface="Times New Roman" pitchFamily="18" charset="0"/>
              </a:rPr>
              <a:t>.</a:t>
            </a:r>
          </a:p>
          <a:p>
            <a:pPr indent="457200" algn="just">
              <a:spcBef>
                <a:spcPts val="600"/>
              </a:spcBef>
              <a:spcAft>
                <a:spcPts val="600"/>
              </a:spcAft>
            </a:pPr>
            <a:r>
              <a:rPr lang="en-US" sz="4000" b="1" smtClean="0">
                <a:solidFill>
                  <a:srgbClr val="0000FF"/>
                </a:solidFill>
                <a:latin typeface="Times New Roman" pitchFamily="18" charset="0"/>
                <a:cs typeface="Times New Roman" pitchFamily="18" charset="0"/>
              </a:rPr>
              <a:t>+ </a:t>
            </a:r>
            <a:r>
              <a:rPr lang="vi-VN" sz="4000" b="1" smtClean="0">
                <a:solidFill>
                  <a:srgbClr val="0000FF"/>
                </a:solidFill>
                <a:latin typeface="Times New Roman" pitchFamily="18" charset="0"/>
                <a:cs typeface="Times New Roman" pitchFamily="18" charset="0"/>
              </a:rPr>
              <a:t>Khi </a:t>
            </a:r>
            <a:r>
              <a:rPr lang="vi-VN" sz="4000" b="1">
                <a:solidFill>
                  <a:srgbClr val="0000FF"/>
                </a:solidFill>
                <a:latin typeface="Times New Roman" pitchFamily="18" charset="0"/>
                <a:cs typeface="Times New Roman" pitchFamily="18" charset="0"/>
              </a:rPr>
              <a:t>chào cờ, em cần hát Quốc ca to, rõ ràng, trôi</a:t>
            </a:r>
            <a:r>
              <a:rPr lang="en-US" sz="4000" b="1">
                <a:solidFill>
                  <a:srgbClr val="0000FF"/>
                </a:solidFill>
                <a:latin typeface="Times New Roman" pitchFamily="18" charset="0"/>
                <a:cs typeface="Times New Roman" pitchFamily="18" charset="0"/>
              </a:rPr>
              <a:t> </a:t>
            </a:r>
            <a:r>
              <a:rPr lang="vi-VN" sz="4000" b="1">
                <a:solidFill>
                  <a:srgbClr val="0000FF"/>
                </a:solidFill>
                <a:latin typeface="Times New Roman" pitchFamily="18" charset="0"/>
                <a:cs typeface="Times New Roman" pitchFamily="18" charset="0"/>
              </a:rPr>
              <a:t>chảy, diễn cảm.</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9698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112297" cy="930735"/>
            <a:chOff x="4539228" y="172432"/>
            <a:chExt cx="5026037" cy="930735"/>
          </a:xfrm>
        </p:grpSpPr>
        <p:grpSp>
          <p:nvGrpSpPr>
            <p:cNvPr id="3" name="Group 2"/>
            <p:cNvGrpSpPr/>
            <p:nvPr/>
          </p:nvGrpSpPr>
          <p:grpSpPr>
            <a:xfrm>
              <a:off x="4539228" y="172432"/>
              <a:ext cx="5026037" cy="930735"/>
              <a:chOff x="4539228" y="172432"/>
              <a:chExt cx="5026037" cy="930735"/>
            </a:xfrm>
          </p:grpSpPr>
          <p:sp>
            <p:nvSpPr>
              <p:cNvPr id="5" name="TextBox 4"/>
              <p:cNvSpPr txBox="1"/>
              <p:nvPr/>
            </p:nvSpPr>
            <p:spPr>
              <a:xfrm>
                <a:off x="4539228" y="172432"/>
                <a:ext cx="5026037" cy="523220"/>
              </a:xfrm>
              <a:prstGeom prst="rect">
                <a:avLst/>
              </a:prstGeom>
              <a:solidFill>
                <a:schemeClr val="bg1"/>
              </a:solid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Hai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8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9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2025</a:t>
                </a:r>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807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CHÀO CỜ VÀ HÁT QUỐC CA (T1)</a:t>
            </a:r>
          </a:p>
        </p:txBody>
      </p:sp>
      <p:pic>
        <p:nvPicPr>
          <p:cNvPr id="9" name="Nhạc Lễ Chào Cờ Quốc Ca Việt Nam Có Lời Há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96613" y="1676400"/>
            <a:ext cx="12042505" cy="6725058"/>
          </a:xfrm>
          <a:prstGeom prst="rect">
            <a:avLst/>
          </a:prstGeom>
        </p:spPr>
      </p:pic>
    </p:spTree>
    <p:extLst>
      <p:ext uri="{BB962C8B-B14F-4D97-AF65-F5344CB8AC3E}">
        <p14:creationId xmlns:p14="http://schemas.microsoft.com/office/powerpoint/2010/main" val="15225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697</Words>
  <Application>Microsoft Office PowerPoint</Application>
  <PresentationFormat>Custom</PresentationFormat>
  <Paragraphs>62</Paragraphs>
  <Slides>10</Slides>
  <Notes>3</Notes>
  <HiddenSlides>0</HiddenSlides>
  <MMClips>3</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179</cp:revision>
  <dcterms:created xsi:type="dcterms:W3CDTF">2022-07-10T01:37:20Z</dcterms:created>
  <dcterms:modified xsi:type="dcterms:W3CDTF">2025-09-19T03:20:07Z</dcterms:modified>
</cp:coreProperties>
</file>