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Helvetica Neue" panose="020B0604020202020204" charset="0"/>
      <p:regular r:id="rId16"/>
      <p:bold r:id="rId17"/>
      <p:italic r:id="rId18"/>
      <p:boldItalic r:id="rId19"/>
    </p:embeddedFont>
    <p:embeddedFont>
      <p:font typeface="Quattrocento Sans" panose="020B05020500000200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5n/ZFcKdaOd/FoSiaY1xqL/3z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5" d="100"/>
          <a:sy n="85" d="100"/>
        </p:scale>
        <p:origin x="72"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3118671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 name="Google Shape;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pic>
        <p:nvPicPr>
          <p:cNvPr id="12" name="Google Shape;12;p15"/>
          <p:cNvPicPr preferRelativeResize="0"/>
          <p:nvPr/>
        </p:nvPicPr>
        <p:blipFill rotWithShape="1">
          <a:blip r:embed="rId2">
            <a:alphaModFix/>
          </a:blip>
          <a:srcRect/>
          <a:stretch/>
        </p:blipFill>
        <p:spPr>
          <a:xfrm>
            <a:off x="-30112" y="0"/>
            <a:ext cx="12222112" cy="6874938"/>
          </a:xfrm>
          <a:prstGeom prst="rect">
            <a:avLst/>
          </a:prstGeom>
          <a:noFill/>
          <a:ln>
            <a:noFill/>
          </a:ln>
        </p:spPr>
      </p:pic>
      <p:pic>
        <p:nvPicPr>
          <p:cNvPr id="13" name="Google Shape;13;p15"/>
          <p:cNvPicPr preferRelativeResize="0"/>
          <p:nvPr/>
        </p:nvPicPr>
        <p:blipFill rotWithShape="1">
          <a:blip r:embed="rId3">
            <a:alphaModFix/>
          </a:blip>
          <a:srcRect/>
          <a:stretch/>
        </p:blipFill>
        <p:spPr>
          <a:xfrm rot="10800000">
            <a:off x="-30112" y="5067014"/>
            <a:ext cx="1673053" cy="1807924"/>
          </a:xfrm>
          <a:prstGeom prst="rect">
            <a:avLst/>
          </a:prstGeom>
          <a:noFill/>
          <a:ln>
            <a:noFill/>
          </a:ln>
        </p:spPr>
      </p:pic>
      <p:pic>
        <p:nvPicPr>
          <p:cNvPr id="14" name="Google Shape;14;p15"/>
          <p:cNvPicPr preferRelativeResize="0"/>
          <p:nvPr/>
        </p:nvPicPr>
        <p:blipFill rotWithShape="1">
          <a:blip r:embed="rId4">
            <a:alphaModFix/>
          </a:blip>
          <a:srcRect/>
          <a:stretch/>
        </p:blipFill>
        <p:spPr>
          <a:xfrm rot="10800000" flipH="1">
            <a:off x="-30112" y="-1"/>
            <a:ext cx="12222112" cy="2939742"/>
          </a:xfrm>
          <a:prstGeom prst="rect">
            <a:avLst/>
          </a:prstGeom>
          <a:noFill/>
          <a:ln>
            <a:noFill/>
          </a:ln>
        </p:spPr>
      </p:pic>
      <p:pic>
        <p:nvPicPr>
          <p:cNvPr id="15" name="Google Shape;15;p15"/>
          <p:cNvPicPr preferRelativeResize="0"/>
          <p:nvPr/>
        </p:nvPicPr>
        <p:blipFill rotWithShape="1">
          <a:blip r:embed="rId5">
            <a:alphaModFix/>
          </a:blip>
          <a:srcRect/>
          <a:stretch/>
        </p:blipFill>
        <p:spPr>
          <a:xfrm>
            <a:off x="1855223" y="441177"/>
            <a:ext cx="3674789" cy="12140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16"/>
        <p:cNvGrpSpPr/>
        <p:nvPr/>
      </p:nvGrpSpPr>
      <p:grpSpPr>
        <a:xfrm>
          <a:off x="0" y="0"/>
          <a:ext cx="0" cy="0"/>
          <a:chOff x="0" y="0"/>
          <a:chExt cx="0" cy="0"/>
        </a:xfrm>
      </p:grpSpPr>
      <p:pic>
        <p:nvPicPr>
          <p:cNvPr id="17" name="Google Shape;17;p16" descr="A picture containing dark, night sky&#10;&#10;Description automatically generated"/>
          <p:cNvPicPr preferRelativeResize="0"/>
          <p:nvPr/>
        </p:nvPicPr>
        <p:blipFill rotWithShape="1">
          <a:blip r:embed="rId2">
            <a:alphaModFix/>
          </a:blip>
          <a:srcRect/>
          <a:stretch/>
        </p:blipFill>
        <p:spPr>
          <a:xfrm>
            <a:off x="2737057" y="837957"/>
            <a:ext cx="6717885" cy="5182085"/>
          </a:xfrm>
          <a:prstGeom prst="rect">
            <a:avLst/>
          </a:prstGeom>
          <a:noFill/>
          <a:ln>
            <a:noFill/>
          </a:ln>
        </p:spPr>
      </p:pic>
      <p:sp>
        <p:nvSpPr>
          <p:cNvPr id="18" name="Google Shape;18;p16"/>
          <p:cNvSpPr/>
          <p:nvPr/>
        </p:nvSpPr>
        <p:spPr>
          <a:xfrm>
            <a:off x="236375" y="228600"/>
            <a:ext cx="11719249" cy="6400800"/>
          </a:xfrm>
          <a:prstGeom prst="round2DiagRect">
            <a:avLst>
              <a:gd name="adj1" fmla="val 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19" name="Google Shape;19;p16"/>
          <p:cNvPicPr preferRelativeResize="0"/>
          <p:nvPr/>
        </p:nvPicPr>
        <p:blipFill rotWithShape="1">
          <a:blip r:embed="rId3">
            <a:alphaModFix/>
          </a:blip>
          <a:srcRect/>
          <a:stretch/>
        </p:blipFill>
        <p:spPr>
          <a:xfrm>
            <a:off x="11310475" y="299106"/>
            <a:ext cx="589731" cy="52062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2" name="9Slide.vn - 2019">
            <a:extLst>
              <a:ext uri="{FF2B5EF4-FFF2-40B4-BE49-F238E27FC236}">
                <a16:creationId xmlns:a16="http://schemas.microsoft.com/office/drawing/2014/main" id="{27C5053C-5698-DEDF-9497-0FB6777B538F}"/>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214" y="862852"/>
            <a:ext cx="10286999" cy="258532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500" b="1">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a:solidFill>
                  <a:srgbClr val="FF0000"/>
                </a:solidFill>
                <a:latin typeface="Times New Roman" panose="02020603050405020304" pitchFamily="18" charset="0"/>
                <a:cs typeface="Times New Roman" panose="02020603050405020304" pitchFamily="18" charset="0"/>
              </a:rPr>
              <a:t>VỀ DỰ GIỜ</a:t>
            </a: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1377833"/>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UBND PHƯỜNG HƯNG ĐẠO</a:t>
            </a:r>
          </a:p>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19198" y="5387790"/>
            <a:ext cx="5583580" cy="954107"/>
          </a:xfrm>
          <a:prstGeom prst="rect">
            <a:avLst/>
          </a:prstGeom>
          <a:noFill/>
        </p:spPr>
        <p:txBody>
          <a:bodyPr wrap="none" rtlCol="0">
            <a:spAutoFit/>
          </a:bodyPr>
          <a:lstStyle/>
          <a:p>
            <a:r>
              <a:rPr lang="en-US" sz="2800" b="1" i="1">
                <a:solidFill>
                  <a:schemeClr val="accent1">
                    <a:lumMod val="75000"/>
                  </a:schemeClr>
                </a:solidFill>
                <a:latin typeface="Times New Roman" panose="02020603050405020304" pitchFamily="18" charset="0"/>
                <a:cs typeface="Times New Roman" panose="02020603050405020304" pitchFamily="18" charset="0"/>
              </a:rPr>
              <a:t>Giáo viên: Nguyễn Hương Trang</a:t>
            </a:r>
          </a:p>
          <a:p>
            <a:r>
              <a:rPr lang="en-US" sz="2800" b="1" i="1">
                <a:solidFill>
                  <a:schemeClr val="accent1">
                    <a:lumMod val="75000"/>
                  </a:schemeClr>
                </a:solidFill>
                <a:latin typeface="Times New Roman" panose="02020603050405020304" pitchFamily="18" charset="0"/>
                <a:cs typeface="Times New Roman" panose="02020603050405020304" pitchFamily="18" charset="0"/>
              </a:rPr>
              <a:t>Đơn vị: Trường Tiểu học Hưng Đạo</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p9"/>
          <p:cNvGrpSpPr/>
          <p:nvPr/>
        </p:nvGrpSpPr>
        <p:grpSpPr>
          <a:xfrm>
            <a:off x="371924" y="467376"/>
            <a:ext cx="3761537" cy="1014929"/>
            <a:chOff x="371924" y="467376"/>
            <a:chExt cx="3761537" cy="1014929"/>
          </a:xfrm>
        </p:grpSpPr>
        <p:pic>
          <p:nvPicPr>
            <p:cNvPr id="153" name="Google Shape;153;p9"/>
            <p:cNvPicPr preferRelativeResize="0"/>
            <p:nvPr/>
          </p:nvPicPr>
          <p:blipFill rotWithShape="1">
            <a:blip r:embed="rId3">
              <a:alphaModFix/>
            </a:blip>
            <a:srcRect/>
            <a:stretch/>
          </p:blipFill>
          <p:spPr>
            <a:xfrm>
              <a:off x="371924" y="467376"/>
              <a:ext cx="1280271" cy="1014929"/>
            </a:xfrm>
            <a:prstGeom prst="rect">
              <a:avLst/>
            </a:prstGeom>
            <a:noFill/>
            <a:ln>
              <a:noFill/>
            </a:ln>
          </p:spPr>
        </p:pic>
        <p:sp>
          <p:nvSpPr>
            <p:cNvPr id="154" name="Google Shape;154;p9"/>
            <p:cNvSpPr/>
            <p:nvPr/>
          </p:nvSpPr>
          <p:spPr>
            <a:xfrm>
              <a:off x="1752860" y="653374"/>
              <a:ext cx="2380601" cy="64293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0998D7"/>
                  </a:solidFill>
                  <a:latin typeface="Arial"/>
                  <a:ea typeface="Arial"/>
                  <a:cs typeface="Arial"/>
                  <a:sym typeface="Arial"/>
                </a:rPr>
                <a:t>LUYỆN TẬP</a:t>
              </a:r>
              <a:endParaRPr sz="2800" b="1" i="0" u="none" strike="noStrike" cap="none">
                <a:solidFill>
                  <a:srgbClr val="0998D7"/>
                </a:solidFill>
                <a:latin typeface="Arial"/>
                <a:ea typeface="Arial"/>
                <a:cs typeface="Arial"/>
                <a:sym typeface="Arial"/>
              </a:endParaRPr>
            </a:p>
          </p:txBody>
        </p:sp>
      </p:grpSp>
      <p:sp>
        <p:nvSpPr>
          <p:cNvPr id="155" name="Google Shape;155;p9"/>
          <p:cNvSpPr/>
          <p:nvPr/>
        </p:nvSpPr>
        <p:spPr>
          <a:xfrm>
            <a:off x="1652195" y="1425059"/>
            <a:ext cx="9751200" cy="968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1. </a:t>
            </a:r>
            <a:r>
              <a:rPr lang="en-US" sz="2000" b="0" i="0" u="none" strike="noStrike" cap="none">
                <a:solidFill>
                  <a:schemeClr val="dk1"/>
                </a:solidFill>
                <a:latin typeface="Arial"/>
                <a:ea typeface="Arial"/>
                <a:cs typeface="Arial"/>
                <a:sym typeface="Arial"/>
              </a:rPr>
              <a:t>Sau đây là hình ảnh khi con trỏ chuột di chuyển đến một số vị trí trên trang web mà bạn An đang xem. Em hãy cho biết những vị trí nào có chứa siêu liên kết?</a:t>
            </a:r>
            <a:endParaRPr/>
          </a:p>
        </p:txBody>
      </p:sp>
      <p:pic>
        <p:nvPicPr>
          <p:cNvPr id="156" name="Google Shape;156;p9" descr="A picture containing text, vector graphics, businesscard&#10;&#10;Description automatically generated"/>
          <p:cNvPicPr preferRelativeResize="0"/>
          <p:nvPr/>
        </p:nvPicPr>
        <p:blipFill rotWithShape="1">
          <a:blip r:embed="rId4">
            <a:alphaModFix/>
          </a:blip>
          <a:srcRect/>
          <a:stretch/>
        </p:blipFill>
        <p:spPr>
          <a:xfrm>
            <a:off x="-25877" y="5014728"/>
            <a:ext cx="1843272" cy="1843272"/>
          </a:xfrm>
          <a:prstGeom prst="rect">
            <a:avLst/>
          </a:prstGeom>
          <a:noFill/>
          <a:ln>
            <a:noFill/>
          </a:ln>
        </p:spPr>
      </p:pic>
      <p:sp>
        <p:nvSpPr>
          <p:cNvPr id="157" name="Google Shape;157;p9"/>
          <p:cNvSpPr/>
          <p:nvPr/>
        </p:nvSpPr>
        <p:spPr>
          <a:xfrm>
            <a:off x="6693587" y="2767881"/>
            <a:ext cx="594481"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7FC354"/>
                </a:solidFill>
                <a:latin typeface="Arial"/>
                <a:ea typeface="Arial"/>
                <a:cs typeface="Arial"/>
                <a:sym typeface="Arial"/>
              </a:rPr>
              <a:t>B. </a:t>
            </a:r>
            <a:endParaRPr sz="2400" b="0" i="0" u="none" strike="noStrike" cap="none">
              <a:solidFill>
                <a:schemeClr val="dk1"/>
              </a:solidFill>
              <a:latin typeface="Arial"/>
              <a:ea typeface="Arial"/>
              <a:cs typeface="Arial"/>
              <a:sym typeface="Arial"/>
            </a:endParaRPr>
          </a:p>
        </p:txBody>
      </p:sp>
      <p:sp>
        <p:nvSpPr>
          <p:cNvPr id="158" name="Google Shape;158;p9"/>
          <p:cNvSpPr/>
          <p:nvPr/>
        </p:nvSpPr>
        <p:spPr>
          <a:xfrm>
            <a:off x="2129841" y="4687018"/>
            <a:ext cx="733429"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7FC354"/>
                </a:solidFill>
                <a:latin typeface="Arial"/>
                <a:ea typeface="Arial"/>
                <a:cs typeface="Arial"/>
                <a:sym typeface="Arial"/>
              </a:rPr>
              <a:t>C. </a:t>
            </a:r>
            <a:endParaRPr sz="2400" b="0" i="0" u="none" strike="noStrike" cap="none">
              <a:solidFill>
                <a:schemeClr val="dk1"/>
              </a:solidFill>
              <a:latin typeface="Arial"/>
              <a:ea typeface="Arial"/>
              <a:cs typeface="Arial"/>
              <a:sym typeface="Arial"/>
            </a:endParaRPr>
          </a:p>
        </p:txBody>
      </p:sp>
      <p:sp>
        <p:nvSpPr>
          <p:cNvPr id="159" name="Google Shape;159;p9"/>
          <p:cNvSpPr/>
          <p:nvPr/>
        </p:nvSpPr>
        <p:spPr>
          <a:xfrm>
            <a:off x="2103795" y="2838888"/>
            <a:ext cx="443608" cy="44360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60" name="Google Shape;160;p9"/>
          <p:cNvSpPr/>
          <p:nvPr/>
        </p:nvSpPr>
        <p:spPr>
          <a:xfrm>
            <a:off x="6693587" y="4687018"/>
            <a:ext cx="708909"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7FC354"/>
                </a:solidFill>
                <a:latin typeface="Arial"/>
                <a:ea typeface="Arial"/>
                <a:cs typeface="Arial"/>
                <a:sym typeface="Arial"/>
              </a:rPr>
              <a:t>D. </a:t>
            </a:r>
            <a:endParaRPr sz="2400" b="0" i="0" u="none" strike="noStrike" cap="none">
              <a:solidFill>
                <a:schemeClr val="dk1"/>
              </a:solidFill>
              <a:latin typeface="Arial"/>
              <a:ea typeface="Arial"/>
              <a:cs typeface="Arial"/>
              <a:sym typeface="Arial"/>
            </a:endParaRPr>
          </a:p>
        </p:txBody>
      </p:sp>
      <p:sp>
        <p:nvSpPr>
          <p:cNvPr id="161" name="Google Shape;161;p9"/>
          <p:cNvSpPr txBox="1"/>
          <p:nvPr/>
        </p:nvSpPr>
        <p:spPr>
          <a:xfrm>
            <a:off x="2147480" y="2819000"/>
            <a:ext cx="4437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7FC354"/>
                </a:solidFill>
                <a:latin typeface="Arial"/>
                <a:ea typeface="Arial"/>
                <a:cs typeface="Arial"/>
                <a:sym typeface="Arial"/>
              </a:rPr>
              <a:t>A</a:t>
            </a:r>
            <a:r>
              <a:rPr lang="en-US" sz="1800" b="1" i="0" u="none" strike="noStrike" cap="none">
                <a:solidFill>
                  <a:srgbClr val="7FC354"/>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162" name="Google Shape;162;p9"/>
          <p:cNvPicPr preferRelativeResize="0"/>
          <p:nvPr/>
        </p:nvPicPr>
        <p:blipFill rotWithShape="1">
          <a:blip r:embed="rId5">
            <a:alphaModFix/>
          </a:blip>
          <a:srcRect/>
          <a:stretch/>
        </p:blipFill>
        <p:spPr>
          <a:xfrm>
            <a:off x="2634776" y="2666600"/>
            <a:ext cx="2922561" cy="967957"/>
          </a:xfrm>
          <a:prstGeom prst="rect">
            <a:avLst/>
          </a:prstGeom>
          <a:noFill/>
          <a:ln>
            <a:noFill/>
          </a:ln>
        </p:spPr>
      </p:pic>
      <p:pic>
        <p:nvPicPr>
          <p:cNvPr id="163" name="Google Shape;163;p9"/>
          <p:cNvPicPr preferRelativeResize="0"/>
          <p:nvPr/>
        </p:nvPicPr>
        <p:blipFill rotWithShape="1">
          <a:blip r:embed="rId6">
            <a:alphaModFix/>
          </a:blip>
          <a:srcRect/>
          <a:stretch/>
        </p:blipFill>
        <p:spPr>
          <a:xfrm>
            <a:off x="7375441" y="2749534"/>
            <a:ext cx="2686718" cy="929251"/>
          </a:xfrm>
          <a:prstGeom prst="rect">
            <a:avLst/>
          </a:prstGeom>
          <a:noFill/>
          <a:ln>
            <a:noFill/>
          </a:ln>
        </p:spPr>
      </p:pic>
      <p:pic>
        <p:nvPicPr>
          <p:cNvPr id="164" name="Google Shape;164;p9" descr="A picture containing text, sign&#10;&#10;Description automatically generated"/>
          <p:cNvPicPr preferRelativeResize="0"/>
          <p:nvPr/>
        </p:nvPicPr>
        <p:blipFill rotWithShape="1">
          <a:blip r:embed="rId7">
            <a:alphaModFix/>
          </a:blip>
          <a:srcRect/>
          <a:stretch/>
        </p:blipFill>
        <p:spPr>
          <a:xfrm>
            <a:off x="2838750" y="4421971"/>
            <a:ext cx="2718587" cy="1373080"/>
          </a:xfrm>
          <a:prstGeom prst="rect">
            <a:avLst/>
          </a:prstGeom>
          <a:noFill/>
          <a:ln>
            <a:noFill/>
          </a:ln>
        </p:spPr>
      </p:pic>
      <p:pic>
        <p:nvPicPr>
          <p:cNvPr id="165" name="Google Shape;165;p9" descr="A close-up of a sign&#10;&#10;Description automatically generated with low confidence"/>
          <p:cNvPicPr preferRelativeResize="0"/>
          <p:nvPr/>
        </p:nvPicPr>
        <p:blipFill rotWithShape="1">
          <a:blip r:embed="rId8">
            <a:alphaModFix/>
          </a:blip>
          <a:srcRect/>
          <a:stretch/>
        </p:blipFill>
        <p:spPr>
          <a:xfrm>
            <a:off x="7402496" y="4054417"/>
            <a:ext cx="2847741" cy="1843272"/>
          </a:xfrm>
          <a:prstGeom prst="rect">
            <a:avLst/>
          </a:prstGeom>
          <a:noFill/>
          <a:ln>
            <a:noFill/>
          </a:ln>
        </p:spPr>
      </p:pic>
      <p:sp>
        <p:nvSpPr>
          <p:cNvPr id="166" name="Google Shape;166;p9"/>
          <p:cNvSpPr/>
          <p:nvPr/>
        </p:nvSpPr>
        <p:spPr>
          <a:xfrm>
            <a:off x="6697100" y="4583000"/>
            <a:ext cx="443700" cy="693000"/>
          </a:xfrm>
          <a:prstGeom prst="ellipse">
            <a:avLst/>
          </a:prstGeom>
          <a:no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500"/>
                                        <p:tgtEl>
                                          <p:spTgt spid="161"/>
                                        </p:tgtEl>
                                      </p:cBhvr>
                                    </p:animEffect>
                                  </p:childTnLst>
                                </p:cTn>
                              </p:par>
                              <p:par>
                                <p:cTn id="13" presetID="10" presetClass="entr" presetSubtype="0" fill="hold" nodeType="with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500"/>
                                        <p:tgtEl>
                                          <p:spTgt spid="162"/>
                                        </p:tgtEl>
                                      </p:cBhvr>
                                    </p:animEffect>
                                  </p:childTnLst>
                                </p:cTn>
                              </p:par>
                              <p:par>
                                <p:cTn id="16" presetID="10" presetClass="entr" presetSubtype="0" fill="hold" nodeType="withEffect">
                                  <p:stCondLst>
                                    <p:cond delay="0"/>
                                  </p:stCondLst>
                                  <p:childTnLst>
                                    <p:set>
                                      <p:cBhvr>
                                        <p:cTn id="17" dur="1" fill="hold">
                                          <p:stCondLst>
                                            <p:cond delay="0"/>
                                          </p:stCondLst>
                                        </p:cTn>
                                        <p:tgtEl>
                                          <p:spTgt spid="157"/>
                                        </p:tgtEl>
                                        <p:attrNameLst>
                                          <p:attrName>style.visibility</p:attrName>
                                        </p:attrNameLst>
                                      </p:cBhvr>
                                      <p:to>
                                        <p:strVal val="visible"/>
                                      </p:to>
                                    </p:set>
                                    <p:animEffect transition="in" filter="fade">
                                      <p:cBhvr>
                                        <p:cTn id="18" dur="500"/>
                                        <p:tgtEl>
                                          <p:spTgt spid="157"/>
                                        </p:tgtEl>
                                      </p:cBhvr>
                                    </p:animEffect>
                                  </p:childTnLst>
                                </p:cTn>
                              </p:par>
                              <p:par>
                                <p:cTn id="19" presetID="10" presetClass="entr" presetSubtype="0" fill="hold"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fade">
                                      <p:cBhvr>
                                        <p:cTn id="21" dur="500"/>
                                        <p:tgtEl>
                                          <p:spTgt spid="163"/>
                                        </p:tgtEl>
                                      </p:cBhvr>
                                    </p:animEffect>
                                  </p:childTnLst>
                                </p:cTn>
                              </p:par>
                              <p:par>
                                <p:cTn id="22" presetID="10" presetClass="entr" presetSubtype="0" fill="hold" nodeType="with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500"/>
                                        <p:tgtEl>
                                          <p:spTgt spid="158"/>
                                        </p:tgtEl>
                                      </p:cBhvr>
                                    </p:animEffect>
                                  </p:childTnLst>
                                </p:cTn>
                              </p:par>
                              <p:par>
                                <p:cTn id="25" presetID="10" presetClass="entr" presetSubtype="0" fill="hold" nodeType="with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fade">
                                      <p:cBhvr>
                                        <p:cTn id="27" dur="500"/>
                                        <p:tgtEl>
                                          <p:spTgt spid="164"/>
                                        </p:tgtEl>
                                      </p:cBhvr>
                                    </p:animEffect>
                                  </p:childTnLst>
                                </p:cTn>
                              </p:par>
                              <p:par>
                                <p:cTn id="28" presetID="10" presetClass="entr" presetSubtype="0" fill="hold" nodeType="withEffect">
                                  <p:stCondLst>
                                    <p:cond delay="0"/>
                                  </p:stCondLst>
                                  <p:childTnLst>
                                    <p:set>
                                      <p:cBhvr>
                                        <p:cTn id="29" dur="1" fill="hold">
                                          <p:stCondLst>
                                            <p:cond delay="0"/>
                                          </p:stCondLst>
                                        </p:cTn>
                                        <p:tgtEl>
                                          <p:spTgt spid="160"/>
                                        </p:tgtEl>
                                        <p:attrNameLst>
                                          <p:attrName>style.visibility</p:attrName>
                                        </p:attrNameLst>
                                      </p:cBhvr>
                                      <p:to>
                                        <p:strVal val="visible"/>
                                      </p:to>
                                    </p:set>
                                    <p:animEffect transition="in" filter="fade">
                                      <p:cBhvr>
                                        <p:cTn id="30" dur="500"/>
                                        <p:tgtEl>
                                          <p:spTgt spid="160"/>
                                        </p:tgtEl>
                                      </p:cBhvr>
                                    </p:animEffect>
                                  </p:childTnLst>
                                </p:cTn>
                              </p:par>
                              <p:par>
                                <p:cTn id="31" presetID="10" presetClass="entr" presetSubtype="0" fill="hold" nodeType="withEffect">
                                  <p:stCondLst>
                                    <p:cond delay="0"/>
                                  </p:stCondLst>
                                  <p:childTnLst>
                                    <p:set>
                                      <p:cBhvr>
                                        <p:cTn id="32" dur="1" fill="hold">
                                          <p:stCondLst>
                                            <p:cond delay="0"/>
                                          </p:stCondLst>
                                        </p:cTn>
                                        <p:tgtEl>
                                          <p:spTgt spid="165"/>
                                        </p:tgtEl>
                                        <p:attrNameLst>
                                          <p:attrName>style.visibility</p:attrName>
                                        </p:attrNameLst>
                                      </p:cBhvr>
                                      <p:to>
                                        <p:strVal val="visible"/>
                                      </p:to>
                                    </p:set>
                                    <p:animEffect transition="in" filter="fade">
                                      <p:cBhvr>
                                        <p:cTn id="33" dur="500"/>
                                        <p:tgtEl>
                                          <p:spTgt spid="16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9"/>
                                        </p:tgtEl>
                                        <p:attrNameLst>
                                          <p:attrName>style.visibility</p:attrName>
                                        </p:attrNameLst>
                                      </p:cBhvr>
                                      <p:to>
                                        <p:strVal val="visible"/>
                                      </p:to>
                                    </p:set>
                                    <p:animEffect transition="in" filter="fade">
                                      <p:cBhvr>
                                        <p:cTn id="38"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p:nvPr/>
        </p:nvSpPr>
        <p:spPr>
          <a:xfrm>
            <a:off x="895759" y="438593"/>
            <a:ext cx="10167881"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2. </a:t>
            </a:r>
            <a:r>
              <a:rPr lang="en-US" sz="2200" b="0" i="0" u="none" strike="noStrike" cap="none">
                <a:solidFill>
                  <a:schemeClr val="dk1"/>
                </a:solidFill>
                <a:latin typeface="Arial"/>
                <a:ea typeface="Arial"/>
                <a:cs typeface="Arial"/>
                <a:sym typeface="Arial"/>
              </a:rPr>
              <a:t>Em hãy ghép mỗi hình ảnh cắt từ trang web với loại thông tin cho phù hợp.</a:t>
            </a:r>
            <a:endParaRPr/>
          </a:p>
        </p:txBody>
      </p:sp>
      <p:pic>
        <p:nvPicPr>
          <p:cNvPr id="172" name="Google Shape;172;p10" descr="A picture containing text, vector graphics, businesscard&#10;&#10;Description automatically generated"/>
          <p:cNvPicPr preferRelativeResize="0"/>
          <p:nvPr/>
        </p:nvPicPr>
        <p:blipFill rotWithShape="1">
          <a:blip r:embed="rId3">
            <a:alphaModFix/>
          </a:blip>
          <a:srcRect/>
          <a:stretch/>
        </p:blipFill>
        <p:spPr>
          <a:xfrm>
            <a:off x="-25877" y="5014728"/>
            <a:ext cx="1843272" cy="1843272"/>
          </a:xfrm>
          <a:prstGeom prst="rect">
            <a:avLst/>
          </a:prstGeom>
          <a:noFill/>
          <a:ln>
            <a:noFill/>
          </a:ln>
        </p:spPr>
      </p:pic>
      <p:sp>
        <p:nvSpPr>
          <p:cNvPr id="173" name="Google Shape;173;p10"/>
          <p:cNvSpPr/>
          <p:nvPr/>
        </p:nvSpPr>
        <p:spPr>
          <a:xfrm>
            <a:off x="9065993" y="2366636"/>
            <a:ext cx="977659" cy="207120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1 – C </a:t>
            </a:r>
            <a:endParaRPr/>
          </a:p>
          <a:p>
            <a:pPr marL="0" marR="0" lvl="0" indent="0" algn="l"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2 – D </a:t>
            </a:r>
            <a:endParaRPr/>
          </a:p>
          <a:p>
            <a:pPr marL="0" marR="0" lvl="0" indent="0" algn="l"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3 – B </a:t>
            </a:r>
            <a:endParaRPr/>
          </a:p>
          <a:p>
            <a:pPr marL="0" marR="0" lvl="0" indent="0" algn="l"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4 – A </a:t>
            </a:r>
            <a:endParaRPr sz="2200" b="0" i="0" u="none" strike="noStrike" cap="none">
              <a:solidFill>
                <a:srgbClr val="999F00"/>
              </a:solidFill>
              <a:latin typeface="Arial"/>
              <a:ea typeface="Arial"/>
              <a:cs typeface="Arial"/>
              <a:sym typeface="Arial"/>
            </a:endParaRPr>
          </a:p>
        </p:txBody>
      </p:sp>
      <p:sp>
        <p:nvSpPr>
          <p:cNvPr id="174" name="Google Shape;174;p10"/>
          <p:cNvSpPr/>
          <p:nvPr/>
        </p:nvSpPr>
        <p:spPr>
          <a:xfrm>
            <a:off x="1475215" y="5408591"/>
            <a:ext cx="10167880" cy="105554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3. </a:t>
            </a:r>
            <a:r>
              <a:rPr lang="en-US" sz="2200" b="0" i="0" u="none" strike="noStrike" cap="none">
                <a:solidFill>
                  <a:schemeClr val="dk1"/>
                </a:solidFill>
                <a:latin typeface="Arial"/>
                <a:ea typeface="Arial"/>
                <a:cs typeface="Arial"/>
                <a:sym typeface="Arial"/>
              </a:rPr>
              <a:t>Em hãy kể các tác hại khi cố tình xem thông tin trên trang web không phù hợp với lứa tuổi.</a:t>
            </a:r>
            <a:endParaRPr sz="2200" b="0" i="0" u="none" strike="noStrike" cap="none">
              <a:solidFill>
                <a:schemeClr val="dk1"/>
              </a:solidFill>
              <a:latin typeface="Arial"/>
              <a:ea typeface="Arial"/>
              <a:cs typeface="Arial"/>
              <a:sym typeface="Arial"/>
            </a:endParaRPr>
          </a:p>
        </p:txBody>
      </p:sp>
      <p:pic>
        <p:nvPicPr>
          <p:cNvPr id="175" name="Google Shape;175;p10" descr="Graphical user interface, application&#10;&#10;Description automatically generated"/>
          <p:cNvPicPr preferRelativeResize="0"/>
          <p:nvPr/>
        </p:nvPicPr>
        <p:blipFill rotWithShape="1">
          <a:blip r:embed="rId4">
            <a:alphaModFix/>
          </a:blip>
          <a:srcRect/>
          <a:stretch/>
        </p:blipFill>
        <p:spPr>
          <a:xfrm>
            <a:off x="1475215" y="1037803"/>
            <a:ext cx="6563641" cy="426779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 calcmode="lin" valueType="num">
                                      <p:cBhvr additive="base">
                                        <p:cTn id="12" dur="500"/>
                                        <p:tgtEl>
                                          <p:spTgt spid="17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fade">
                                      <p:cBhvr>
                                        <p:cTn id="17" dur="500"/>
                                        <p:tgtEl>
                                          <p:spTgt spid="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gtEl>
                                        <p:attrNameLst>
                                          <p:attrName>style.visibility</p:attrName>
                                        </p:attrNameLst>
                                      </p:cBhvr>
                                      <p:to>
                                        <p:strVal val="visible"/>
                                      </p:to>
                                    </p:set>
                                    <p:animEffect transition="in" filter="fade">
                                      <p:cBhvr>
                                        <p:cTn id="22"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1"/>
          <p:cNvGrpSpPr/>
          <p:nvPr/>
        </p:nvGrpSpPr>
        <p:grpSpPr>
          <a:xfrm>
            <a:off x="371924" y="384240"/>
            <a:ext cx="3761537" cy="1181202"/>
            <a:chOff x="371924" y="384240"/>
            <a:chExt cx="3761537" cy="1181202"/>
          </a:xfrm>
        </p:grpSpPr>
        <p:pic>
          <p:nvPicPr>
            <p:cNvPr id="181" name="Google Shape;181;p11"/>
            <p:cNvPicPr preferRelativeResize="0"/>
            <p:nvPr/>
          </p:nvPicPr>
          <p:blipFill rotWithShape="1">
            <a:blip r:embed="rId3">
              <a:alphaModFix/>
            </a:blip>
            <a:srcRect/>
            <a:stretch/>
          </p:blipFill>
          <p:spPr>
            <a:xfrm>
              <a:off x="371924" y="384240"/>
              <a:ext cx="1280271" cy="1181202"/>
            </a:xfrm>
            <a:prstGeom prst="rect">
              <a:avLst/>
            </a:prstGeom>
            <a:noFill/>
            <a:ln>
              <a:noFill/>
            </a:ln>
          </p:spPr>
        </p:pic>
        <p:sp>
          <p:nvSpPr>
            <p:cNvPr id="182" name="Google Shape;182;p11"/>
            <p:cNvSpPr/>
            <p:nvPr/>
          </p:nvSpPr>
          <p:spPr>
            <a:xfrm>
              <a:off x="1752860" y="653374"/>
              <a:ext cx="2380601" cy="64293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0998D7"/>
                  </a:solidFill>
                  <a:latin typeface="Arial"/>
                  <a:ea typeface="Arial"/>
                  <a:cs typeface="Arial"/>
                  <a:sym typeface="Arial"/>
                </a:rPr>
                <a:t>VẬN DỤNG</a:t>
              </a:r>
              <a:endParaRPr sz="2800" b="1" i="0" u="none" strike="noStrike" cap="none">
                <a:solidFill>
                  <a:srgbClr val="0998D7"/>
                </a:solidFill>
                <a:latin typeface="Arial"/>
                <a:ea typeface="Arial"/>
                <a:cs typeface="Arial"/>
                <a:sym typeface="Arial"/>
              </a:endParaRPr>
            </a:p>
          </p:txBody>
        </p:sp>
      </p:grpSp>
      <p:sp>
        <p:nvSpPr>
          <p:cNvPr id="183" name="Google Shape;183;p11"/>
          <p:cNvSpPr/>
          <p:nvPr/>
        </p:nvSpPr>
        <p:spPr>
          <a:xfrm>
            <a:off x="1652195" y="1425059"/>
            <a:ext cx="9751340" cy="58907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chemeClr val="dk1"/>
                </a:solidFill>
                <a:latin typeface="Arial"/>
                <a:ea typeface="Arial"/>
                <a:cs typeface="Arial"/>
                <a:sym typeface="Arial"/>
              </a:rPr>
              <a:t>Tại sao em cần sự đồng hành của người lớn khi truy cập Internet? </a:t>
            </a:r>
            <a:endParaRPr/>
          </a:p>
        </p:txBody>
      </p:sp>
      <p:pic>
        <p:nvPicPr>
          <p:cNvPr id="184" name="Google Shape;184;p11" descr="A picture containing toy&#10;&#10;Description automatically generated"/>
          <p:cNvPicPr preferRelativeResize="0"/>
          <p:nvPr/>
        </p:nvPicPr>
        <p:blipFill rotWithShape="1">
          <a:blip r:embed="rId4">
            <a:alphaModFix/>
          </a:blip>
          <a:srcRect/>
          <a:stretch/>
        </p:blipFill>
        <p:spPr>
          <a:xfrm>
            <a:off x="9092046" y="3860717"/>
            <a:ext cx="2975264" cy="297526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grpSp>
        <p:nvGrpSpPr>
          <p:cNvPr id="190" name="Google Shape;190;p12"/>
          <p:cNvGrpSpPr/>
          <p:nvPr/>
        </p:nvGrpSpPr>
        <p:grpSpPr>
          <a:xfrm>
            <a:off x="2980607" y="1150453"/>
            <a:ext cx="5976143" cy="4679926"/>
            <a:chOff x="2424113" y="688975"/>
            <a:chExt cx="6713537" cy="5619751"/>
          </a:xfrm>
        </p:grpSpPr>
        <p:sp>
          <p:nvSpPr>
            <p:cNvPr id="191" name="Google Shape;191;p12"/>
            <p:cNvSpPr/>
            <p:nvPr/>
          </p:nvSpPr>
          <p:spPr>
            <a:xfrm>
              <a:off x="2424113" y="692150"/>
              <a:ext cx="6710362" cy="561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2" name="Google Shape;192;p12"/>
            <p:cNvSpPr/>
            <p:nvPr/>
          </p:nvSpPr>
          <p:spPr>
            <a:xfrm>
              <a:off x="2427288" y="1592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3" name="Google Shape;193;p12"/>
            <p:cNvSpPr/>
            <p:nvPr/>
          </p:nvSpPr>
          <p:spPr>
            <a:xfrm>
              <a:off x="3355975" y="703263"/>
              <a:ext cx="800100" cy="1198563"/>
            </a:xfrm>
            <a:custGeom>
              <a:avLst/>
              <a:gdLst/>
              <a:ahLst/>
              <a:cxnLst/>
              <a:rect l="l" t="t" r="r" b="b"/>
              <a:pathLst>
                <a:path w="302" h="452" extrusionOk="0">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4" name="Google Shape;194;p12"/>
            <p:cNvSpPr/>
            <p:nvPr/>
          </p:nvSpPr>
          <p:spPr>
            <a:xfrm>
              <a:off x="4254500" y="1127125"/>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5" name="Google Shape;195;p12"/>
            <p:cNvSpPr/>
            <p:nvPr/>
          </p:nvSpPr>
          <p:spPr>
            <a:xfrm>
              <a:off x="4254500" y="2419350"/>
              <a:ext cx="801687" cy="800100"/>
            </a:xfrm>
            <a:custGeom>
              <a:avLst/>
              <a:gdLst/>
              <a:ahLst/>
              <a:cxnLst/>
              <a:rect l="l" t="t" r="r" b="b"/>
              <a:pathLst>
                <a:path w="302" h="301" extrusionOk="0">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12"/>
            <p:cNvSpPr/>
            <p:nvPr/>
          </p:nvSpPr>
          <p:spPr>
            <a:xfrm>
              <a:off x="2427288" y="2847975"/>
              <a:ext cx="800100" cy="798513"/>
            </a:xfrm>
            <a:custGeom>
              <a:avLst/>
              <a:gdLst/>
              <a:ahLst/>
              <a:cxnLst/>
              <a:rect l="l" t="t" r="r" b="b"/>
              <a:pathLst>
                <a:path w="302" h="301" extrusionOk="0">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12"/>
            <p:cNvSpPr/>
            <p:nvPr/>
          </p:nvSpPr>
          <p:spPr>
            <a:xfrm>
              <a:off x="2854325" y="1165225"/>
              <a:ext cx="381000" cy="379413"/>
            </a:xfrm>
            <a:custGeom>
              <a:avLst/>
              <a:gdLst/>
              <a:ahLst/>
              <a:cxnLst/>
              <a:rect l="l" t="t" r="r" b="b"/>
              <a:pathLst>
                <a:path w="144" h="143" extrusionOk="0">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 name="Google Shape;198;p12"/>
            <p:cNvSpPr/>
            <p:nvPr/>
          </p:nvSpPr>
          <p:spPr>
            <a:xfrm>
              <a:off x="4254500" y="703263"/>
              <a:ext cx="382587" cy="376238"/>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 name="Google Shape;199;p12"/>
            <p:cNvSpPr/>
            <p:nvPr/>
          </p:nvSpPr>
          <p:spPr>
            <a:xfrm>
              <a:off x="6948488" y="688975"/>
              <a:ext cx="382587"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 name="Google Shape;200;p12"/>
            <p:cNvSpPr/>
            <p:nvPr/>
          </p:nvSpPr>
          <p:spPr>
            <a:xfrm>
              <a:off x="8320088" y="1157288"/>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 name="Google Shape;201;p12"/>
            <p:cNvSpPr/>
            <p:nvPr/>
          </p:nvSpPr>
          <p:spPr>
            <a:xfrm>
              <a:off x="7845425" y="1976438"/>
              <a:ext cx="381000" cy="377825"/>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 name="Google Shape;202;p12"/>
            <p:cNvSpPr/>
            <p:nvPr/>
          </p:nvSpPr>
          <p:spPr>
            <a:xfrm>
              <a:off x="8320088" y="3717925"/>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 name="Google Shape;203;p12"/>
            <p:cNvSpPr/>
            <p:nvPr/>
          </p:nvSpPr>
          <p:spPr>
            <a:xfrm>
              <a:off x="8320088" y="2425700"/>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 name="Google Shape;204;p12"/>
            <p:cNvSpPr/>
            <p:nvPr/>
          </p:nvSpPr>
          <p:spPr>
            <a:xfrm>
              <a:off x="7418388" y="2411413"/>
              <a:ext cx="815975" cy="792163"/>
            </a:xfrm>
            <a:custGeom>
              <a:avLst/>
              <a:gdLst/>
              <a:ahLst/>
              <a:cxnLst/>
              <a:rect l="l" t="t" r="r" b="b"/>
              <a:pathLst>
                <a:path w="308" h="298" extrusionOk="0">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 name="Google Shape;205;p12"/>
            <p:cNvSpPr/>
            <p:nvPr/>
          </p:nvSpPr>
          <p:spPr>
            <a:xfrm>
              <a:off x="6534150" y="1562100"/>
              <a:ext cx="817562" cy="792163"/>
            </a:xfrm>
            <a:custGeom>
              <a:avLst/>
              <a:gdLst/>
              <a:ahLst/>
              <a:cxnLst/>
              <a:rect l="l" t="t" r="r" b="b"/>
              <a:pathLst>
                <a:path w="308" h="298" extrusionOk="0">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06" name="Google Shape;206;p12"/>
            <p:cNvSpPr/>
            <p:nvPr/>
          </p:nvSpPr>
          <p:spPr>
            <a:xfrm>
              <a:off x="8320088" y="1584325"/>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12"/>
            <p:cNvSpPr/>
            <p:nvPr/>
          </p:nvSpPr>
          <p:spPr>
            <a:xfrm>
              <a:off x="7423150"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08" name="Google Shape;208;p12"/>
            <p:cNvSpPr/>
            <p:nvPr/>
          </p:nvSpPr>
          <p:spPr>
            <a:xfrm>
              <a:off x="6486525" y="5483225"/>
              <a:ext cx="382587" cy="379413"/>
            </a:xfrm>
            <a:custGeom>
              <a:avLst/>
              <a:gdLst/>
              <a:ahLst/>
              <a:cxnLst/>
              <a:rect l="l" t="t" r="r" b="b"/>
              <a:pathLst>
                <a:path w="144" h="143" extrusionOk="0">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 name="Google Shape;209;p12"/>
            <p:cNvSpPr/>
            <p:nvPr/>
          </p:nvSpPr>
          <p:spPr>
            <a:xfrm>
              <a:off x="5554663" y="5929313"/>
              <a:ext cx="722312" cy="379413"/>
            </a:xfrm>
            <a:custGeom>
              <a:avLst/>
              <a:gdLst/>
              <a:ahLst/>
              <a:cxnLst/>
              <a:rect l="l" t="t" r="r" b="b"/>
              <a:pathLst>
                <a:path w="272" h="143" extrusionOk="0">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0" name="Google Shape;210;p12"/>
            <p:cNvSpPr/>
            <p:nvPr/>
          </p:nvSpPr>
          <p:spPr>
            <a:xfrm>
              <a:off x="6510338" y="5026025"/>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1" name="Google Shape;211;p12"/>
            <p:cNvSpPr/>
            <p:nvPr/>
          </p:nvSpPr>
          <p:spPr>
            <a:xfrm>
              <a:off x="6510338" y="1122363"/>
              <a:ext cx="817562" cy="379413"/>
            </a:xfrm>
            <a:custGeom>
              <a:avLst/>
              <a:gdLst/>
              <a:ahLst/>
              <a:cxnLst/>
              <a:rect l="l" t="t" r="r" b="b"/>
              <a:pathLst>
                <a:path w="308" h="143" extrusionOk="0">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2" name="Google Shape;212;p12"/>
            <p:cNvSpPr/>
            <p:nvPr/>
          </p:nvSpPr>
          <p:spPr>
            <a:xfrm>
              <a:off x="7418388" y="4181475"/>
              <a:ext cx="815975" cy="377825"/>
            </a:xfrm>
            <a:custGeom>
              <a:avLst/>
              <a:gdLst/>
              <a:ahLst/>
              <a:cxnLst/>
              <a:rect l="l" t="t" r="r" b="b"/>
              <a:pathLst>
                <a:path w="308" h="142" extrusionOk="0">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 name="Google Shape;213;p12"/>
            <p:cNvSpPr/>
            <p:nvPr/>
          </p:nvSpPr>
          <p:spPr>
            <a:xfrm>
              <a:off x="7418388" y="3733800"/>
              <a:ext cx="815975" cy="379413"/>
            </a:xfrm>
            <a:custGeom>
              <a:avLst/>
              <a:gdLst/>
              <a:ahLst/>
              <a:cxnLst/>
              <a:rect l="l" t="t" r="r" b="b"/>
              <a:pathLst>
                <a:path w="308" h="143" extrusionOk="0">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 name="Google Shape;214;p12"/>
            <p:cNvSpPr/>
            <p:nvPr/>
          </p:nvSpPr>
          <p:spPr>
            <a:xfrm>
              <a:off x="8320088" y="3268663"/>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5" name="Google Shape;215;p12"/>
            <p:cNvSpPr/>
            <p:nvPr/>
          </p:nvSpPr>
          <p:spPr>
            <a:xfrm>
              <a:off x="6534150" y="3733800"/>
              <a:ext cx="817562" cy="379413"/>
            </a:xfrm>
            <a:custGeom>
              <a:avLst/>
              <a:gdLst/>
              <a:ahLst/>
              <a:cxnLst/>
              <a:rect l="l" t="t" r="r" b="b"/>
              <a:pathLst>
                <a:path w="308" h="143" extrusionOk="0">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6" name="Google Shape;216;p12"/>
            <p:cNvSpPr/>
            <p:nvPr/>
          </p:nvSpPr>
          <p:spPr>
            <a:xfrm>
              <a:off x="5159375" y="5483225"/>
              <a:ext cx="379412" cy="379413"/>
            </a:xfrm>
            <a:custGeom>
              <a:avLst/>
              <a:gdLst/>
              <a:ahLst/>
              <a:cxnLst/>
              <a:rect l="l" t="t" r="r" b="b"/>
              <a:pathLst>
                <a:path w="143" h="143" extrusionOk="0">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17" name="Google Shape;217;p12"/>
            <p:cNvSpPr/>
            <p:nvPr/>
          </p:nvSpPr>
          <p:spPr>
            <a:xfrm>
              <a:off x="3838575"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 name="Google Shape;218;p12"/>
            <p:cNvSpPr/>
            <p:nvPr/>
          </p:nvSpPr>
          <p:spPr>
            <a:xfrm>
              <a:off x="4284663" y="4614863"/>
              <a:ext cx="379412" cy="788988"/>
            </a:xfrm>
            <a:custGeom>
              <a:avLst/>
              <a:gdLst/>
              <a:ahLst/>
              <a:cxnLst/>
              <a:rect l="l" t="t" r="r" b="b"/>
              <a:pathLst>
                <a:path w="143" h="297" extrusionOk="0">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9" name="Google Shape;219;p12"/>
            <p:cNvSpPr/>
            <p:nvPr/>
          </p:nvSpPr>
          <p:spPr>
            <a:xfrm>
              <a:off x="6942138" y="4184650"/>
              <a:ext cx="382587" cy="788988"/>
            </a:xfrm>
            <a:custGeom>
              <a:avLst/>
              <a:gdLst/>
              <a:ahLst/>
              <a:cxnLst/>
              <a:rect l="l" t="t" r="r" b="b"/>
              <a:pathLst>
                <a:path w="144" h="297" extrusionOk="0">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Google Shape;220;p12"/>
            <p:cNvSpPr/>
            <p:nvPr/>
          </p:nvSpPr>
          <p:spPr>
            <a:xfrm>
              <a:off x="2854325" y="3697288"/>
              <a:ext cx="381000"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12"/>
            <p:cNvSpPr/>
            <p:nvPr/>
          </p:nvSpPr>
          <p:spPr>
            <a:xfrm>
              <a:off x="5159375" y="4181475"/>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22" name="Google Shape;222;p12"/>
            <p:cNvSpPr/>
            <p:nvPr/>
          </p:nvSpPr>
          <p:spPr>
            <a:xfrm>
              <a:off x="7426325" y="1976438"/>
              <a:ext cx="381000" cy="377825"/>
            </a:xfrm>
            <a:custGeom>
              <a:avLst/>
              <a:gdLst/>
              <a:ahLst/>
              <a:cxnLst/>
              <a:rect l="l" t="t" r="r" b="b"/>
              <a:pathLst>
                <a:path w="144" h="142" extrusionOk="0">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3" name="Google Shape;223;p12"/>
            <p:cNvSpPr/>
            <p:nvPr/>
          </p:nvSpPr>
          <p:spPr>
            <a:xfrm>
              <a:off x="7845425" y="3268663"/>
              <a:ext cx="381000" cy="377825"/>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 name="Google Shape;224;p12"/>
            <p:cNvSpPr/>
            <p:nvPr/>
          </p:nvSpPr>
          <p:spPr>
            <a:xfrm>
              <a:off x="7426325" y="3268663"/>
              <a:ext cx="381000" cy="377825"/>
            </a:xfrm>
            <a:custGeom>
              <a:avLst/>
              <a:gdLst/>
              <a:ahLst/>
              <a:cxnLst/>
              <a:rect l="l" t="t" r="r" b="b"/>
              <a:pathLst>
                <a:path w="144" h="142" extrusionOk="0">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 name="Google Shape;225;p12"/>
            <p:cNvSpPr/>
            <p:nvPr/>
          </p:nvSpPr>
          <p:spPr>
            <a:xfrm>
              <a:off x="6027738" y="3268663"/>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 name="Google Shape;226;p12"/>
            <p:cNvSpPr/>
            <p:nvPr/>
          </p:nvSpPr>
          <p:spPr>
            <a:xfrm>
              <a:off x="6035675" y="3733800"/>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 name="Google Shape;227;p12"/>
            <p:cNvSpPr/>
            <p:nvPr/>
          </p:nvSpPr>
          <p:spPr>
            <a:xfrm>
              <a:off x="5170488" y="1562100"/>
              <a:ext cx="1230312" cy="1643063"/>
            </a:xfrm>
            <a:custGeom>
              <a:avLst/>
              <a:gdLst/>
              <a:ahLst/>
              <a:cxnLst/>
              <a:rect l="l" t="t" r="r" b="b"/>
              <a:pathLst>
                <a:path w="464" h="619" extrusionOk="0">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 name="Google Shape;228;p12"/>
            <p:cNvSpPr/>
            <p:nvPr/>
          </p:nvSpPr>
          <p:spPr>
            <a:xfrm>
              <a:off x="4703763" y="4625975"/>
              <a:ext cx="835025" cy="777875"/>
            </a:xfrm>
            <a:custGeom>
              <a:avLst/>
              <a:gdLst/>
              <a:ahLst/>
              <a:cxnLst/>
              <a:rect l="l" t="t" r="r" b="b"/>
              <a:pathLst>
                <a:path w="315" h="293" extrusionOk="0">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 name="Google Shape;229;p12"/>
            <p:cNvSpPr/>
            <p:nvPr/>
          </p:nvSpPr>
          <p:spPr>
            <a:xfrm>
              <a:off x="5605463" y="5068888"/>
              <a:ext cx="817562" cy="779463"/>
            </a:xfrm>
            <a:custGeom>
              <a:avLst/>
              <a:gdLst/>
              <a:ahLst/>
              <a:cxnLst/>
              <a:rect l="l" t="t" r="r" b="b"/>
              <a:pathLst>
                <a:path w="308" h="294" extrusionOk="0">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 name="Google Shape;230;p12"/>
            <p:cNvSpPr/>
            <p:nvPr/>
          </p:nvSpPr>
          <p:spPr>
            <a:xfrm>
              <a:off x="5167313" y="3316288"/>
              <a:ext cx="809625" cy="777875"/>
            </a:xfrm>
            <a:custGeom>
              <a:avLst/>
              <a:gdLst/>
              <a:ahLst/>
              <a:cxnLst/>
              <a:rect l="l" t="t" r="r" b="b"/>
              <a:pathLst>
                <a:path w="305" h="293" extrusionOk="0">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12"/>
            <p:cNvSpPr/>
            <p:nvPr/>
          </p:nvSpPr>
          <p:spPr>
            <a:xfrm>
              <a:off x="7426325" y="703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12"/>
            <p:cNvSpPr/>
            <p:nvPr/>
          </p:nvSpPr>
          <p:spPr>
            <a:xfrm>
              <a:off x="6546850" y="2419350"/>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12"/>
            <p:cNvSpPr/>
            <p:nvPr/>
          </p:nvSpPr>
          <p:spPr>
            <a:xfrm>
              <a:off x="5605463" y="4206875"/>
              <a:ext cx="1223962" cy="766763"/>
            </a:xfrm>
            <a:custGeom>
              <a:avLst/>
              <a:gdLst/>
              <a:ahLst/>
              <a:cxnLst/>
              <a:rect l="l" t="t" r="r" b="b"/>
              <a:pathLst>
                <a:path w="461" h="289" extrusionOk="0">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 name="Google Shape;234;p12"/>
            <p:cNvSpPr/>
            <p:nvPr/>
          </p:nvSpPr>
          <p:spPr>
            <a:xfrm>
              <a:off x="3352800" y="3322638"/>
              <a:ext cx="1716087" cy="1201738"/>
            </a:xfrm>
            <a:custGeom>
              <a:avLst/>
              <a:gdLst/>
              <a:ahLst/>
              <a:cxnLst/>
              <a:rect l="l" t="t" r="r" b="b"/>
              <a:pathLst>
                <a:path w="647" h="453" extrusionOk="0">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 name="Google Shape;235;p12"/>
            <p:cNvSpPr/>
            <p:nvPr/>
          </p:nvSpPr>
          <p:spPr>
            <a:xfrm>
              <a:off x="3355975" y="2014538"/>
              <a:ext cx="800100" cy="1209675"/>
            </a:xfrm>
            <a:custGeom>
              <a:avLst/>
              <a:gdLst/>
              <a:ahLst/>
              <a:cxnLst/>
              <a:rect l="l" t="t" r="r" b="b"/>
              <a:pathLst>
                <a:path w="302" h="456" extrusionOk="0">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 name="Google Shape;236;p12"/>
            <p:cNvSpPr/>
            <p:nvPr/>
          </p:nvSpPr>
          <p:spPr>
            <a:xfrm>
              <a:off x="7464697" y="1984678"/>
              <a:ext cx="606005" cy="3695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LOVE</a:t>
              </a:r>
              <a:endParaRPr sz="1600" b="0" i="0" u="none" strike="noStrike" cap="none">
                <a:solidFill>
                  <a:schemeClr val="dk1"/>
                </a:solidFill>
                <a:latin typeface="Arial"/>
                <a:ea typeface="Arial"/>
                <a:cs typeface="Arial"/>
                <a:sym typeface="Arial"/>
              </a:endParaRPr>
            </a:p>
          </p:txBody>
        </p:sp>
        <p:sp>
          <p:nvSpPr>
            <p:cNvPr id="237" name="Google Shape;237;p12"/>
            <p:cNvSpPr/>
            <p:nvPr/>
          </p:nvSpPr>
          <p:spPr>
            <a:xfrm>
              <a:off x="2908300" y="1149350"/>
              <a:ext cx="138662" cy="4250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300"/>
                <a:buFont typeface="Arial"/>
                <a:buNone/>
              </a:pPr>
              <a:r>
                <a:rPr lang="en-US" sz="2300" b="0" u="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38" name="Google Shape;238;p12"/>
            <p:cNvSpPr/>
            <p:nvPr/>
          </p:nvSpPr>
          <p:spPr>
            <a:xfrm>
              <a:off x="2908300" y="3684587"/>
              <a:ext cx="14586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39" name="Google Shape;239;p12"/>
            <p:cNvSpPr/>
            <p:nvPr/>
          </p:nvSpPr>
          <p:spPr>
            <a:xfrm>
              <a:off x="8366125" y="1149350"/>
              <a:ext cx="260350" cy="4250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L</a:t>
              </a:r>
              <a:endParaRPr sz="1800" b="0" i="0" u="none" strike="noStrike" cap="none">
                <a:solidFill>
                  <a:schemeClr val="lt1"/>
                </a:solidFill>
                <a:latin typeface="Arial"/>
                <a:ea typeface="Arial"/>
                <a:cs typeface="Arial"/>
                <a:sym typeface="Arial"/>
              </a:endParaRPr>
            </a:p>
          </p:txBody>
        </p:sp>
        <p:sp>
          <p:nvSpPr>
            <p:cNvPr id="240" name="Google Shape;240;p12"/>
            <p:cNvSpPr/>
            <p:nvPr/>
          </p:nvSpPr>
          <p:spPr>
            <a:xfrm>
              <a:off x="6526213" y="5449888"/>
              <a:ext cx="14586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41" name="Google Shape;241;p12"/>
            <p:cNvSpPr/>
            <p:nvPr/>
          </p:nvSpPr>
          <p:spPr>
            <a:xfrm>
              <a:off x="7436353" y="3302375"/>
              <a:ext cx="600963" cy="3326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PIRCE</a:t>
              </a:r>
              <a:endParaRPr sz="1400" b="0" i="0" u="none" strike="noStrike" cap="none">
                <a:solidFill>
                  <a:schemeClr val="lt1"/>
                </a:solidFill>
                <a:latin typeface="Arial"/>
                <a:ea typeface="Arial"/>
                <a:cs typeface="Arial"/>
                <a:sym typeface="Arial"/>
              </a:endParaRPr>
            </a:p>
          </p:txBody>
        </p:sp>
        <p:sp>
          <p:nvSpPr>
            <p:cNvPr id="242" name="Google Shape;242;p12"/>
            <p:cNvSpPr/>
            <p:nvPr/>
          </p:nvSpPr>
          <p:spPr>
            <a:xfrm>
              <a:off x="6073774" y="3275013"/>
              <a:ext cx="217897"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G</a:t>
              </a:r>
              <a:endParaRPr sz="1800" b="0" i="0" u="none" strike="noStrike" cap="none">
                <a:solidFill>
                  <a:schemeClr val="dk1"/>
                </a:solidFill>
                <a:latin typeface="Arial"/>
                <a:ea typeface="Arial"/>
                <a:cs typeface="Arial"/>
                <a:sym typeface="Arial"/>
              </a:endParaRPr>
            </a:p>
          </p:txBody>
        </p:sp>
        <p:sp>
          <p:nvSpPr>
            <p:cNvPr id="243" name="Google Shape;243;p12"/>
            <p:cNvSpPr/>
            <p:nvPr/>
          </p:nvSpPr>
          <p:spPr>
            <a:xfrm>
              <a:off x="6073774" y="3709988"/>
              <a:ext cx="158470"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S</a:t>
              </a:r>
              <a:endParaRPr sz="1800" b="0" i="0" u="none" strike="noStrike" cap="none">
                <a:solidFill>
                  <a:schemeClr val="dk1"/>
                </a:solidFill>
                <a:latin typeface="Arial"/>
                <a:ea typeface="Arial"/>
                <a:cs typeface="Arial"/>
                <a:sym typeface="Arial"/>
              </a:endParaRPr>
            </a:p>
          </p:txBody>
        </p:sp>
        <p:sp>
          <p:nvSpPr>
            <p:cNvPr id="244" name="Google Shape;244;p12"/>
            <p:cNvSpPr/>
            <p:nvPr/>
          </p:nvSpPr>
          <p:spPr>
            <a:xfrm>
              <a:off x="4335463" y="4602163"/>
              <a:ext cx="16927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T</a:t>
              </a:r>
              <a:endParaRPr sz="1800" b="0" i="0" u="none" strike="noStrike" cap="none">
                <a:solidFill>
                  <a:schemeClr val="dk1"/>
                </a:solidFill>
                <a:latin typeface="Arial"/>
                <a:ea typeface="Arial"/>
                <a:cs typeface="Arial"/>
                <a:sym typeface="Arial"/>
              </a:endParaRPr>
            </a:p>
          </p:txBody>
        </p:sp>
        <p:sp>
          <p:nvSpPr>
            <p:cNvPr id="245" name="Google Shape;245;p12"/>
            <p:cNvSpPr/>
            <p:nvPr/>
          </p:nvSpPr>
          <p:spPr>
            <a:xfrm>
              <a:off x="4335463" y="4948238"/>
              <a:ext cx="21609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H</a:t>
              </a:r>
              <a:endParaRPr sz="1800" b="0" i="0" u="none" strike="noStrike" cap="none">
                <a:solidFill>
                  <a:schemeClr val="dk1"/>
                </a:solidFill>
                <a:latin typeface="Arial"/>
                <a:ea typeface="Arial"/>
                <a:cs typeface="Arial"/>
                <a:sym typeface="Arial"/>
              </a:endParaRPr>
            </a:p>
          </p:txBody>
        </p:sp>
      </p:grpSp>
      <p:sp>
        <p:nvSpPr>
          <p:cNvPr id="246" name="Google Shape;246;p12"/>
          <p:cNvSpPr/>
          <p:nvPr/>
        </p:nvSpPr>
        <p:spPr>
          <a:xfrm>
            <a:off x="1967602" y="3249041"/>
            <a:ext cx="8417625"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1D9FFF"/>
                </a:solidFill>
                <a:latin typeface="Times New Roman"/>
                <a:ea typeface="Times New Roman"/>
                <a:cs typeface="Times New Roman"/>
                <a:sym typeface="Times New Roman"/>
              </a:rPr>
              <a:t>TẠM BIỆT VÀ HẸN GẶP LẠI</a:t>
            </a:r>
            <a:endParaRPr/>
          </a:p>
        </p:txBody>
      </p:sp>
      <p:pic>
        <p:nvPicPr>
          <p:cNvPr id="247" name="Google Shape;247;p12"/>
          <p:cNvPicPr preferRelativeResize="0"/>
          <p:nvPr/>
        </p:nvPicPr>
        <p:blipFill rotWithShape="1">
          <a:blip r:embed="rId4">
            <a:alphaModFix/>
          </a:blip>
          <a:srcRect/>
          <a:stretch/>
        </p:blipFill>
        <p:spPr>
          <a:xfrm>
            <a:off x="193687" y="4174670"/>
            <a:ext cx="4084635" cy="2041582"/>
          </a:xfrm>
          <a:prstGeom prst="rect">
            <a:avLst/>
          </a:prstGeom>
          <a:noFill/>
          <a:ln>
            <a:noFill/>
          </a:ln>
        </p:spPr>
      </p:pic>
      <p:pic>
        <p:nvPicPr>
          <p:cNvPr id="248" name="Google Shape;248;p12"/>
          <p:cNvPicPr preferRelativeResize="0"/>
          <p:nvPr/>
        </p:nvPicPr>
        <p:blipFill rotWithShape="1">
          <a:blip r:embed="rId5">
            <a:alphaModFix/>
          </a:blip>
          <a:srcRect/>
          <a:stretch/>
        </p:blipFill>
        <p:spPr>
          <a:xfrm flipH="1">
            <a:off x="9863874" y="-342891"/>
            <a:ext cx="2162083" cy="2588323"/>
          </a:xfrm>
          <a:prstGeom prst="rect">
            <a:avLst/>
          </a:prstGeom>
          <a:noFill/>
          <a:ln>
            <a:noFill/>
          </a:ln>
        </p:spPr>
      </p:pic>
      <p:pic>
        <p:nvPicPr>
          <p:cNvPr id="249" name="Google Shape;249;p12"/>
          <p:cNvPicPr preferRelativeResize="0"/>
          <p:nvPr/>
        </p:nvPicPr>
        <p:blipFill rotWithShape="1">
          <a:blip r:embed="rId6">
            <a:alphaModFix/>
          </a:blip>
          <a:srcRect/>
          <a:stretch/>
        </p:blipFill>
        <p:spPr>
          <a:xfrm>
            <a:off x="132402" y="2491800"/>
            <a:ext cx="589731" cy="52062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4">
            <a:alphaModFix/>
          </a:blip>
          <a:srcRect/>
          <a:stretch/>
        </p:blipFill>
        <p:spPr>
          <a:xfrm>
            <a:off x="-233187" y="3938047"/>
            <a:ext cx="12658374" cy="2919953"/>
          </a:xfrm>
          <a:prstGeom prst="rect">
            <a:avLst/>
          </a:prstGeom>
          <a:noFill/>
          <a:ln>
            <a:noFill/>
          </a:ln>
        </p:spPr>
      </p:pic>
      <p:pic>
        <p:nvPicPr>
          <p:cNvPr id="26" name="Google Shape;26;p1"/>
          <p:cNvPicPr preferRelativeResize="0"/>
          <p:nvPr/>
        </p:nvPicPr>
        <p:blipFill rotWithShape="1">
          <a:blip r:embed="rId5">
            <a:alphaModFix/>
          </a:blip>
          <a:srcRect/>
          <a:stretch/>
        </p:blipFill>
        <p:spPr>
          <a:xfrm>
            <a:off x="9357733" y="740863"/>
            <a:ext cx="1664763" cy="1512215"/>
          </a:xfrm>
          <a:prstGeom prst="rect">
            <a:avLst/>
          </a:prstGeom>
          <a:noFill/>
          <a:ln>
            <a:noFill/>
          </a:ln>
        </p:spPr>
      </p:pic>
      <p:pic>
        <p:nvPicPr>
          <p:cNvPr id="27" name="Google Shape;27;p1"/>
          <p:cNvPicPr preferRelativeResize="0"/>
          <p:nvPr/>
        </p:nvPicPr>
        <p:blipFill rotWithShape="1">
          <a:blip r:embed="rId6">
            <a:alphaModFix/>
          </a:blip>
          <a:srcRect/>
          <a:stretch/>
        </p:blipFill>
        <p:spPr>
          <a:xfrm>
            <a:off x="132402" y="2491800"/>
            <a:ext cx="589731" cy="520622"/>
          </a:xfrm>
          <a:prstGeom prst="rect">
            <a:avLst/>
          </a:prstGeom>
          <a:noFill/>
          <a:ln>
            <a:noFill/>
          </a:ln>
        </p:spPr>
      </p:pic>
      <p:sp>
        <p:nvSpPr>
          <p:cNvPr id="28" name="Google Shape;28;p1"/>
          <p:cNvSpPr txBox="1"/>
          <p:nvPr/>
        </p:nvSpPr>
        <p:spPr>
          <a:xfrm>
            <a:off x="9505315" y="34108"/>
            <a:ext cx="2686685" cy="7067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lt1"/>
                </a:solidFill>
                <a:highlight>
                  <a:srgbClr val="808000"/>
                </a:highlight>
                <a:latin typeface="Times New Roman"/>
                <a:ea typeface="Times New Roman"/>
                <a:cs typeface="Times New Roman"/>
                <a:sym typeface="Times New Roman"/>
              </a:rPr>
              <a:t>TIN HOC 4</a:t>
            </a:r>
            <a:endParaRPr/>
          </a:p>
        </p:txBody>
      </p:sp>
      <p:pic>
        <p:nvPicPr>
          <p:cNvPr id="29" name="Google Shape;29;p1"/>
          <p:cNvPicPr preferRelativeResize="0"/>
          <p:nvPr/>
        </p:nvPicPr>
        <p:blipFill rotWithShape="1">
          <a:blip r:embed="rId7">
            <a:alphaModFix/>
          </a:blip>
          <a:srcRect/>
          <a:stretch/>
        </p:blipFill>
        <p:spPr>
          <a:xfrm flipH="1">
            <a:off x="-2" y="387485"/>
            <a:ext cx="8672053" cy="1556220"/>
          </a:xfrm>
          <a:prstGeom prst="rect">
            <a:avLst/>
          </a:prstGeom>
          <a:noFill/>
          <a:ln>
            <a:noFill/>
          </a:ln>
        </p:spPr>
      </p:pic>
      <p:sp>
        <p:nvSpPr>
          <p:cNvPr id="30" name="Google Shape;30;p1"/>
          <p:cNvSpPr/>
          <p:nvPr/>
        </p:nvSpPr>
        <p:spPr>
          <a:xfrm>
            <a:off x="-233187" y="385449"/>
            <a:ext cx="8545815" cy="83747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1" i="0" u="none" strike="noStrike" cap="none">
                <a:solidFill>
                  <a:schemeClr val="lt1"/>
                </a:solidFill>
                <a:latin typeface="Arial"/>
                <a:ea typeface="Arial"/>
                <a:cs typeface="Arial"/>
                <a:sym typeface="Arial"/>
              </a:rPr>
              <a:t>CHỦ ĐỀ 2. MẠNG MÁY TÍNH VÀ INTERNET</a:t>
            </a:r>
            <a:endParaRPr sz="3600" b="1" i="0" u="none" strike="noStrike" cap="none">
              <a:solidFill>
                <a:schemeClr val="lt1"/>
              </a:solidFill>
              <a:latin typeface="Arial"/>
              <a:ea typeface="Arial"/>
              <a:cs typeface="Arial"/>
              <a:sym typeface="Arial"/>
            </a:endParaRPr>
          </a:p>
        </p:txBody>
      </p:sp>
      <p:grpSp>
        <p:nvGrpSpPr>
          <p:cNvPr id="31" name="Google Shape;31;p1"/>
          <p:cNvGrpSpPr/>
          <p:nvPr/>
        </p:nvGrpSpPr>
        <p:grpSpPr>
          <a:xfrm>
            <a:off x="1015490" y="1808697"/>
            <a:ext cx="7172739" cy="1940925"/>
            <a:chOff x="1055313" y="1366069"/>
            <a:chExt cx="7172739" cy="1940925"/>
          </a:xfrm>
        </p:grpSpPr>
        <p:sp>
          <p:nvSpPr>
            <p:cNvPr id="32" name="Google Shape;32;p1"/>
            <p:cNvSpPr/>
            <p:nvPr/>
          </p:nvSpPr>
          <p:spPr>
            <a:xfrm>
              <a:off x="1597171" y="1705938"/>
              <a:ext cx="6489065" cy="1346835"/>
            </a:xfrm>
            <a:prstGeom prst="roundRect">
              <a:avLst>
                <a:gd name="adj" fmla="val 16667"/>
              </a:avLst>
            </a:prstGeom>
            <a:solidFill>
              <a:srgbClr val="FEF8E6"/>
            </a:solidFill>
            <a:ln w="38100" cap="flat" cmpd="sng">
              <a:solidFill>
                <a:srgbClr val="22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33" name="Google Shape;33;p1"/>
            <p:cNvPicPr preferRelativeResize="0"/>
            <p:nvPr/>
          </p:nvPicPr>
          <p:blipFill rotWithShape="1">
            <a:blip r:embed="rId8">
              <a:alphaModFix/>
            </a:blip>
            <a:srcRect/>
            <a:stretch/>
          </p:blipFill>
          <p:spPr>
            <a:xfrm>
              <a:off x="1055313" y="1366069"/>
              <a:ext cx="2076866" cy="1940925"/>
            </a:xfrm>
            <a:prstGeom prst="rect">
              <a:avLst/>
            </a:prstGeom>
            <a:noFill/>
            <a:ln>
              <a:noFill/>
            </a:ln>
          </p:spPr>
        </p:pic>
        <p:sp>
          <p:nvSpPr>
            <p:cNvPr id="34" name="Google Shape;34;p1"/>
            <p:cNvSpPr/>
            <p:nvPr/>
          </p:nvSpPr>
          <p:spPr>
            <a:xfrm>
              <a:off x="1656456" y="1771310"/>
              <a:ext cx="874580" cy="6429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chemeClr val="dk1"/>
                  </a:solidFill>
                  <a:latin typeface="Arial"/>
                  <a:ea typeface="Arial"/>
                  <a:cs typeface="Arial"/>
                  <a:sym typeface="Arial"/>
                </a:rPr>
                <a:t>BÀI</a:t>
              </a:r>
              <a:endParaRPr/>
            </a:p>
          </p:txBody>
        </p:sp>
        <p:sp>
          <p:nvSpPr>
            <p:cNvPr id="35" name="Google Shape;35;p1"/>
            <p:cNvSpPr/>
            <p:nvPr/>
          </p:nvSpPr>
          <p:spPr>
            <a:xfrm>
              <a:off x="1798272" y="2088107"/>
              <a:ext cx="625280" cy="100745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dk1"/>
                  </a:solidFill>
                  <a:latin typeface="Arial"/>
                  <a:ea typeface="Arial"/>
                  <a:cs typeface="Arial"/>
                  <a:sym typeface="Arial"/>
                </a:rPr>
                <a:t>3</a:t>
              </a:r>
              <a:endParaRPr sz="4400" b="1" i="0" u="none" strike="noStrike" cap="none">
                <a:solidFill>
                  <a:schemeClr val="dk1"/>
                </a:solidFill>
                <a:latin typeface="Arial"/>
                <a:ea typeface="Arial"/>
                <a:cs typeface="Arial"/>
                <a:sym typeface="Arial"/>
              </a:endParaRPr>
            </a:p>
          </p:txBody>
        </p:sp>
        <p:sp>
          <p:nvSpPr>
            <p:cNvPr id="36" name="Google Shape;36;p1"/>
            <p:cNvSpPr/>
            <p:nvPr/>
          </p:nvSpPr>
          <p:spPr>
            <a:xfrm>
              <a:off x="2709267" y="1916826"/>
              <a:ext cx="5518785" cy="75469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1" i="0" u="none" strike="noStrike" cap="none">
                  <a:solidFill>
                    <a:srgbClr val="F93265"/>
                  </a:solidFill>
                  <a:latin typeface="Arial"/>
                  <a:ea typeface="Arial"/>
                  <a:cs typeface="Arial"/>
                  <a:sym typeface="Arial"/>
                </a:rPr>
                <a:t>Thông tin trên trang Web</a:t>
              </a:r>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p2" descr="A picture containing toy, vector graphics, doll&#10;&#10;Description automatically generated"/>
          <p:cNvPicPr preferRelativeResize="0"/>
          <p:nvPr/>
        </p:nvPicPr>
        <p:blipFill rotWithShape="1">
          <a:blip r:embed="rId3">
            <a:alphaModFix/>
          </a:blip>
          <a:srcRect/>
          <a:stretch/>
        </p:blipFill>
        <p:spPr>
          <a:xfrm>
            <a:off x="763159" y="3451326"/>
            <a:ext cx="2908287" cy="2908287"/>
          </a:xfrm>
          <a:prstGeom prst="rect">
            <a:avLst/>
          </a:prstGeom>
          <a:noFill/>
          <a:ln>
            <a:noFill/>
          </a:ln>
        </p:spPr>
      </p:pic>
      <p:grpSp>
        <p:nvGrpSpPr>
          <p:cNvPr id="42" name="Google Shape;42;p2"/>
          <p:cNvGrpSpPr/>
          <p:nvPr/>
        </p:nvGrpSpPr>
        <p:grpSpPr>
          <a:xfrm>
            <a:off x="301091" y="301982"/>
            <a:ext cx="4134561" cy="2508169"/>
            <a:chOff x="301091" y="301982"/>
            <a:chExt cx="4134561" cy="2508169"/>
          </a:xfrm>
        </p:grpSpPr>
        <p:pic>
          <p:nvPicPr>
            <p:cNvPr id="43" name="Google Shape;43;p2"/>
            <p:cNvPicPr preferRelativeResize="0"/>
            <p:nvPr/>
          </p:nvPicPr>
          <p:blipFill rotWithShape="1">
            <a:blip r:embed="rId4">
              <a:alphaModFix/>
            </a:blip>
            <a:srcRect/>
            <a:stretch/>
          </p:blipFill>
          <p:spPr>
            <a:xfrm>
              <a:off x="301091" y="301982"/>
              <a:ext cx="4134561" cy="2508169"/>
            </a:xfrm>
            <a:prstGeom prst="rect">
              <a:avLst/>
            </a:prstGeom>
            <a:noFill/>
            <a:ln>
              <a:noFill/>
            </a:ln>
          </p:spPr>
        </p:pic>
        <p:pic>
          <p:nvPicPr>
            <p:cNvPr id="44" name="Google Shape;44;p2" descr="Text&#10;&#10;Description automatically generated"/>
            <p:cNvPicPr preferRelativeResize="0"/>
            <p:nvPr/>
          </p:nvPicPr>
          <p:blipFill rotWithShape="1">
            <a:blip r:embed="rId5">
              <a:alphaModFix/>
            </a:blip>
            <a:srcRect/>
            <a:stretch/>
          </p:blipFill>
          <p:spPr>
            <a:xfrm>
              <a:off x="570781" y="953218"/>
              <a:ext cx="3678192" cy="1586766"/>
            </a:xfrm>
            <a:prstGeom prst="rect">
              <a:avLst/>
            </a:prstGeom>
            <a:noFill/>
            <a:ln>
              <a:noFill/>
            </a:ln>
          </p:spPr>
        </p:pic>
        <p:pic>
          <p:nvPicPr>
            <p:cNvPr id="45" name="Google Shape;45;p2"/>
            <p:cNvPicPr preferRelativeResize="0"/>
            <p:nvPr/>
          </p:nvPicPr>
          <p:blipFill rotWithShape="1">
            <a:blip r:embed="rId6">
              <a:alphaModFix/>
            </a:blip>
            <a:srcRect/>
            <a:stretch/>
          </p:blipFill>
          <p:spPr>
            <a:xfrm>
              <a:off x="386620" y="498387"/>
              <a:ext cx="1158339" cy="914479"/>
            </a:xfrm>
            <a:prstGeom prst="rect">
              <a:avLst/>
            </a:prstGeom>
            <a:noFill/>
            <a:ln>
              <a:noFill/>
            </a:ln>
          </p:spPr>
        </p:pic>
      </p:grpSp>
      <p:pic>
        <p:nvPicPr>
          <p:cNvPr id="46" name="Google Shape;46;p2"/>
          <p:cNvPicPr preferRelativeResize="0"/>
          <p:nvPr/>
        </p:nvPicPr>
        <p:blipFill rotWithShape="1">
          <a:blip r:embed="rId7">
            <a:alphaModFix/>
          </a:blip>
          <a:srcRect/>
          <a:stretch/>
        </p:blipFill>
        <p:spPr>
          <a:xfrm>
            <a:off x="4504109" y="638942"/>
            <a:ext cx="5124606" cy="1807588"/>
          </a:xfrm>
          <a:prstGeom prst="rect">
            <a:avLst/>
          </a:prstGeom>
          <a:noFill/>
          <a:ln>
            <a:noFill/>
          </a:ln>
        </p:spPr>
      </p:pic>
      <p:sp>
        <p:nvSpPr>
          <p:cNvPr id="47" name="Google Shape;47;p2"/>
          <p:cNvSpPr/>
          <p:nvPr/>
        </p:nvSpPr>
        <p:spPr>
          <a:xfrm>
            <a:off x="4918459" y="889576"/>
            <a:ext cx="4481465" cy="13063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chemeClr val="lt1"/>
                </a:solidFill>
                <a:latin typeface="Arial"/>
                <a:ea typeface="Arial"/>
                <a:cs typeface="Arial"/>
                <a:sym typeface="Arial"/>
              </a:rPr>
              <a:t>Trò chơi: </a:t>
            </a:r>
            <a:endParaRPr/>
          </a:p>
          <a:p>
            <a:pPr marL="0" marR="0" lvl="0" indent="0" algn="ctr" rtl="0">
              <a:lnSpc>
                <a:spcPct val="150000"/>
              </a:lnSpc>
              <a:spcBef>
                <a:spcPts val="0"/>
              </a:spcBef>
              <a:spcAft>
                <a:spcPts val="0"/>
              </a:spcAft>
              <a:buNone/>
            </a:pPr>
            <a:r>
              <a:rPr lang="en-US" sz="2800" b="1" i="0" u="none" strike="noStrike" cap="none">
                <a:solidFill>
                  <a:schemeClr val="lt1"/>
                </a:solidFill>
                <a:latin typeface="Arial"/>
                <a:ea typeface="Arial"/>
                <a:cs typeface="Arial"/>
                <a:sym typeface="Arial"/>
              </a:rPr>
              <a:t>“Ai nhanh – Ai đúng”.</a:t>
            </a:r>
            <a:endParaRPr sz="2800" b="1" i="0" u="none" strike="noStrike" cap="none">
              <a:solidFill>
                <a:schemeClr val="lt1"/>
              </a:solidFill>
              <a:latin typeface="Arial"/>
              <a:ea typeface="Arial"/>
              <a:cs typeface="Arial"/>
              <a:sym typeface="Arial"/>
            </a:endParaRPr>
          </a:p>
        </p:txBody>
      </p:sp>
      <p:pic>
        <p:nvPicPr>
          <p:cNvPr id="48" name="Google Shape;48;p2"/>
          <p:cNvPicPr preferRelativeResize="0"/>
          <p:nvPr/>
        </p:nvPicPr>
        <p:blipFill rotWithShape="1">
          <a:blip r:embed="rId8">
            <a:alphaModFix/>
          </a:blip>
          <a:srcRect/>
          <a:stretch/>
        </p:blipFill>
        <p:spPr>
          <a:xfrm>
            <a:off x="3554362" y="2588324"/>
            <a:ext cx="8277576" cy="2148231"/>
          </a:xfrm>
          <a:prstGeom prst="rect">
            <a:avLst/>
          </a:prstGeom>
          <a:noFill/>
          <a:ln>
            <a:noFill/>
          </a:ln>
        </p:spPr>
      </p:pic>
      <p:sp>
        <p:nvSpPr>
          <p:cNvPr id="49" name="Google Shape;49;p2"/>
          <p:cNvSpPr/>
          <p:nvPr/>
        </p:nvSpPr>
        <p:spPr>
          <a:xfrm>
            <a:off x="4188542" y="3026604"/>
            <a:ext cx="6931742" cy="114307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Hãy kể lại những gì em đã xem trên Internet.Những nội dung đó thuộc dạng thông tin nào ?</a:t>
            </a:r>
            <a:endParaRPr sz="2400" b="1" i="0" u="none" strike="noStrike" cap="none">
              <a:solidFill>
                <a:schemeClr val="dk1"/>
              </a:solidFill>
              <a:latin typeface="Arial"/>
              <a:ea typeface="Arial"/>
              <a:cs typeface="Arial"/>
              <a:sym typeface="Arial"/>
            </a:endParaRPr>
          </a:p>
        </p:txBody>
      </p:sp>
      <p:pic>
        <p:nvPicPr>
          <p:cNvPr id="50" name="Google Shape;50;p2"/>
          <p:cNvPicPr preferRelativeResize="0"/>
          <p:nvPr/>
        </p:nvPicPr>
        <p:blipFill rotWithShape="1">
          <a:blip r:embed="rId9">
            <a:alphaModFix/>
          </a:blip>
          <a:srcRect/>
          <a:stretch/>
        </p:blipFill>
        <p:spPr>
          <a:xfrm>
            <a:off x="11358550" y="1360826"/>
            <a:ext cx="504202" cy="44511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ppt_w</p:attrName>
                                        </p:attrNameLst>
                                      </p:cBhvr>
                                      <p:tavLst>
                                        <p:tav tm="0">
                                          <p:val>
                                            <p:strVal val="0"/>
                                          </p:val>
                                        </p:tav>
                                        <p:tav tm="100000">
                                          <p:val>
                                            <p:strVal val="#ppt_w"/>
                                          </p:val>
                                        </p:tav>
                                      </p:tavLst>
                                    </p:anim>
                                    <p:anim calcmode="lin" valueType="num">
                                      <p:cBhvr additive="base">
                                        <p:cTn id="8" dur="500"/>
                                        <p:tgtEl>
                                          <p:spTgt spid="4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childTnLst>
                                </p:cTn>
                              </p:par>
                              <p:par>
                                <p:cTn id="14" presetID="23" presetClass="entr" presetSubtype="16"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p:tgtEl>
                                          <p:spTgt spid="46"/>
                                        </p:tgtEl>
                                        <p:attrNameLst>
                                          <p:attrName>ppt_w</p:attrName>
                                        </p:attrNameLst>
                                      </p:cBhvr>
                                      <p:tavLst>
                                        <p:tav tm="0">
                                          <p:val>
                                            <p:strVal val="0"/>
                                          </p:val>
                                        </p:tav>
                                        <p:tav tm="100000">
                                          <p:val>
                                            <p:strVal val="#ppt_w"/>
                                          </p:val>
                                        </p:tav>
                                      </p:tavLst>
                                    </p:anim>
                                    <p:anim calcmode="lin" valueType="num">
                                      <p:cBhvr additive="base">
                                        <p:cTn id="17" dur="500"/>
                                        <p:tgtEl>
                                          <p:spTgt spid="46"/>
                                        </p:tgtEl>
                                        <p:attrNameLst>
                                          <p:attrName>ppt_h</p:attrName>
                                        </p:attrNameLst>
                                      </p:cBhvr>
                                      <p:tavLst>
                                        <p:tav tm="0">
                                          <p:val>
                                            <p:strVal val="0"/>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p:nvPr/>
        </p:nvSpPr>
        <p:spPr>
          <a:xfrm>
            <a:off x="438540" y="283918"/>
            <a:ext cx="8211146" cy="6848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F03C69"/>
                </a:solidFill>
                <a:latin typeface="Arial"/>
                <a:ea typeface="Arial"/>
                <a:cs typeface="Arial"/>
                <a:sym typeface="Arial"/>
              </a:rPr>
              <a:t>1. Xem thông tin trên trang Web</a:t>
            </a:r>
            <a:endParaRPr sz="2800" b="1" i="0" u="none" strike="noStrike" cap="none">
              <a:solidFill>
                <a:srgbClr val="F03C69"/>
              </a:solidFill>
              <a:latin typeface="Quattrocento Sans"/>
              <a:ea typeface="Quattrocento Sans"/>
              <a:cs typeface="Quattrocento Sans"/>
              <a:sym typeface="Quattrocento Sans"/>
            </a:endParaRPr>
          </a:p>
        </p:txBody>
      </p:sp>
      <p:sp>
        <p:nvSpPr>
          <p:cNvPr id="56" name="Google Shape;56;p3"/>
          <p:cNvSpPr/>
          <p:nvPr/>
        </p:nvSpPr>
        <p:spPr>
          <a:xfrm>
            <a:off x="3379791" y="1086631"/>
            <a:ext cx="7173355" cy="67185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7FC354"/>
                </a:solidFill>
                <a:latin typeface="Arial"/>
                <a:ea typeface="Arial"/>
                <a:cs typeface="Arial"/>
                <a:sym typeface="Arial"/>
              </a:rPr>
              <a:t>Thông tin trên trang web</a:t>
            </a:r>
            <a:endParaRPr sz="2800" b="1" i="0" u="none" strike="noStrike" cap="none">
              <a:solidFill>
                <a:srgbClr val="7FC354"/>
              </a:solidFill>
              <a:latin typeface="Arial"/>
              <a:ea typeface="Arial"/>
              <a:cs typeface="Arial"/>
              <a:sym typeface="Arial"/>
            </a:endParaRPr>
          </a:p>
        </p:txBody>
      </p:sp>
      <p:sp>
        <p:nvSpPr>
          <p:cNvPr id="57" name="Google Shape;57;p3"/>
          <p:cNvSpPr/>
          <p:nvPr/>
        </p:nvSpPr>
        <p:spPr>
          <a:xfrm>
            <a:off x="932682" y="1844146"/>
            <a:ext cx="9205758" cy="114307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chemeClr val="dk1"/>
                </a:solidFill>
                <a:latin typeface="Arial"/>
                <a:ea typeface="Arial"/>
                <a:cs typeface="Arial"/>
                <a:sym typeface="Arial"/>
              </a:rPr>
              <a:t>Em hãy quan sát trang web ở Hình 7 và cho biết các vị trí được đánh số thể thiện thông tin thuộc dạng nào ?</a:t>
            </a:r>
            <a:endParaRPr sz="2400" b="0" i="0" u="none" strike="noStrike" cap="none">
              <a:solidFill>
                <a:schemeClr val="dk1"/>
              </a:solidFill>
              <a:latin typeface="Arial"/>
              <a:ea typeface="Arial"/>
              <a:cs typeface="Arial"/>
              <a:sym typeface="Arial"/>
            </a:endParaRPr>
          </a:p>
        </p:txBody>
      </p:sp>
      <p:grpSp>
        <p:nvGrpSpPr>
          <p:cNvPr id="58" name="Google Shape;58;p3"/>
          <p:cNvGrpSpPr/>
          <p:nvPr/>
        </p:nvGrpSpPr>
        <p:grpSpPr>
          <a:xfrm>
            <a:off x="522612" y="765365"/>
            <a:ext cx="3019125" cy="1150278"/>
            <a:chOff x="522612" y="765365"/>
            <a:chExt cx="3019125" cy="1150278"/>
          </a:xfrm>
        </p:grpSpPr>
        <p:grpSp>
          <p:nvGrpSpPr>
            <p:cNvPr id="59" name="Google Shape;59;p3"/>
            <p:cNvGrpSpPr/>
            <p:nvPr/>
          </p:nvGrpSpPr>
          <p:grpSpPr>
            <a:xfrm>
              <a:off x="522612" y="1095583"/>
              <a:ext cx="2354327" cy="661656"/>
              <a:chOff x="5906375" y="1404722"/>
              <a:chExt cx="2354327" cy="661656"/>
            </a:xfrm>
          </p:grpSpPr>
          <p:sp>
            <p:nvSpPr>
              <p:cNvPr id="60" name="Google Shape;60;p3"/>
              <p:cNvSpPr/>
              <p:nvPr/>
            </p:nvSpPr>
            <p:spPr>
              <a:xfrm>
                <a:off x="5962361" y="1404722"/>
                <a:ext cx="2298341" cy="661656"/>
              </a:xfrm>
              <a:prstGeom prst="round2SameRect">
                <a:avLst>
                  <a:gd name="adj1" fmla="val 16667"/>
                  <a:gd name="adj2" fmla="val 0"/>
                </a:avLst>
              </a:prstGeom>
              <a:solidFill>
                <a:srgbClr val="7F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Arial"/>
                  <a:ea typeface="Arial"/>
                  <a:cs typeface="Arial"/>
                  <a:sym typeface="Arial"/>
                </a:endParaRPr>
              </a:p>
            </p:txBody>
          </p:sp>
          <p:sp>
            <p:nvSpPr>
              <p:cNvPr id="61" name="Google Shape;61;p3"/>
              <p:cNvSpPr/>
              <p:nvPr/>
            </p:nvSpPr>
            <p:spPr>
              <a:xfrm>
                <a:off x="5906375" y="1465062"/>
                <a:ext cx="2135017" cy="5332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i="0" u="none" strike="noStrike" cap="none">
                    <a:solidFill>
                      <a:schemeClr val="lt1"/>
                    </a:solidFill>
                    <a:latin typeface="Arial"/>
                    <a:ea typeface="Arial"/>
                    <a:cs typeface="Arial"/>
                    <a:sym typeface="Arial"/>
                  </a:rPr>
                  <a:t>HOẠT ĐỘNG </a:t>
                </a:r>
                <a:endParaRPr sz="2200" b="1" i="0" u="none" strike="noStrike" cap="none">
                  <a:solidFill>
                    <a:schemeClr val="lt1"/>
                  </a:solidFill>
                  <a:latin typeface="Arial"/>
                  <a:ea typeface="Arial"/>
                  <a:cs typeface="Arial"/>
                  <a:sym typeface="Arial"/>
                </a:endParaRPr>
              </a:p>
            </p:txBody>
          </p:sp>
        </p:grpSp>
        <p:grpSp>
          <p:nvGrpSpPr>
            <p:cNvPr id="62" name="Google Shape;62;p3"/>
            <p:cNvGrpSpPr/>
            <p:nvPr/>
          </p:nvGrpSpPr>
          <p:grpSpPr>
            <a:xfrm rot="-1180807">
              <a:off x="2468303" y="900102"/>
              <a:ext cx="952953" cy="880803"/>
              <a:chOff x="8974078" y="279854"/>
              <a:chExt cx="3397172" cy="3224225"/>
            </a:xfrm>
          </p:grpSpPr>
          <p:pic>
            <p:nvPicPr>
              <p:cNvPr id="63" name="Google Shape;63;p3"/>
              <p:cNvPicPr preferRelativeResize="0"/>
              <p:nvPr/>
            </p:nvPicPr>
            <p:blipFill rotWithShape="1">
              <a:blip r:embed="rId3">
                <a:alphaModFix/>
              </a:blip>
              <a:srcRect/>
              <a:stretch/>
            </p:blipFill>
            <p:spPr>
              <a:xfrm>
                <a:off x="8974078" y="279854"/>
                <a:ext cx="3397172" cy="3224225"/>
              </a:xfrm>
              <a:prstGeom prst="rect">
                <a:avLst/>
              </a:prstGeom>
              <a:noFill/>
              <a:ln>
                <a:noFill/>
              </a:ln>
            </p:spPr>
          </p:pic>
          <p:pic>
            <p:nvPicPr>
              <p:cNvPr id="64" name="Google Shape;64;p3"/>
              <p:cNvPicPr preferRelativeResize="0"/>
              <p:nvPr/>
            </p:nvPicPr>
            <p:blipFill rotWithShape="1">
              <a:blip r:embed="rId4">
                <a:alphaModFix/>
              </a:blip>
              <a:srcRect/>
              <a:stretch/>
            </p:blipFill>
            <p:spPr>
              <a:xfrm>
                <a:off x="9202151" y="542910"/>
                <a:ext cx="2916628" cy="2768146"/>
              </a:xfrm>
              <a:prstGeom prst="rect">
                <a:avLst/>
              </a:prstGeom>
              <a:noFill/>
              <a:ln>
                <a:noFill/>
              </a:ln>
            </p:spPr>
          </p:pic>
        </p:grpSp>
        <p:sp>
          <p:nvSpPr>
            <p:cNvPr id="65" name="Google Shape;65;p3"/>
            <p:cNvSpPr/>
            <p:nvPr/>
          </p:nvSpPr>
          <p:spPr>
            <a:xfrm>
              <a:off x="2773689" y="1002361"/>
              <a:ext cx="363894" cy="661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chemeClr val="lt1"/>
                  </a:solidFill>
                  <a:latin typeface="Helvetica Neue"/>
                  <a:ea typeface="Helvetica Neue"/>
                  <a:cs typeface="Helvetica Neue"/>
                  <a:sym typeface="Helvetica Neue"/>
                </a:rPr>
                <a:t>1</a:t>
              </a:r>
              <a:endParaRPr sz="2800" b="1" i="0" u="none" strike="noStrike" cap="none">
                <a:solidFill>
                  <a:schemeClr val="lt1"/>
                </a:solidFill>
                <a:latin typeface="Arial"/>
                <a:ea typeface="Arial"/>
                <a:cs typeface="Arial"/>
                <a:sym typeface="Arial"/>
              </a:endParaRPr>
            </a:p>
          </p:txBody>
        </p:sp>
      </p:grpSp>
      <p:pic>
        <p:nvPicPr>
          <p:cNvPr id="66" name="Google Shape;66;p3" descr="Graphical user interface, website&#10;&#10;Description automatically generated"/>
          <p:cNvPicPr preferRelativeResize="0"/>
          <p:nvPr/>
        </p:nvPicPr>
        <p:blipFill rotWithShape="1">
          <a:blip r:embed="rId5">
            <a:alphaModFix/>
          </a:blip>
          <a:srcRect/>
          <a:stretch/>
        </p:blipFill>
        <p:spPr>
          <a:xfrm>
            <a:off x="1035921" y="2987216"/>
            <a:ext cx="9205758" cy="340673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500"/>
                                        <p:tgtEl>
                                          <p:spTgt spid="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p:tgtEl>
                                          <p:spTgt spid="58"/>
                                        </p:tgtEl>
                                        <p:attrNameLst>
                                          <p:attrName>ppt_x</p:attrName>
                                        </p:attrNameLst>
                                      </p:cBhvr>
                                      <p:tavLst>
                                        <p:tav tm="0">
                                          <p:val>
                                            <p:strVal val="#ppt_x-1"/>
                                          </p:val>
                                        </p:tav>
                                        <p:tav tm="100000">
                                          <p:val>
                                            <p:strVal val="#ppt_x"/>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p:tgtEl>
                                          <p:spTgt spid="57"/>
                                        </p:tgtEl>
                                        <p:attrNameLst>
                                          <p:attrName>ppt_w</p:attrName>
                                        </p:attrNameLst>
                                      </p:cBhvr>
                                      <p:tavLst>
                                        <p:tav tm="0">
                                          <p:val>
                                            <p:strVal val="0"/>
                                          </p:val>
                                        </p:tav>
                                        <p:tav tm="100000">
                                          <p:val>
                                            <p:strVal val="#ppt_w"/>
                                          </p:val>
                                        </p:tav>
                                      </p:tavLst>
                                    </p:anim>
                                    <p:anim calcmode="lin" valueType="num">
                                      <p:cBhvr additive="base">
                                        <p:cTn id="22" dur="500"/>
                                        <p:tgtEl>
                                          <p:spTgt spid="57"/>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4"/>
          <p:cNvPicPr preferRelativeResize="0"/>
          <p:nvPr/>
        </p:nvPicPr>
        <p:blipFill rotWithShape="1">
          <a:blip r:embed="rId3">
            <a:alphaModFix/>
          </a:blip>
          <a:srcRect/>
          <a:stretch/>
        </p:blipFill>
        <p:spPr>
          <a:xfrm>
            <a:off x="415718" y="475747"/>
            <a:ext cx="891617" cy="830652"/>
          </a:xfrm>
          <a:prstGeom prst="rect">
            <a:avLst/>
          </a:prstGeom>
          <a:noFill/>
          <a:ln>
            <a:noFill/>
          </a:ln>
        </p:spPr>
      </p:pic>
      <p:sp>
        <p:nvSpPr>
          <p:cNvPr id="72" name="Google Shape;72;p4"/>
          <p:cNvSpPr/>
          <p:nvPr/>
        </p:nvSpPr>
        <p:spPr>
          <a:xfrm>
            <a:off x="1307334" y="503613"/>
            <a:ext cx="10019426" cy="142962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endParaRPr/>
          </a:p>
        </p:txBody>
      </p:sp>
      <p:sp>
        <p:nvSpPr>
          <p:cNvPr id="73" name="Google Shape;73;p4"/>
          <p:cNvSpPr/>
          <p:nvPr/>
        </p:nvSpPr>
        <p:spPr>
          <a:xfrm>
            <a:off x="1307333" y="1952925"/>
            <a:ext cx="10689817" cy="142962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Trên trang web, còn có những vị trí mà khi con trỏ chuột ở vị trí đó sẽ có hình                                                Đó là những vị trí chứa siêu liên kết. Khi nháy chuột vào đó thì sẽ mở một trang web khác hoặc di chuyển đến một vị trí khác.</a:t>
            </a:r>
            <a:endParaRPr sz="2000" b="0" i="0" u="none" strike="noStrike" cap="none">
              <a:solidFill>
                <a:schemeClr val="dk1"/>
              </a:solidFill>
              <a:latin typeface="Arial"/>
              <a:ea typeface="Arial"/>
              <a:cs typeface="Arial"/>
              <a:sym typeface="Arial"/>
            </a:endParaRPr>
          </a:p>
        </p:txBody>
      </p:sp>
      <p:sp>
        <p:nvSpPr>
          <p:cNvPr id="74" name="Google Shape;74;p4"/>
          <p:cNvSpPr/>
          <p:nvPr/>
        </p:nvSpPr>
        <p:spPr>
          <a:xfrm>
            <a:off x="1307333" y="3328581"/>
            <a:ext cx="10689817" cy="9679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Văn bản chứa các loại thông tin văn bản, hình ảnh, âm thanh, video và siêu liên kết gọi là siêu văn bản. Trang web là siêu văn bản.</a:t>
            </a:r>
            <a:endParaRPr sz="2000" b="0" i="0" u="none" strike="noStrike" cap="none">
              <a:solidFill>
                <a:schemeClr val="dk1"/>
              </a:solidFill>
              <a:latin typeface="Arial"/>
              <a:ea typeface="Arial"/>
              <a:cs typeface="Arial"/>
              <a:sym typeface="Arial"/>
            </a:endParaRPr>
          </a:p>
        </p:txBody>
      </p:sp>
      <p:grpSp>
        <p:nvGrpSpPr>
          <p:cNvPr id="75" name="Google Shape;75;p4"/>
          <p:cNvGrpSpPr/>
          <p:nvPr/>
        </p:nvGrpSpPr>
        <p:grpSpPr>
          <a:xfrm>
            <a:off x="1209797" y="4523219"/>
            <a:ext cx="9178769" cy="1951609"/>
            <a:chOff x="1329714" y="458216"/>
            <a:chExt cx="8812810" cy="1951609"/>
          </a:xfrm>
        </p:grpSpPr>
        <p:grpSp>
          <p:nvGrpSpPr>
            <p:cNvPr id="76" name="Google Shape;76;p4"/>
            <p:cNvGrpSpPr/>
            <p:nvPr/>
          </p:nvGrpSpPr>
          <p:grpSpPr>
            <a:xfrm>
              <a:off x="1925021" y="911578"/>
              <a:ext cx="8217503" cy="1498247"/>
              <a:chOff x="2572721" y="934090"/>
              <a:chExt cx="7392824" cy="2210326"/>
            </a:xfrm>
          </p:grpSpPr>
          <p:sp>
            <p:nvSpPr>
              <p:cNvPr id="77" name="Google Shape;77;p4"/>
              <p:cNvSpPr/>
              <p:nvPr/>
            </p:nvSpPr>
            <p:spPr>
              <a:xfrm>
                <a:off x="2659224" y="1054359"/>
                <a:ext cx="7306321" cy="2090057"/>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8" name="Google Shape;78;p4"/>
              <p:cNvSpPr/>
              <p:nvPr/>
            </p:nvSpPr>
            <p:spPr>
              <a:xfrm>
                <a:off x="2572721" y="934090"/>
                <a:ext cx="7306322" cy="2090057"/>
              </a:xfrm>
              <a:prstGeom prst="roundRect">
                <a:avLst>
                  <a:gd name="adj" fmla="val 16667"/>
                </a:avLst>
              </a:prstGeom>
              <a:solidFill>
                <a:srgbClr val="F2E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79" name="Google Shape;79;p4"/>
            <p:cNvPicPr preferRelativeResize="0"/>
            <p:nvPr/>
          </p:nvPicPr>
          <p:blipFill rotWithShape="1">
            <a:blip r:embed="rId4">
              <a:alphaModFix/>
            </a:blip>
            <a:srcRect/>
            <a:stretch/>
          </p:blipFill>
          <p:spPr>
            <a:xfrm>
              <a:off x="1329714" y="458216"/>
              <a:ext cx="998307" cy="883997"/>
            </a:xfrm>
            <a:prstGeom prst="rect">
              <a:avLst/>
            </a:prstGeom>
            <a:noFill/>
            <a:ln>
              <a:noFill/>
            </a:ln>
          </p:spPr>
        </p:pic>
      </p:grpSp>
      <p:sp>
        <p:nvSpPr>
          <p:cNvPr id="80" name="Google Shape;80;p4"/>
          <p:cNvSpPr/>
          <p:nvPr/>
        </p:nvSpPr>
        <p:spPr>
          <a:xfrm>
            <a:off x="2071855" y="5077794"/>
            <a:ext cx="8414248" cy="11411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F03C69"/>
                </a:solidFill>
                <a:latin typeface="Arial"/>
                <a:ea typeface="Arial"/>
                <a:cs typeface="Arial"/>
                <a:sym typeface="Arial"/>
              </a:rPr>
              <a:t>Trên trang web thường có các loại thông tin: Văn bản, hình ảnh, âm thanh, video và siêu liên kết.</a:t>
            </a:r>
            <a:r>
              <a:rPr lang="en-US" sz="2400" b="1" i="0" u="none" strike="noStrike" cap="none">
                <a:solidFill>
                  <a:srgbClr val="F03C69"/>
                </a:solidFill>
                <a:latin typeface="Times New Roman"/>
                <a:ea typeface="Times New Roman"/>
                <a:cs typeface="Times New Roman"/>
                <a:sym typeface="Times New Roman"/>
              </a:rPr>
              <a:t>.</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p:tgtEl>
                                          <p:spTgt spid="7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500"/>
                                        <p:tgtEl>
                                          <p:spTgt spid="7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p:tgtEl>
                                          <p:spTgt spid="74"/>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p:nvPr/>
        </p:nvSpPr>
        <p:spPr>
          <a:xfrm>
            <a:off x="1333427" y="566317"/>
            <a:ext cx="7958060"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1. Trên trang web có các loại thông tin nào?</a:t>
            </a:r>
            <a:endParaRPr sz="2400" b="1" i="0" u="none" strike="noStrike" cap="none">
              <a:solidFill>
                <a:schemeClr val="dk1"/>
              </a:solidFill>
              <a:latin typeface="Arial"/>
              <a:ea typeface="Arial"/>
              <a:cs typeface="Arial"/>
              <a:sym typeface="Arial"/>
            </a:endParaRPr>
          </a:p>
        </p:txBody>
      </p:sp>
      <p:pic>
        <p:nvPicPr>
          <p:cNvPr id="86" name="Google Shape;86;p5"/>
          <p:cNvPicPr preferRelativeResize="0"/>
          <p:nvPr/>
        </p:nvPicPr>
        <p:blipFill rotWithShape="1">
          <a:blip r:embed="rId3">
            <a:alphaModFix/>
          </a:blip>
          <a:srcRect/>
          <a:stretch/>
        </p:blipFill>
        <p:spPr>
          <a:xfrm>
            <a:off x="350362" y="366329"/>
            <a:ext cx="983065" cy="967824"/>
          </a:xfrm>
          <a:prstGeom prst="rect">
            <a:avLst/>
          </a:prstGeom>
          <a:noFill/>
          <a:ln>
            <a:noFill/>
          </a:ln>
        </p:spPr>
      </p:pic>
      <p:sp>
        <p:nvSpPr>
          <p:cNvPr id="87" name="Google Shape;87;p5"/>
          <p:cNvSpPr/>
          <p:nvPr/>
        </p:nvSpPr>
        <p:spPr>
          <a:xfrm>
            <a:off x="2169171" y="1189189"/>
            <a:ext cx="7310526"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7FC354"/>
                </a:solidFill>
                <a:latin typeface="Arial"/>
                <a:ea typeface="Arial"/>
                <a:cs typeface="Arial"/>
                <a:sym typeface="Arial"/>
              </a:rPr>
              <a:t>A.</a:t>
            </a:r>
            <a:r>
              <a:rPr lang="en-US" sz="2400" b="0" i="0" u="none" strike="noStrike" cap="none">
                <a:solidFill>
                  <a:schemeClr val="dk1"/>
                </a:solidFill>
                <a:latin typeface="Arial"/>
                <a:ea typeface="Arial"/>
                <a:cs typeface="Arial"/>
                <a:sym typeface="Arial"/>
              </a:rPr>
              <a:t> Chỉ có thông tin là văn bản và hình</a:t>
            </a:r>
            <a:endParaRPr sz="2400" b="0" i="0" u="none" strike="noStrike" cap="none">
              <a:solidFill>
                <a:schemeClr val="dk1"/>
              </a:solidFill>
              <a:latin typeface="Arial"/>
              <a:ea typeface="Arial"/>
              <a:cs typeface="Arial"/>
              <a:sym typeface="Arial"/>
            </a:endParaRPr>
          </a:p>
        </p:txBody>
      </p:sp>
      <p:sp>
        <p:nvSpPr>
          <p:cNvPr id="88" name="Google Shape;88;p5"/>
          <p:cNvSpPr/>
          <p:nvPr/>
        </p:nvSpPr>
        <p:spPr>
          <a:xfrm>
            <a:off x="2169171" y="1812061"/>
            <a:ext cx="7310526"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7FC354"/>
                </a:solidFill>
                <a:latin typeface="Arial"/>
                <a:ea typeface="Arial"/>
                <a:cs typeface="Arial"/>
                <a:sym typeface="Arial"/>
              </a:rPr>
              <a:t>B. </a:t>
            </a:r>
            <a:r>
              <a:rPr lang="en-US" sz="2400" b="0" i="0" u="none" strike="noStrike" cap="none">
                <a:solidFill>
                  <a:schemeClr val="dk1"/>
                </a:solidFill>
                <a:latin typeface="Arial"/>
                <a:ea typeface="Arial"/>
                <a:cs typeface="Arial"/>
                <a:sym typeface="Arial"/>
              </a:rPr>
              <a:t>Chỉ có thông tin là hình ảnh và âm thanh.</a:t>
            </a:r>
            <a:endParaRPr sz="2400" b="0" i="0" u="none" strike="noStrike" cap="none">
              <a:solidFill>
                <a:schemeClr val="dk1"/>
              </a:solidFill>
              <a:latin typeface="Arial"/>
              <a:ea typeface="Arial"/>
              <a:cs typeface="Arial"/>
              <a:sym typeface="Arial"/>
            </a:endParaRPr>
          </a:p>
        </p:txBody>
      </p:sp>
      <p:sp>
        <p:nvSpPr>
          <p:cNvPr id="89" name="Google Shape;89;p5"/>
          <p:cNvSpPr/>
          <p:nvPr/>
        </p:nvSpPr>
        <p:spPr>
          <a:xfrm>
            <a:off x="2169171" y="2431840"/>
            <a:ext cx="7310526"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7FC354"/>
                </a:solidFill>
                <a:latin typeface="Arial"/>
                <a:ea typeface="Arial"/>
                <a:cs typeface="Arial"/>
                <a:sym typeface="Arial"/>
              </a:rPr>
              <a:t>C. </a:t>
            </a:r>
            <a:r>
              <a:rPr lang="en-US" sz="2400" b="0" i="0" u="none" strike="noStrike" cap="none">
                <a:solidFill>
                  <a:schemeClr val="dk1"/>
                </a:solidFill>
                <a:latin typeface="Arial"/>
                <a:ea typeface="Arial"/>
                <a:cs typeface="Arial"/>
                <a:sym typeface="Arial"/>
              </a:rPr>
              <a:t>Chỉ có thông tin là video.</a:t>
            </a:r>
            <a:endParaRPr sz="2400" b="0" i="0" u="none" strike="noStrike" cap="none">
              <a:solidFill>
                <a:schemeClr val="dk1"/>
              </a:solidFill>
              <a:latin typeface="Arial"/>
              <a:ea typeface="Arial"/>
              <a:cs typeface="Arial"/>
              <a:sym typeface="Arial"/>
            </a:endParaRPr>
          </a:p>
        </p:txBody>
      </p:sp>
      <p:sp>
        <p:nvSpPr>
          <p:cNvPr id="90" name="Google Shape;90;p5"/>
          <p:cNvSpPr/>
          <p:nvPr/>
        </p:nvSpPr>
        <p:spPr>
          <a:xfrm>
            <a:off x="1333427" y="4084085"/>
            <a:ext cx="10406292" cy="114307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2. Sau đây là hình ảnh khi đưa con trỏ chuột đến một số vị trí trên trang web, em hãy cho biết mục nào có chứa siêu liên kết?</a:t>
            </a:r>
            <a:endParaRPr/>
          </a:p>
        </p:txBody>
      </p:sp>
      <p:sp>
        <p:nvSpPr>
          <p:cNvPr id="91" name="Google Shape;91;p5"/>
          <p:cNvSpPr/>
          <p:nvPr/>
        </p:nvSpPr>
        <p:spPr>
          <a:xfrm>
            <a:off x="2148389" y="5417570"/>
            <a:ext cx="2127526"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7FC354"/>
                </a:solidFill>
                <a:latin typeface="Arial"/>
                <a:ea typeface="Arial"/>
                <a:cs typeface="Arial"/>
                <a:sym typeface="Arial"/>
              </a:rPr>
              <a:t>A. </a:t>
            </a:r>
            <a:endParaRPr sz="2400" b="0" i="0" u="none" strike="noStrike" cap="none">
              <a:solidFill>
                <a:schemeClr val="dk1"/>
              </a:solidFill>
              <a:latin typeface="Arial"/>
              <a:ea typeface="Arial"/>
              <a:cs typeface="Arial"/>
              <a:sym typeface="Arial"/>
            </a:endParaRPr>
          </a:p>
        </p:txBody>
      </p:sp>
      <p:sp>
        <p:nvSpPr>
          <p:cNvPr id="92" name="Google Shape;92;p5"/>
          <p:cNvSpPr/>
          <p:nvPr/>
        </p:nvSpPr>
        <p:spPr>
          <a:xfrm>
            <a:off x="8362275" y="5411769"/>
            <a:ext cx="2127526"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7FC354"/>
                </a:solidFill>
                <a:latin typeface="Arial"/>
                <a:ea typeface="Arial"/>
                <a:cs typeface="Arial"/>
                <a:sym typeface="Arial"/>
              </a:rPr>
              <a:t>C. </a:t>
            </a:r>
            <a:endParaRPr sz="2400" b="0" i="0" u="none" strike="noStrike" cap="none">
              <a:solidFill>
                <a:schemeClr val="dk1"/>
              </a:solidFill>
              <a:latin typeface="Arial"/>
              <a:ea typeface="Arial"/>
              <a:cs typeface="Arial"/>
              <a:sym typeface="Arial"/>
            </a:endParaRPr>
          </a:p>
        </p:txBody>
      </p:sp>
      <p:sp>
        <p:nvSpPr>
          <p:cNvPr id="93" name="Google Shape;93;p5"/>
          <p:cNvSpPr/>
          <p:nvPr/>
        </p:nvSpPr>
        <p:spPr>
          <a:xfrm>
            <a:off x="5312457" y="5464619"/>
            <a:ext cx="2127526"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7FC354"/>
                </a:solidFill>
                <a:latin typeface="Arial"/>
                <a:ea typeface="Arial"/>
                <a:cs typeface="Arial"/>
                <a:sym typeface="Arial"/>
              </a:rPr>
              <a:t>B. </a:t>
            </a:r>
            <a:endParaRPr sz="2400" b="0" i="0" u="none" strike="noStrike" cap="none">
              <a:solidFill>
                <a:schemeClr val="dk1"/>
              </a:solidFill>
              <a:latin typeface="Arial"/>
              <a:ea typeface="Arial"/>
              <a:cs typeface="Arial"/>
              <a:sym typeface="Arial"/>
            </a:endParaRPr>
          </a:p>
        </p:txBody>
      </p:sp>
      <p:pic>
        <p:nvPicPr>
          <p:cNvPr id="94" name="Google Shape;94;p5" descr="A picture containing text, electronics, computer&#10;&#10;Description automatically generated"/>
          <p:cNvPicPr preferRelativeResize="0"/>
          <p:nvPr/>
        </p:nvPicPr>
        <p:blipFill rotWithShape="1">
          <a:blip r:embed="rId4">
            <a:alphaModFix/>
          </a:blip>
          <a:srcRect/>
          <a:stretch/>
        </p:blipFill>
        <p:spPr>
          <a:xfrm>
            <a:off x="9292888" y="815731"/>
            <a:ext cx="2208069" cy="2176969"/>
          </a:xfrm>
          <a:prstGeom prst="rect">
            <a:avLst/>
          </a:prstGeom>
          <a:noFill/>
          <a:ln>
            <a:noFill/>
          </a:ln>
        </p:spPr>
      </p:pic>
      <p:sp>
        <p:nvSpPr>
          <p:cNvPr id="95" name="Google Shape;95;p5"/>
          <p:cNvSpPr/>
          <p:nvPr/>
        </p:nvSpPr>
        <p:spPr>
          <a:xfrm>
            <a:off x="2148389" y="3175260"/>
            <a:ext cx="443608" cy="44360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96" name="Google Shape;96;p5"/>
          <p:cNvSpPr/>
          <p:nvPr/>
        </p:nvSpPr>
        <p:spPr>
          <a:xfrm>
            <a:off x="2113930" y="5545142"/>
            <a:ext cx="443608" cy="44360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97" name="Google Shape;97;p5"/>
          <p:cNvSpPr/>
          <p:nvPr/>
        </p:nvSpPr>
        <p:spPr>
          <a:xfrm>
            <a:off x="2188836" y="3050186"/>
            <a:ext cx="7310526" cy="114307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7FC354"/>
                </a:solidFill>
                <a:latin typeface="Arial"/>
                <a:ea typeface="Arial"/>
                <a:cs typeface="Arial"/>
                <a:sym typeface="Arial"/>
              </a:rPr>
              <a:t>D. </a:t>
            </a:r>
            <a:r>
              <a:rPr lang="en-US" sz="2400" b="0" i="0" u="none" strike="noStrike" cap="none">
                <a:solidFill>
                  <a:schemeClr val="dk1"/>
                </a:solidFill>
                <a:latin typeface="Arial"/>
                <a:ea typeface="Arial"/>
                <a:cs typeface="Arial"/>
                <a:sym typeface="Arial"/>
              </a:rPr>
              <a:t>Có các thông tin là văn bản, hình ảnh, âm thanh, video và siêu liên kết</a:t>
            </a:r>
            <a:endParaRPr sz="2400" b="0" i="0" u="none" strike="noStrike" cap="none">
              <a:solidFill>
                <a:schemeClr val="dk1"/>
              </a:solidFill>
              <a:latin typeface="Arial"/>
              <a:ea typeface="Arial"/>
              <a:cs typeface="Arial"/>
              <a:sym typeface="Arial"/>
            </a:endParaRPr>
          </a:p>
        </p:txBody>
      </p:sp>
      <p:pic>
        <p:nvPicPr>
          <p:cNvPr id="98" name="Google Shape;98;p5" descr="Text&#10;&#10;Description automatically generated with medium confidence"/>
          <p:cNvPicPr preferRelativeResize="0"/>
          <p:nvPr/>
        </p:nvPicPr>
        <p:blipFill rotWithShape="1">
          <a:blip r:embed="rId5">
            <a:alphaModFix/>
          </a:blip>
          <a:srcRect/>
          <a:stretch/>
        </p:blipFill>
        <p:spPr>
          <a:xfrm>
            <a:off x="2725787" y="5411769"/>
            <a:ext cx="1256278" cy="952437"/>
          </a:xfrm>
          <a:prstGeom prst="rect">
            <a:avLst/>
          </a:prstGeom>
          <a:noFill/>
          <a:ln>
            <a:noFill/>
          </a:ln>
        </p:spPr>
      </p:pic>
      <p:pic>
        <p:nvPicPr>
          <p:cNvPr id="99" name="Google Shape;99;p5" descr="Graphical user interface&#10;&#10;Description automatically generated"/>
          <p:cNvPicPr preferRelativeResize="0"/>
          <p:nvPr/>
        </p:nvPicPr>
        <p:blipFill rotWithShape="1">
          <a:blip r:embed="rId6">
            <a:alphaModFix/>
          </a:blip>
          <a:srcRect/>
          <a:stretch/>
        </p:blipFill>
        <p:spPr>
          <a:xfrm>
            <a:off x="5690956" y="5410782"/>
            <a:ext cx="1256278" cy="1128652"/>
          </a:xfrm>
          <a:prstGeom prst="rect">
            <a:avLst/>
          </a:prstGeom>
          <a:noFill/>
          <a:ln>
            <a:noFill/>
          </a:ln>
        </p:spPr>
      </p:pic>
      <p:pic>
        <p:nvPicPr>
          <p:cNvPr id="100" name="Google Shape;100;p5"/>
          <p:cNvPicPr preferRelativeResize="0"/>
          <p:nvPr/>
        </p:nvPicPr>
        <p:blipFill rotWithShape="1">
          <a:blip r:embed="rId7">
            <a:alphaModFix/>
          </a:blip>
          <a:srcRect/>
          <a:stretch/>
        </p:blipFill>
        <p:spPr>
          <a:xfrm>
            <a:off x="8828152" y="5417570"/>
            <a:ext cx="1696108" cy="79709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par>
                                <p:cTn id="17" presetID="10"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par>
                                <p:cTn id="36" presetID="10" presetClass="entr" presetSubtype="0" fill="hold" nodeType="with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fade">
                                      <p:cBhvr>
                                        <p:cTn id="47" dur="500"/>
                                        <p:tgtEl>
                                          <p:spTgt spid="93"/>
                                        </p:tgtEl>
                                      </p:cBhvr>
                                    </p:animEffect>
                                  </p:childTnLst>
                                </p:cTn>
                              </p:par>
                              <p:par>
                                <p:cTn id="48" presetID="10" presetClass="entr" presetSubtype="0"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fade">
                                      <p:cBhvr>
                                        <p:cTn id="50" dur="500"/>
                                        <p:tgtEl>
                                          <p:spTgt spid="92"/>
                                        </p:tgtEl>
                                      </p:cBhvr>
                                    </p:animEffect>
                                  </p:childTnLst>
                                </p:cTn>
                              </p:par>
                              <p:par>
                                <p:cTn id="51" presetID="10" presetClass="entr" presetSubtype="0" fill="hold"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500"/>
                                        <p:tgtEl>
                                          <p:spTgt spid="10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p:nvPr/>
        </p:nvSpPr>
        <p:spPr>
          <a:xfrm>
            <a:off x="363894" y="283918"/>
            <a:ext cx="9281551" cy="6848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F03C69"/>
                </a:solidFill>
                <a:latin typeface="Arial"/>
                <a:ea typeface="Arial"/>
                <a:cs typeface="Arial"/>
                <a:sym typeface="Arial"/>
              </a:rPr>
              <a:t>2. Tác hại khi TRUY CẬP VÀO TRANG WEB Không phù hợp</a:t>
            </a:r>
            <a:endParaRPr sz="2800" b="1" i="0" u="none" strike="noStrike" cap="none">
              <a:solidFill>
                <a:srgbClr val="F03C69"/>
              </a:solidFill>
              <a:latin typeface="Quattrocento Sans"/>
              <a:ea typeface="Quattrocento Sans"/>
              <a:cs typeface="Quattrocento Sans"/>
              <a:sym typeface="Quattrocento Sans"/>
            </a:endParaRPr>
          </a:p>
        </p:txBody>
      </p:sp>
      <p:sp>
        <p:nvSpPr>
          <p:cNvPr id="106" name="Google Shape;106;p6"/>
          <p:cNvSpPr/>
          <p:nvPr/>
        </p:nvSpPr>
        <p:spPr>
          <a:xfrm>
            <a:off x="3379791" y="1105048"/>
            <a:ext cx="8041932" cy="67185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7FC354"/>
                </a:solidFill>
                <a:latin typeface="Arial"/>
                <a:ea typeface="Arial"/>
                <a:cs typeface="Arial"/>
                <a:sym typeface="Arial"/>
              </a:rPr>
              <a:t>An gặp rắc rối gì ?</a:t>
            </a:r>
            <a:endParaRPr/>
          </a:p>
        </p:txBody>
      </p:sp>
      <p:sp>
        <p:nvSpPr>
          <p:cNvPr id="107" name="Google Shape;107;p6"/>
          <p:cNvSpPr/>
          <p:nvPr/>
        </p:nvSpPr>
        <p:spPr>
          <a:xfrm>
            <a:off x="674437" y="1915643"/>
            <a:ext cx="3912311" cy="23529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Trong khi truy cập Internet, bạn An vô tình vào một trang web trò chuyện không phù hợp. Em hãy quan sát Hình 8 và cho biết bạn An đã gặp rắc rối gì?</a:t>
            </a:r>
            <a:endParaRPr/>
          </a:p>
        </p:txBody>
      </p:sp>
      <p:grpSp>
        <p:nvGrpSpPr>
          <p:cNvPr id="108" name="Google Shape;108;p6"/>
          <p:cNvGrpSpPr/>
          <p:nvPr/>
        </p:nvGrpSpPr>
        <p:grpSpPr>
          <a:xfrm>
            <a:off x="522612" y="765365"/>
            <a:ext cx="3019125" cy="1150278"/>
            <a:chOff x="522612" y="765365"/>
            <a:chExt cx="3019125" cy="1150278"/>
          </a:xfrm>
        </p:grpSpPr>
        <p:grpSp>
          <p:nvGrpSpPr>
            <p:cNvPr id="109" name="Google Shape;109;p6"/>
            <p:cNvGrpSpPr/>
            <p:nvPr/>
          </p:nvGrpSpPr>
          <p:grpSpPr>
            <a:xfrm>
              <a:off x="522612" y="1095583"/>
              <a:ext cx="2354327" cy="661656"/>
              <a:chOff x="5906375" y="1404722"/>
              <a:chExt cx="2354327" cy="661656"/>
            </a:xfrm>
          </p:grpSpPr>
          <p:sp>
            <p:nvSpPr>
              <p:cNvPr id="110" name="Google Shape;110;p6"/>
              <p:cNvSpPr/>
              <p:nvPr/>
            </p:nvSpPr>
            <p:spPr>
              <a:xfrm>
                <a:off x="5962361" y="1404722"/>
                <a:ext cx="2298341" cy="661656"/>
              </a:xfrm>
              <a:prstGeom prst="round2SameRect">
                <a:avLst>
                  <a:gd name="adj1" fmla="val 16667"/>
                  <a:gd name="adj2" fmla="val 0"/>
                </a:avLst>
              </a:prstGeom>
              <a:solidFill>
                <a:srgbClr val="7F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Arial"/>
                  <a:ea typeface="Arial"/>
                  <a:cs typeface="Arial"/>
                  <a:sym typeface="Arial"/>
                </a:endParaRPr>
              </a:p>
            </p:txBody>
          </p:sp>
          <p:sp>
            <p:nvSpPr>
              <p:cNvPr id="111" name="Google Shape;111;p6"/>
              <p:cNvSpPr/>
              <p:nvPr/>
            </p:nvSpPr>
            <p:spPr>
              <a:xfrm>
                <a:off x="5906375" y="1465062"/>
                <a:ext cx="2135017" cy="5332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i="0" u="none" strike="noStrike" cap="none">
                    <a:solidFill>
                      <a:schemeClr val="lt1"/>
                    </a:solidFill>
                    <a:latin typeface="Arial"/>
                    <a:ea typeface="Arial"/>
                    <a:cs typeface="Arial"/>
                    <a:sym typeface="Arial"/>
                  </a:rPr>
                  <a:t>HOẠT ĐỘNG </a:t>
                </a:r>
                <a:endParaRPr sz="2200" b="1" i="0" u="none" strike="noStrike" cap="none">
                  <a:solidFill>
                    <a:schemeClr val="lt1"/>
                  </a:solidFill>
                  <a:latin typeface="Arial"/>
                  <a:ea typeface="Arial"/>
                  <a:cs typeface="Arial"/>
                  <a:sym typeface="Arial"/>
                </a:endParaRPr>
              </a:p>
            </p:txBody>
          </p:sp>
        </p:grpSp>
        <p:grpSp>
          <p:nvGrpSpPr>
            <p:cNvPr id="112" name="Google Shape;112;p6"/>
            <p:cNvGrpSpPr/>
            <p:nvPr/>
          </p:nvGrpSpPr>
          <p:grpSpPr>
            <a:xfrm rot="-1180807">
              <a:off x="2468303" y="900102"/>
              <a:ext cx="952953" cy="880803"/>
              <a:chOff x="8974078" y="279854"/>
              <a:chExt cx="3397172" cy="3224225"/>
            </a:xfrm>
          </p:grpSpPr>
          <p:pic>
            <p:nvPicPr>
              <p:cNvPr id="113" name="Google Shape;113;p6"/>
              <p:cNvPicPr preferRelativeResize="0"/>
              <p:nvPr/>
            </p:nvPicPr>
            <p:blipFill rotWithShape="1">
              <a:blip r:embed="rId3">
                <a:alphaModFix/>
              </a:blip>
              <a:srcRect/>
              <a:stretch/>
            </p:blipFill>
            <p:spPr>
              <a:xfrm>
                <a:off x="8974078" y="279854"/>
                <a:ext cx="3397172" cy="3224225"/>
              </a:xfrm>
              <a:prstGeom prst="rect">
                <a:avLst/>
              </a:prstGeom>
              <a:noFill/>
              <a:ln>
                <a:noFill/>
              </a:ln>
            </p:spPr>
          </p:pic>
          <p:pic>
            <p:nvPicPr>
              <p:cNvPr id="114" name="Google Shape;114;p6"/>
              <p:cNvPicPr preferRelativeResize="0"/>
              <p:nvPr/>
            </p:nvPicPr>
            <p:blipFill rotWithShape="1">
              <a:blip r:embed="rId4">
                <a:alphaModFix/>
              </a:blip>
              <a:srcRect/>
              <a:stretch/>
            </p:blipFill>
            <p:spPr>
              <a:xfrm>
                <a:off x="9202151" y="542910"/>
                <a:ext cx="2916628" cy="2768146"/>
              </a:xfrm>
              <a:prstGeom prst="rect">
                <a:avLst/>
              </a:prstGeom>
              <a:noFill/>
              <a:ln>
                <a:noFill/>
              </a:ln>
            </p:spPr>
          </p:pic>
        </p:grpSp>
        <p:sp>
          <p:nvSpPr>
            <p:cNvPr id="115" name="Google Shape;115;p6"/>
            <p:cNvSpPr/>
            <p:nvPr/>
          </p:nvSpPr>
          <p:spPr>
            <a:xfrm>
              <a:off x="2773689" y="1002361"/>
              <a:ext cx="363894" cy="661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chemeClr val="lt1"/>
                  </a:solidFill>
                  <a:latin typeface="Helvetica Neue"/>
                  <a:ea typeface="Helvetica Neue"/>
                  <a:cs typeface="Helvetica Neue"/>
                  <a:sym typeface="Helvetica Neue"/>
                </a:rPr>
                <a:t>2</a:t>
              </a:r>
              <a:endParaRPr sz="2800" b="1" i="0" u="none" strike="noStrike" cap="none">
                <a:solidFill>
                  <a:schemeClr val="lt1"/>
                </a:solidFill>
                <a:latin typeface="Arial"/>
                <a:ea typeface="Arial"/>
                <a:cs typeface="Arial"/>
                <a:sym typeface="Arial"/>
              </a:endParaRPr>
            </a:p>
          </p:txBody>
        </p:sp>
      </p:grpSp>
      <p:pic>
        <p:nvPicPr>
          <p:cNvPr id="116" name="Google Shape;116;p6" descr="Text&#10;&#10;Description automatically generated with low confidence"/>
          <p:cNvPicPr preferRelativeResize="0"/>
          <p:nvPr/>
        </p:nvPicPr>
        <p:blipFill rotWithShape="1">
          <a:blip r:embed="rId5">
            <a:alphaModFix/>
          </a:blip>
          <a:srcRect/>
          <a:stretch/>
        </p:blipFill>
        <p:spPr>
          <a:xfrm>
            <a:off x="5310961" y="1689146"/>
            <a:ext cx="5908002" cy="488493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500"/>
                                        <p:tgtEl>
                                          <p:spTgt spid="108"/>
                                        </p:tgtEl>
                                        <p:attrNameLst>
                                          <p:attrName>ppt_x</p:attrName>
                                        </p:attrNameLst>
                                      </p:cBhvr>
                                      <p:tavLst>
                                        <p:tav tm="0">
                                          <p:val>
                                            <p:strVal val="#ppt_x-1"/>
                                          </p:val>
                                        </p:tav>
                                        <p:tav tm="100000">
                                          <p:val>
                                            <p:strVal val="#ppt_x"/>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additive="base">
                                        <p:cTn id="21" dur="500"/>
                                        <p:tgtEl>
                                          <p:spTgt spid="107"/>
                                        </p:tgtEl>
                                        <p:attrNameLst>
                                          <p:attrName>ppt_w</p:attrName>
                                        </p:attrNameLst>
                                      </p:cBhvr>
                                      <p:tavLst>
                                        <p:tav tm="0">
                                          <p:val>
                                            <p:strVal val="0"/>
                                          </p:val>
                                        </p:tav>
                                        <p:tav tm="100000">
                                          <p:val>
                                            <p:strVal val="#ppt_w"/>
                                          </p:val>
                                        </p:tav>
                                      </p:tavLst>
                                    </p:anim>
                                    <p:anim calcmode="lin" valueType="num">
                                      <p:cBhvr additive="base">
                                        <p:cTn id="22" dur="500"/>
                                        <p:tgtEl>
                                          <p:spTgt spid="107"/>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fade">
                                      <p:cBhvr>
                                        <p:cTn id="2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7"/>
          <p:cNvPicPr preferRelativeResize="0"/>
          <p:nvPr/>
        </p:nvPicPr>
        <p:blipFill rotWithShape="1">
          <a:blip r:embed="rId3">
            <a:alphaModFix/>
          </a:blip>
          <a:srcRect/>
          <a:stretch/>
        </p:blipFill>
        <p:spPr>
          <a:xfrm>
            <a:off x="318182" y="280553"/>
            <a:ext cx="891617" cy="830652"/>
          </a:xfrm>
          <a:prstGeom prst="rect">
            <a:avLst/>
          </a:prstGeom>
          <a:noFill/>
          <a:ln>
            <a:noFill/>
          </a:ln>
        </p:spPr>
      </p:pic>
      <p:sp>
        <p:nvSpPr>
          <p:cNvPr id="122" name="Google Shape;122;p7"/>
          <p:cNvSpPr/>
          <p:nvPr/>
        </p:nvSpPr>
        <p:spPr>
          <a:xfrm>
            <a:off x="1209799" y="392121"/>
            <a:ext cx="10567674"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endParaRPr/>
          </a:p>
        </p:txBody>
      </p:sp>
      <p:sp>
        <p:nvSpPr>
          <p:cNvPr id="123" name="Google Shape;123;p7"/>
          <p:cNvSpPr/>
          <p:nvPr/>
        </p:nvSpPr>
        <p:spPr>
          <a:xfrm>
            <a:off x="1307334" y="1869449"/>
            <a:ext cx="6553556" cy="129586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chemeClr val="dk1"/>
                </a:solidFill>
                <a:latin typeface="Arial"/>
                <a:ea typeface="Arial"/>
                <a:cs typeface="Arial"/>
                <a:sym typeface="Arial"/>
              </a:rPr>
              <a:t>− Có những suy nghĩ tiêu cực và lệch lạc: Xem  thông  tin  không  phù  hợp  với  lứa  tuổi khiến các em không hiểu hết hoặc hiểu một cách lệch lạc ảnh hưởng đến suy nghĩ và nhận thức của các em.</a:t>
            </a:r>
            <a:endParaRPr/>
          </a:p>
        </p:txBody>
      </p:sp>
      <p:sp>
        <p:nvSpPr>
          <p:cNvPr id="124" name="Google Shape;124;p7"/>
          <p:cNvSpPr/>
          <p:nvPr/>
        </p:nvSpPr>
        <p:spPr>
          <a:xfrm>
            <a:off x="1307334" y="3165317"/>
            <a:ext cx="6553556" cy="129586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chemeClr val="dk1"/>
                </a:solidFill>
                <a:latin typeface="Arial"/>
                <a:ea typeface="Arial"/>
                <a:cs typeface="Arial"/>
                <a:sym typeface="Arial"/>
              </a:rPr>
              <a:t>− Bị lừa đảo, dụ dỗ, bắt nạt: Kẻ xấu có thể gửi các tin nhắn mạo danh, nặc danh qua các trang web để đe doạ và làm tổn thương em hoặc dụ dỗ em làm điều xấu.</a:t>
            </a:r>
            <a:endParaRPr/>
          </a:p>
        </p:txBody>
      </p:sp>
      <p:sp>
        <p:nvSpPr>
          <p:cNvPr id="125" name="Google Shape;125;p7"/>
          <p:cNvSpPr/>
          <p:nvPr/>
        </p:nvSpPr>
        <p:spPr>
          <a:xfrm>
            <a:off x="1307334" y="4475263"/>
            <a:ext cx="6553556" cy="129586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chemeClr val="dk1"/>
                </a:solidFill>
                <a:latin typeface="Arial"/>
                <a:ea typeface="Arial"/>
                <a:cs typeface="Arial"/>
                <a:sym typeface="Arial"/>
              </a:rPr>
              <a:t>− Lãng phí thời gian: Cố tình truy cập vào những trang web không phù hợp lứa tuổi và không nên xem, em bị mất đi thời gian quý báu cho học tập và những hoạt động bổ ích khác.</a:t>
            </a:r>
            <a:endParaRPr/>
          </a:p>
        </p:txBody>
      </p:sp>
      <p:pic>
        <p:nvPicPr>
          <p:cNvPr id="126" name="Google Shape;126;p7" descr="A picture containing text&#10;&#10;Description automatically generated"/>
          <p:cNvPicPr preferRelativeResize="0"/>
          <p:nvPr/>
        </p:nvPicPr>
        <p:blipFill rotWithShape="1">
          <a:blip r:embed="rId4">
            <a:alphaModFix/>
          </a:blip>
          <a:srcRect/>
          <a:stretch/>
        </p:blipFill>
        <p:spPr>
          <a:xfrm>
            <a:off x="8558784" y="1818372"/>
            <a:ext cx="3474720" cy="461033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20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500"/>
                                        <p:tgtEl>
                                          <p:spTgt spid="12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additive="base">
                                        <p:cTn id="17" dur="500"/>
                                        <p:tgtEl>
                                          <p:spTgt spid="12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5">
                                            <p:txEl>
                                              <p:pRg st="0" end="0"/>
                                            </p:txEl>
                                          </p:spTgt>
                                        </p:tgtEl>
                                        <p:attrNameLst>
                                          <p:attrName>style.visibility</p:attrName>
                                        </p:attrNameLst>
                                      </p:cBhvr>
                                      <p:to>
                                        <p:strVal val="visible"/>
                                      </p:to>
                                    </p:set>
                                    <p:anim calcmode="lin" valueType="num">
                                      <p:cBhvr additive="base">
                                        <p:cTn id="22" dur="500"/>
                                        <p:tgtEl>
                                          <p:spTgt spid="1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p:nvPr/>
        </p:nvSpPr>
        <p:spPr>
          <a:xfrm>
            <a:off x="2123807" y="3241483"/>
            <a:ext cx="920575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 Nếu cố tình truy cập vào trang web không phù hợp và không nên xem, em có thể gặp những tác hại gì?</a:t>
            </a:r>
            <a:endParaRPr sz="2400" b="0" i="0" u="none" strike="noStrike" cap="none">
              <a:solidFill>
                <a:schemeClr val="dk1"/>
              </a:solidFill>
              <a:latin typeface="Arial"/>
              <a:ea typeface="Arial"/>
              <a:cs typeface="Arial"/>
              <a:sym typeface="Arial"/>
            </a:endParaRPr>
          </a:p>
        </p:txBody>
      </p:sp>
      <p:grpSp>
        <p:nvGrpSpPr>
          <p:cNvPr id="132" name="Google Shape;132;p8"/>
          <p:cNvGrpSpPr/>
          <p:nvPr/>
        </p:nvGrpSpPr>
        <p:grpSpPr>
          <a:xfrm>
            <a:off x="1329714" y="458216"/>
            <a:ext cx="9552989" cy="2431008"/>
            <a:chOff x="1329714" y="458216"/>
            <a:chExt cx="9552989" cy="2317292"/>
          </a:xfrm>
        </p:grpSpPr>
        <p:grpSp>
          <p:nvGrpSpPr>
            <p:cNvPr id="133" name="Google Shape;133;p8"/>
            <p:cNvGrpSpPr/>
            <p:nvPr/>
          </p:nvGrpSpPr>
          <p:grpSpPr>
            <a:xfrm>
              <a:off x="1329714" y="458216"/>
              <a:ext cx="9552989" cy="2317292"/>
              <a:chOff x="1329714" y="458216"/>
              <a:chExt cx="9552989" cy="2317292"/>
            </a:xfrm>
          </p:grpSpPr>
          <p:grpSp>
            <p:nvGrpSpPr>
              <p:cNvPr id="134" name="Google Shape;134;p8"/>
              <p:cNvGrpSpPr/>
              <p:nvPr/>
            </p:nvGrpSpPr>
            <p:grpSpPr>
              <a:xfrm>
                <a:off x="1925021" y="911578"/>
                <a:ext cx="8957682" cy="1863930"/>
                <a:chOff x="2572721" y="934090"/>
                <a:chExt cx="8058721" cy="2749809"/>
              </a:xfrm>
            </p:grpSpPr>
            <p:sp>
              <p:nvSpPr>
                <p:cNvPr id="135" name="Google Shape;135;p8"/>
                <p:cNvSpPr/>
                <p:nvPr/>
              </p:nvSpPr>
              <p:spPr>
                <a:xfrm>
                  <a:off x="2659224" y="1054359"/>
                  <a:ext cx="7972218" cy="2629540"/>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36" name="Google Shape;136;p8"/>
                <p:cNvSpPr/>
                <p:nvPr/>
              </p:nvSpPr>
              <p:spPr>
                <a:xfrm>
                  <a:off x="2572721" y="934090"/>
                  <a:ext cx="7959013" cy="2749809"/>
                </a:xfrm>
                <a:prstGeom prst="roundRect">
                  <a:avLst>
                    <a:gd name="adj" fmla="val 16667"/>
                  </a:avLst>
                </a:prstGeom>
                <a:solidFill>
                  <a:srgbClr val="F2E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137" name="Google Shape;137;p8"/>
              <p:cNvPicPr preferRelativeResize="0"/>
              <p:nvPr/>
            </p:nvPicPr>
            <p:blipFill rotWithShape="1">
              <a:blip r:embed="rId3">
                <a:alphaModFix/>
              </a:blip>
              <a:srcRect/>
              <a:stretch/>
            </p:blipFill>
            <p:spPr>
              <a:xfrm>
                <a:off x="1329714" y="458216"/>
                <a:ext cx="998307" cy="883997"/>
              </a:xfrm>
              <a:prstGeom prst="rect">
                <a:avLst/>
              </a:prstGeom>
              <a:noFill/>
              <a:ln>
                <a:noFill/>
              </a:ln>
            </p:spPr>
          </p:pic>
        </p:grpSp>
        <p:sp>
          <p:nvSpPr>
            <p:cNvPr id="138" name="Google Shape;138;p8"/>
            <p:cNvSpPr/>
            <p:nvPr/>
          </p:nvSpPr>
          <p:spPr>
            <a:xfrm>
              <a:off x="1987775" y="1078440"/>
              <a:ext cx="8832174" cy="1697068"/>
            </a:xfrm>
            <a:prstGeom prst="rect">
              <a:avLst/>
            </a:prstGeom>
            <a:noFill/>
            <a:ln>
              <a:noFill/>
            </a:ln>
          </p:spPr>
          <p:txBody>
            <a:bodyPr spcFirstLastPara="1" wrap="square" lIns="91425" tIns="45700" rIns="91425" bIns="45700" anchor="t" anchorCtr="0">
              <a:spAutoFit/>
            </a:bodyPr>
            <a:lstStyle/>
            <a:p>
              <a:pPr marL="457200" marR="0" lvl="1" indent="0" algn="l" rtl="0">
                <a:lnSpc>
                  <a:spcPct val="150000"/>
                </a:lnSpc>
                <a:spcBef>
                  <a:spcPts val="0"/>
                </a:spcBef>
                <a:spcAft>
                  <a:spcPts val="0"/>
                </a:spcAft>
                <a:buNone/>
              </a:pPr>
              <a:r>
                <a:rPr lang="en-US" sz="2400" b="1" i="0" u="none" strike="noStrike" cap="none">
                  <a:solidFill>
                    <a:srgbClr val="F03C69"/>
                  </a:solidFill>
                  <a:latin typeface="Arial"/>
                  <a:ea typeface="Arial"/>
                  <a:cs typeface="Arial"/>
                  <a:sym typeface="Arial"/>
                </a:rPr>
                <a:t>Em không nên xem các trang web không phù hợp lứa tuổi vì có nguy cơ suy nghĩ lệch lạc, bị lừa đảo, dụ dỗ, bắt nạt và lãng phí thời gian.</a:t>
              </a:r>
              <a:endParaRPr/>
            </a:p>
          </p:txBody>
        </p:sp>
      </p:grpSp>
      <p:pic>
        <p:nvPicPr>
          <p:cNvPr id="139" name="Google Shape;139;p8"/>
          <p:cNvPicPr preferRelativeResize="0"/>
          <p:nvPr/>
        </p:nvPicPr>
        <p:blipFill rotWithShape="1">
          <a:blip r:embed="rId4">
            <a:alphaModFix/>
          </a:blip>
          <a:srcRect/>
          <a:stretch/>
        </p:blipFill>
        <p:spPr>
          <a:xfrm>
            <a:off x="1181189" y="3035271"/>
            <a:ext cx="983065" cy="967824"/>
          </a:xfrm>
          <a:prstGeom prst="rect">
            <a:avLst/>
          </a:prstGeom>
          <a:noFill/>
          <a:ln>
            <a:noFill/>
          </a:ln>
        </p:spPr>
      </p:pic>
      <p:sp>
        <p:nvSpPr>
          <p:cNvPr id="140" name="Google Shape;140;p8"/>
          <p:cNvSpPr/>
          <p:nvPr/>
        </p:nvSpPr>
        <p:spPr>
          <a:xfrm>
            <a:off x="2144589" y="4203431"/>
            <a:ext cx="73105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7FC354"/>
                </a:solidFill>
                <a:latin typeface="Arial"/>
                <a:ea typeface="Arial"/>
                <a:cs typeface="Arial"/>
                <a:sym typeface="Arial"/>
              </a:rPr>
              <a:t>A.</a:t>
            </a:r>
            <a:r>
              <a:rPr lang="en-US" sz="1800" b="0" i="0" u="none" strike="noStrike" cap="none">
                <a:solidFill>
                  <a:schemeClr val="dk1"/>
                </a:solidFill>
                <a:latin typeface="Arial"/>
                <a:ea typeface="Arial"/>
                <a:cs typeface="Arial"/>
                <a:sym typeface="Arial"/>
              </a:rPr>
              <a:t> Em có thể bị dụ dỗ, hướng dẫn làm theo những việc không đúng.</a:t>
            </a:r>
            <a:endParaRPr/>
          </a:p>
        </p:txBody>
      </p:sp>
      <p:sp>
        <p:nvSpPr>
          <p:cNvPr id="141" name="Google Shape;141;p8"/>
          <p:cNvSpPr/>
          <p:nvPr/>
        </p:nvSpPr>
        <p:spPr>
          <a:xfrm>
            <a:off x="2144589" y="4826303"/>
            <a:ext cx="73105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7FC354"/>
                </a:solidFill>
                <a:latin typeface="Arial"/>
                <a:ea typeface="Arial"/>
                <a:cs typeface="Arial"/>
                <a:sym typeface="Arial"/>
              </a:rPr>
              <a:t>B. </a:t>
            </a:r>
            <a:r>
              <a:rPr lang="en-US" sz="1800" b="0" i="0" u="none" strike="noStrike" cap="none">
                <a:solidFill>
                  <a:schemeClr val="dk1"/>
                </a:solidFill>
                <a:latin typeface="Arial"/>
                <a:ea typeface="Arial"/>
                <a:cs typeface="Arial"/>
                <a:sym typeface="Arial"/>
              </a:rPr>
              <a:t>Máy tính của em có thể bị hỏng.</a:t>
            </a:r>
            <a:endParaRPr sz="1800" b="0" i="0" u="none" strike="noStrike" cap="none">
              <a:solidFill>
                <a:schemeClr val="dk1"/>
              </a:solidFill>
              <a:latin typeface="Arial"/>
              <a:ea typeface="Arial"/>
              <a:cs typeface="Arial"/>
              <a:sym typeface="Arial"/>
            </a:endParaRPr>
          </a:p>
        </p:txBody>
      </p:sp>
      <p:sp>
        <p:nvSpPr>
          <p:cNvPr id="142" name="Google Shape;142;p8"/>
          <p:cNvSpPr/>
          <p:nvPr/>
        </p:nvSpPr>
        <p:spPr>
          <a:xfrm>
            <a:off x="2144589" y="5446082"/>
            <a:ext cx="73105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7FC354"/>
                </a:solidFill>
                <a:latin typeface="Arial"/>
                <a:ea typeface="Arial"/>
                <a:cs typeface="Arial"/>
                <a:sym typeface="Arial"/>
              </a:rPr>
              <a:t>C. </a:t>
            </a:r>
            <a:r>
              <a:rPr lang="en-US" sz="1800" b="0" i="0" u="none" strike="noStrike" cap="none">
                <a:solidFill>
                  <a:schemeClr val="dk1"/>
                </a:solidFill>
                <a:latin typeface="Arial"/>
                <a:ea typeface="Arial"/>
                <a:cs typeface="Arial"/>
                <a:sym typeface="Arial"/>
              </a:rPr>
              <a:t>Em có thể bị bắt nạt, đe doạ trên mạng.</a:t>
            </a:r>
            <a:endParaRPr sz="1800" b="0" i="0" u="none" strike="noStrike" cap="none">
              <a:solidFill>
                <a:schemeClr val="dk1"/>
              </a:solidFill>
              <a:latin typeface="Arial"/>
              <a:ea typeface="Arial"/>
              <a:cs typeface="Arial"/>
              <a:sym typeface="Arial"/>
            </a:endParaRPr>
          </a:p>
        </p:txBody>
      </p:sp>
      <p:sp>
        <p:nvSpPr>
          <p:cNvPr id="143" name="Google Shape;143;p8"/>
          <p:cNvSpPr/>
          <p:nvPr/>
        </p:nvSpPr>
        <p:spPr>
          <a:xfrm>
            <a:off x="2021174" y="4203431"/>
            <a:ext cx="443608" cy="44360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44" name="Google Shape;144;p8"/>
          <p:cNvSpPr/>
          <p:nvPr/>
        </p:nvSpPr>
        <p:spPr>
          <a:xfrm>
            <a:off x="2164254" y="6064428"/>
            <a:ext cx="73105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7FC354"/>
                </a:solidFill>
                <a:latin typeface="Arial"/>
                <a:ea typeface="Arial"/>
                <a:cs typeface="Arial"/>
                <a:sym typeface="Arial"/>
              </a:rPr>
              <a:t>D. </a:t>
            </a:r>
            <a:r>
              <a:rPr lang="en-US" sz="1800" b="0" i="0" u="none" strike="noStrike" cap="none">
                <a:solidFill>
                  <a:schemeClr val="dk1"/>
                </a:solidFill>
                <a:latin typeface="Arial"/>
                <a:ea typeface="Arial"/>
                <a:cs typeface="Arial"/>
                <a:sym typeface="Arial"/>
              </a:rPr>
              <a:t>Em bị lãng phí thời gian</a:t>
            </a:r>
            <a:endParaRPr sz="1800" b="0" i="0" u="none" strike="noStrike" cap="none">
              <a:solidFill>
                <a:schemeClr val="dk1"/>
              </a:solidFill>
              <a:latin typeface="Arial"/>
              <a:ea typeface="Arial"/>
              <a:cs typeface="Arial"/>
              <a:sym typeface="Arial"/>
            </a:endParaRPr>
          </a:p>
        </p:txBody>
      </p:sp>
      <p:sp>
        <p:nvSpPr>
          <p:cNvPr id="145" name="Google Shape;145;p8"/>
          <p:cNvSpPr/>
          <p:nvPr/>
        </p:nvSpPr>
        <p:spPr>
          <a:xfrm>
            <a:off x="2021174" y="4821339"/>
            <a:ext cx="443608" cy="44360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46" name="Google Shape;146;p8"/>
          <p:cNvSpPr/>
          <p:nvPr/>
        </p:nvSpPr>
        <p:spPr>
          <a:xfrm>
            <a:off x="2014157" y="5408944"/>
            <a:ext cx="443608" cy="44360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47" name="Google Shape;147;p8"/>
          <p:cNvSpPr/>
          <p:nvPr/>
        </p:nvSpPr>
        <p:spPr>
          <a:xfrm>
            <a:off x="2081784" y="6064428"/>
            <a:ext cx="443608" cy="44360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822"/>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5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500"/>
                                        <p:tgtEl>
                                          <p:spTgt spid="131"/>
                                        </p:tgtEl>
                                      </p:cBhvr>
                                    </p:animEffect>
                                  </p:childTnLst>
                                </p:cTn>
                              </p:par>
                              <p:par>
                                <p:cTn id="18" presetID="10" presetClass="entr" presetSubtype="0" fill="hold" nodeType="with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fade">
                                      <p:cBhvr>
                                        <p:cTn id="20" dur="500"/>
                                        <p:tgtEl>
                                          <p:spTgt spid="140"/>
                                        </p:tgtEl>
                                      </p:cBhvr>
                                    </p:animEffect>
                                  </p:childTnLst>
                                </p:cTn>
                              </p:par>
                              <p:par>
                                <p:cTn id="21" presetID="10" presetClass="entr" presetSubtype="0"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fade">
                                      <p:cBhvr>
                                        <p:cTn id="23" dur="500"/>
                                        <p:tgtEl>
                                          <p:spTgt spid="141"/>
                                        </p:tgtEl>
                                      </p:cBhvr>
                                    </p:animEffect>
                                  </p:childTnLst>
                                </p:cTn>
                              </p:par>
                              <p:par>
                                <p:cTn id="24" presetID="10" presetClass="entr" presetSubtype="0"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fade">
                                      <p:cBhvr>
                                        <p:cTn id="26" dur="500"/>
                                        <p:tgtEl>
                                          <p:spTgt spid="142"/>
                                        </p:tgtEl>
                                      </p:cBhvr>
                                    </p:animEffect>
                                  </p:childTnLst>
                                </p:cTn>
                              </p:par>
                              <p:par>
                                <p:cTn id="27" presetID="10" presetClass="entr" presetSubtype="0" fill="hold" nodeType="withEffect">
                                  <p:stCondLst>
                                    <p:cond delay="0"/>
                                  </p:stCondLst>
                                  <p:childTnLst>
                                    <p:set>
                                      <p:cBhvr>
                                        <p:cTn id="28" dur="1" fill="hold">
                                          <p:stCondLst>
                                            <p:cond delay="0"/>
                                          </p:stCondLst>
                                        </p:cTn>
                                        <p:tgtEl>
                                          <p:spTgt spid="144"/>
                                        </p:tgtEl>
                                        <p:attrNameLst>
                                          <p:attrName>style.visibility</p:attrName>
                                        </p:attrNameLst>
                                      </p:cBhvr>
                                      <p:to>
                                        <p:strVal val="visible"/>
                                      </p:to>
                                    </p:set>
                                    <p:animEffect transition="in" filter="fade">
                                      <p:cBhvr>
                                        <p:cTn id="29" dur="500"/>
                                        <p:tgtEl>
                                          <p:spTgt spid="14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3"/>
                                        </p:tgtEl>
                                        <p:attrNameLst>
                                          <p:attrName>style.visibility</p:attrName>
                                        </p:attrNameLst>
                                      </p:cBhvr>
                                      <p:to>
                                        <p:strVal val="visible"/>
                                      </p:to>
                                    </p:set>
                                    <p:animEffect transition="in" filter="fade">
                                      <p:cBhvr>
                                        <p:cTn id="34" dur="500"/>
                                        <p:tgtEl>
                                          <p:spTgt spid="1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6"/>
                                        </p:tgtEl>
                                        <p:attrNameLst>
                                          <p:attrName>style.visibility</p:attrName>
                                        </p:attrNameLst>
                                      </p:cBhvr>
                                      <p:to>
                                        <p:strVal val="visible"/>
                                      </p:to>
                                    </p:set>
                                    <p:animEffect transition="in" filter="fade">
                                      <p:cBhvr>
                                        <p:cTn id="44" dur="500"/>
                                        <p:tgtEl>
                                          <p:spTgt spid="1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7"/>
                                        </p:tgtEl>
                                        <p:attrNameLst>
                                          <p:attrName>style.visibility</p:attrName>
                                        </p:attrNameLst>
                                      </p:cBhvr>
                                      <p:to>
                                        <p:strVal val="visible"/>
                                      </p:to>
                                    </p:set>
                                    <p:animEffect transition="in" filter="fade">
                                      <p:cBhvr>
                                        <p:cTn id="49"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918</Words>
  <Application>Microsoft Office PowerPoint</Application>
  <PresentationFormat>Widescreen</PresentationFormat>
  <Paragraphs>76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Quattrocento Sans</vt:lpstr>
      <vt:lpstr>Arial</vt:lpstr>
      <vt:lpstr>Calibri</vt:lpstr>
      <vt:lpstr>Times New Roman</vt:lpstr>
      <vt:lpstr>Helvetica Neue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trung</dc:creator>
  <dc:description>9Slide.vn</dc:description>
  <cp:lastModifiedBy>Thao Phuong</cp:lastModifiedBy>
  <cp:revision>1</cp:revision>
  <dcterms:created xsi:type="dcterms:W3CDTF">2021-11-14T08:33:55Z</dcterms:created>
  <dcterms:modified xsi:type="dcterms:W3CDTF">2025-10-12T10:17:02Z</dcterms:modified>
  <cp:category>9Slide.vn</cp:category>
</cp:coreProperties>
</file>