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embeddedFontLst>
    <p:embeddedFont>
      <p:font typeface="Helvetica Neue" panose="020B0604020202020204" charset="0"/>
      <p:regular r:id="rId15"/>
      <p:bold r:id="rId16"/>
      <p:italic r:id="rId17"/>
      <p:boldItalic r:id="rId18"/>
    </p:embeddedFont>
    <p:embeddedFont>
      <p:font typeface="Quattrocento Sans" panose="020B05020500000200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enNcgIP5YjoFsOFVhCqfMwDyD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8" d="100"/>
          <a:sy n="68" d="100"/>
        </p:scale>
        <p:origin x="77"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 name="Google Shape;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 name="Google Shape;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pic>
        <p:nvPicPr>
          <p:cNvPr id="12" name="Google Shape;12;p14"/>
          <p:cNvPicPr preferRelativeResize="0"/>
          <p:nvPr/>
        </p:nvPicPr>
        <p:blipFill rotWithShape="1">
          <a:blip r:embed="rId2">
            <a:alphaModFix/>
          </a:blip>
          <a:srcRect/>
          <a:stretch/>
        </p:blipFill>
        <p:spPr>
          <a:xfrm>
            <a:off x="-30112" y="0"/>
            <a:ext cx="12222112" cy="6874938"/>
          </a:xfrm>
          <a:prstGeom prst="rect">
            <a:avLst/>
          </a:prstGeom>
          <a:noFill/>
          <a:ln>
            <a:noFill/>
          </a:ln>
        </p:spPr>
      </p:pic>
      <p:pic>
        <p:nvPicPr>
          <p:cNvPr id="13" name="Google Shape;13;p14"/>
          <p:cNvPicPr preferRelativeResize="0"/>
          <p:nvPr/>
        </p:nvPicPr>
        <p:blipFill rotWithShape="1">
          <a:blip r:embed="rId3">
            <a:alphaModFix/>
          </a:blip>
          <a:srcRect/>
          <a:stretch/>
        </p:blipFill>
        <p:spPr>
          <a:xfrm rot="10800000">
            <a:off x="-30112" y="5067014"/>
            <a:ext cx="1673053" cy="1807924"/>
          </a:xfrm>
          <a:prstGeom prst="rect">
            <a:avLst/>
          </a:prstGeom>
          <a:noFill/>
          <a:ln>
            <a:noFill/>
          </a:ln>
        </p:spPr>
      </p:pic>
      <p:pic>
        <p:nvPicPr>
          <p:cNvPr id="14" name="Google Shape;14;p14"/>
          <p:cNvPicPr preferRelativeResize="0"/>
          <p:nvPr/>
        </p:nvPicPr>
        <p:blipFill rotWithShape="1">
          <a:blip r:embed="rId4">
            <a:alphaModFix/>
          </a:blip>
          <a:srcRect/>
          <a:stretch/>
        </p:blipFill>
        <p:spPr>
          <a:xfrm rot="10800000" flipH="1">
            <a:off x="-30112" y="-1"/>
            <a:ext cx="12222112" cy="2939742"/>
          </a:xfrm>
          <a:prstGeom prst="rect">
            <a:avLst/>
          </a:prstGeom>
          <a:noFill/>
          <a:ln>
            <a:noFill/>
          </a:ln>
        </p:spPr>
      </p:pic>
      <p:pic>
        <p:nvPicPr>
          <p:cNvPr id="15" name="Google Shape;15;p14"/>
          <p:cNvPicPr preferRelativeResize="0"/>
          <p:nvPr/>
        </p:nvPicPr>
        <p:blipFill rotWithShape="1">
          <a:blip r:embed="rId5">
            <a:alphaModFix/>
          </a:blip>
          <a:srcRect/>
          <a:stretch/>
        </p:blipFill>
        <p:spPr>
          <a:xfrm>
            <a:off x="1855223" y="441177"/>
            <a:ext cx="3674789" cy="1214065"/>
          </a:xfrm>
          <a:prstGeom prst="rect">
            <a:avLst/>
          </a:prstGeom>
          <a:noFill/>
          <a:ln>
            <a:noFill/>
          </a:ln>
        </p:spPr>
      </p:pic>
      <p:pic>
        <p:nvPicPr>
          <p:cNvPr id="16" name="Google Shape;16;p14"/>
          <p:cNvPicPr preferRelativeResize="0"/>
          <p:nvPr/>
        </p:nvPicPr>
        <p:blipFill rotWithShape="1">
          <a:blip r:embed="rId6">
            <a:alphaModFix/>
          </a:blip>
          <a:srcRect/>
          <a:stretch/>
        </p:blipFill>
        <p:spPr>
          <a:xfrm>
            <a:off x="11345348" y="1328018"/>
            <a:ext cx="507402" cy="44794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标题幻灯片">
  <p:cSld name="1_标题幻灯片">
    <p:spTree>
      <p:nvGrpSpPr>
        <p:cNvPr id="1" name="Shape 17"/>
        <p:cNvGrpSpPr/>
        <p:nvPr/>
      </p:nvGrpSpPr>
      <p:grpSpPr>
        <a:xfrm>
          <a:off x="0" y="0"/>
          <a:ext cx="0" cy="0"/>
          <a:chOff x="0" y="0"/>
          <a:chExt cx="0" cy="0"/>
        </a:xfrm>
      </p:grpSpPr>
      <p:sp>
        <p:nvSpPr>
          <p:cNvPr id="18" name="Google Shape;18;p15"/>
          <p:cNvSpPr/>
          <p:nvPr/>
        </p:nvSpPr>
        <p:spPr>
          <a:xfrm>
            <a:off x="236375" y="228600"/>
            <a:ext cx="11719249" cy="6400800"/>
          </a:xfrm>
          <a:prstGeom prst="round2DiagRect">
            <a:avLst>
              <a:gd name="adj1" fmla="val 4762"/>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19" name="Google Shape;19;p15" descr="A picture containing dark, night sky&#10;&#10;Description automatically generated"/>
          <p:cNvPicPr preferRelativeResize="0"/>
          <p:nvPr/>
        </p:nvPicPr>
        <p:blipFill rotWithShape="1">
          <a:blip r:embed="rId2">
            <a:alphaModFix/>
          </a:blip>
          <a:srcRect/>
          <a:stretch/>
        </p:blipFill>
        <p:spPr>
          <a:xfrm>
            <a:off x="2737057" y="837957"/>
            <a:ext cx="6717885" cy="5182085"/>
          </a:xfrm>
          <a:prstGeom prst="rect">
            <a:avLst/>
          </a:prstGeom>
          <a:noFill/>
          <a:ln>
            <a:noFill/>
          </a:ln>
        </p:spPr>
      </p:pic>
      <p:pic>
        <p:nvPicPr>
          <p:cNvPr id="20" name="Google Shape;20;p15"/>
          <p:cNvPicPr preferRelativeResize="0"/>
          <p:nvPr/>
        </p:nvPicPr>
        <p:blipFill rotWithShape="1">
          <a:blip r:embed="rId3">
            <a:alphaModFix/>
          </a:blip>
          <a:srcRect/>
          <a:stretch/>
        </p:blipFill>
        <p:spPr>
          <a:xfrm>
            <a:off x="11310475" y="299106"/>
            <a:ext cx="589731" cy="52062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2" name="9Slide.vn - 2019">
            <a:extLst>
              <a:ext uri="{FF2B5EF4-FFF2-40B4-BE49-F238E27FC236}">
                <a16:creationId xmlns:a16="http://schemas.microsoft.com/office/drawing/2014/main" id="{9FD9C2BD-417B-56A0-56F1-24008BA00137}"/>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101+ Mẫu PowerPoint 8/3 - Background, hình nền mới nhất 2024">
            <a:extLst>
              <a:ext uri="{FF2B5EF4-FFF2-40B4-BE49-F238E27FC236}">
                <a16:creationId xmlns:a16="http://schemas.microsoft.com/office/drawing/2014/main" id="{86D57828-2558-7CC8-96F2-BA4047B65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098"/>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EB88A2E-0F7D-C653-7DBE-622B7B954AC7}"/>
              </a:ext>
            </a:extLst>
          </p:cNvPr>
          <p:cNvSpPr/>
          <p:nvPr/>
        </p:nvSpPr>
        <p:spPr>
          <a:xfrm>
            <a:off x="708214" y="862852"/>
            <a:ext cx="10286999" cy="258532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38">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7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500" b="1">
                <a:solidFill>
                  <a:srgbClr val="FF0000"/>
                </a:solidFill>
                <a:latin typeface="Times New Roman" panose="02020603050405020304" pitchFamily="18" charset="0"/>
                <a:cs typeface="Times New Roman" panose="02020603050405020304" pitchFamily="18" charset="0"/>
              </a:rPr>
              <a:t>CHÀO MỪNG QUÝ THẦY CÔ</a:t>
            </a:r>
          </a:p>
          <a:p>
            <a:pPr algn="ctr"/>
            <a:r>
              <a:rPr lang="en-US" sz="4500" b="1">
                <a:solidFill>
                  <a:srgbClr val="FF0000"/>
                </a:solidFill>
                <a:latin typeface="Times New Roman" panose="02020603050405020304" pitchFamily="18" charset="0"/>
                <a:cs typeface="Times New Roman" panose="02020603050405020304" pitchFamily="18" charset="0"/>
              </a:rPr>
              <a:t>VỀ DỰ GIỜ</a:t>
            </a:r>
          </a:p>
        </p:txBody>
      </p:sp>
      <p:pic>
        <p:nvPicPr>
          <p:cNvPr id="5" name="Picture 8" descr="animal-14[1]">
            <a:extLst>
              <a:ext uri="{FF2B5EF4-FFF2-40B4-BE49-F238E27FC236}">
                <a16:creationId xmlns:a16="http://schemas.microsoft.com/office/drawing/2014/main" id="{CE8A9595-59C1-A840-7A55-F4FD2E4B5DB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35314" y="1377833"/>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1A3B627-C1BA-3819-3698-0CD21D67E603}"/>
              </a:ext>
            </a:extLst>
          </p:cNvPr>
          <p:cNvSpPr txBox="1"/>
          <p:nvPr/>
        </p:nvSpPr>
        <p:spPr>
          <a:xfrm>
            <a:off x="3881714" y="430304"/>
            <a:ext cx="4155305" cy="707886"/>
          </a:xfrm>
          <a:prstGeom prst="rect">
            <a:avLst/>
          </a:prstGeom>
          <a:noFill/>
        </p:spPr>
        <p:txBody>
          <a:bodyPr wrap="none" rtlCol="0">
            <a:spAutoFit/>
          </a:bodyPr>
          <a:lstStyle/>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UBND PHƯỜNG HƯNG ĐẠO</a:t>
            </a:r>
          </a:p>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TRƯỜNG TIỂU HỌC HƯNG ĐẠO</a:t>
            </a:r>
          </a:p>
        </p:txBody>
      </p:sp>
      <p:cxnSp>
        <p:nvCxnSpPr>
          <p:cNvPr id="7" name="Straight Connector 6">
            <a:extLst>
              <a:ext uri="{FF2B5EF4-FFF2-40B4-BE49-F238E27FC236}">
                <a16:creationId xmlns:a16="http://schemas.microsoft.com/office/drawing/2014/main" id="{100C7E03-AE57-E7E7-1778-93AC42E658A9}"/>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940B389-3FDB-2437-DFDE-A18815AC8D4E}"/>
              </a:ext>
            </a:extLst>
          </p:cNvPr>
          <p:cNvSpPr txBox="1"/>
          <p:nvPr/>
        </p:nvSpPr>
        <p:spPr>
          <a:xfrm>
            <a:off x="1219198" y="5387790"/>
            <a:ext cx="5583580" cy="954107"/>
          </a:xfrm>
          <a:prstGeom prst="rect">
            <a:avLst/>
          </a:prstGeom>
          <a:noFill/>
        </p:spPr>
        <p:txBody>
          <a:bodyPr wrap="none" rtlCol="0">
            <a:spAutoFit/>
          </a:bodyPr>
          <a:lstStyle/>
          <a:p>
            <a:r>
              <a:rPr lang="en-US" sz="2800" b="1" i="1">
                <a:solidFill>
                  <a:schemeClr val="accent1">
                    <a:lumMod val="75000"/>
                  </a:schemeClr>
                </a:solidFill>
                <a:latin typeface="Times New Roman" panose="02020603050405020304" pitchFamily="18" charset="0"/>
                <a:cs typeface="Times New Roman" panose="02020603050405020304" pitchFamily="18" charset="0"/>
              </a:rPr>
              <a:t>Giáo viên: Nguyễn Hương Trang</a:t>
            </a:r>
          </a:p>
          <a:p>
            <a:r>
              <a:rPr lang="en-US" sz="2800" b="1" i="1">
                <a:solidFill>
                  <a:schemeClr val="accent1">
                    <a:lumMod val="75000"/>
                  </a:schemeClr>
                </a:solidFill>
                <a:latin typeface="Times New Roman" panose="02020603050405020304" pitchFamily="18" charset="0"/>
                <a:cs typeface="Times New Roman" panose="02020603050405020304" pitchFamily="18" charset="0"/>
              </a:rPr>
              <a:t>Đơn vị: Trường Tiểu học Hưng Đạo</a:t>
            </a:r>
          </a:p>
        </p:txBody>
      </p:sp>
    </p:spTree>
    <p:extLst>
      <p:ext uri="{BB962C8B-B14F-4D97-AF65-F5344CB8AC3E}">
        <p14:creationId xmlns:p14="http://schemas.microsoft.com/office/powerpoint/2010/main" val="30760284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35" name="Google Shape;135;p9"/>
          <p:cNvGrpSpPr/>
          <p:nvPr/>
        </p:nvGrpSpPr>
        <p:grpSpPr>
          <a:xfrm>
            <a:off x="371924" y="467376"/>
            <a:ext cx="3761537" cy="1014929"/>
            <a:chOff x="371924" y="467376"/>
            <a:chExt cx="3761537" cy="1014929"/>
          </a:xfrm>
        </p:grpSpPr>
        <p:pic>
          <p:nvPicPr>
            <p:cNvPr id="136" name="Google Shape;136;p9"/>
            <p:cNvPicPr preferRelativeResize="0"/>
            <p:nvPr/>
          </p:nvPicPr>
          <p:blipFill rotWithShape="1">
            <a:blip r:embed="rId3">
              <a:alphaModFix/>
            </a:blip>
            <a:srcRect/>
            <a:stretch/>
          </p:blipFill>
          <p:spPr>
            <a:xfrm>
              <a:off x="371924" y="467376"/>
              <a:ext cx="1280271" cy="1014929"/>
            </a:xfrm>
            <a:prstGeom prst="rect">
              <a:avLst/>
            </a:prstGeom>
            <a:noFill/>
            <a:ln>
              <a:noFill/>
            </a:ln>
          </p:spPr>
        </p:pic>
        <p:sp>
          <p:nvSpPr>
            <p:cNvPr id="137" name="Google Shape;137;p9"/>
            <p:cNvSpPr/>
            <p:nvPr/>
          </p:nvSpPr>
          <p:spPr>
            <a:xfrm>
              <a:off x="1752860" y="653374"/>
              <a:ext cx="2380601" cy="64293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0998D7"/>
                  </a:solidFill>
                  <a:latin typeface="Arial"/>
                  <a:ea typeface="Arial"/>
                  <a:cs typeface="Arial"/>
                  <a:sym typeface="Arial"/>
                </a:rPr>
                <a:t>LUYỆN TẬP</a:t>
              </a:r>
              <a:endParaRPr sz="2800" b="1" i="0" u="none" strike="noStrike" cap="none">
                <a:solidFill>
                  <a:srgbClr val="0998D7"/>
                </a:solidFill>
                <a:latin typeface="Arial"/>
                <a:ea typeface="Arial"/>
                <a:cs typeface="Arial"/>
                <a:sym typeface="Arial"/>
              </a:endParaRPr>
            </a:p>
          </p:txBody>
        </p:sp>
      </p:grpSp>
      <p:sp>
        <p:nvSpPr>
          <p:cNvPr id="138" name="Google Shape;138;p9"/>
          <p:cNvSpPr/>
          <p:nvPr/>
        </p:nvSpPr>
        <p:spPr>
          <a:xfrm>
            <a:off x="1652195" y="1235098"/>
            <a:ext cx="9751340" cy="9679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chemeClr val="dk1"/>
                </a:solidFill>
                <a:latin typeface="Arial"/>
                <a:ea typeface="Arial"/>
                <a:cs typeface="Arial"/>
                <a:sym typeface="Arial"/>
              </a:rPr>
              <a:t>1. </a:t>
            </a:r>
            <a:r>
              <a:rPr lang="en-US" sz="2000" b="0" i="0" u="none" strike="noStrike" cap="none">
                <a:solidFill>
                  <a:schemeClr val="dk1"/>
                </a:solidFill>
                <a:latin typeface="Arial"/>
                <a:ea typeface="Arial"/>
                <a:cs typeface="Arial"/>
                <a:sym typeface="Arial"/>
              </a:rPr>
              <a:t>Các bạn chọn từ khoá cho chủ đề về vai trò của không khí đối với con người. Mỗi bạn lựa chọn từ khoá tìm kiếm khác nhau, theo em bạn nào sau đây chọn từ khoá phù hợp nhất?</a:t>
            </a:r>
            <a:endParaRPr/>
          </a:p>
        </p:txBody>
      </p:sp>
      <p:sp>
        <p:nvSpPr>
          <p:cNvPr id="139" name="Google Shape;139;p9"/>
          <p:cNvSpPr/>
          <p:nvPr/>
        </p:nvSpPr>
        <p:spPr>
          <a:xfrm>
            <a:off x="2034756" y="2082218"/>
            <a:ext cx="8505049" cy="5062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7FC354"/>
                </a:solidFill>
                <a:latin typeface="Arial"/>
                <a:ea typeface="Arial"/>
                <a:cs typeface="Arial"/>
                <a:sym typeface="Arial"/>
              </a:rPr>
              <a:t>A.</a:t>
            </a:r>
            <a:r>
              <a:rPr lang="en-US" sz="2000" b="0" i="0" u="none" strike="noStrike" cap="none">
                <a:solidFill>
                  <a:schemeClr val="dk1"/>
                </a:solidFill>
                <a:latin typeface="Arial"/>
                <a:ea typeface="Arial"/>
                <a:cs typeface="Arial"/>
                <a:sym typeface="Arial"/>
              </a:rPr>
              <a:t> Khoa: Không khí</a:t>
            </a:r>
            <a:endParaRPr sz="2000" b="0" i="0" u="none" strike="noStrike" cap="none">
              <a:solidFill>
                <a:schemeClr val="dk1"/>
              </a:solidFill>
              <a:latin typeface="Arial"/>
              <a:ea typeface="Arial"/>
              <a:cs typeface="Arial"/>
              <a:sym typeface="Arial"/>
            </a:endParaRPr>
          </a:p>
        </p:txBody>
      </p:sp>
      <p:sp>
        <p:nvSpPr>
          <p:cNvPr id="140" name="Google Shape;140;p9"/>
          <p:cNvSpPr/>
          <p:nvPr/>
        </p:nvSpPr>
        <p:spPr>
          <a:xfrm>
            <a:off x="2029833" y="2486887"/>
            <a:ext cx="7310526" cy="5062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7FC354"/>
                </a:solidFill>
                <a:latin typeface="Arial"/>
                <a:ea typeface="Arial"/>
                <a:cs typeface="Arial"/>
                <a:sym typeface="Arial"/>
              </a:rPr>
              <a:t>B. </a:t>
            </a:r>
            <a:r>
              <a:rPr lang="en-US" sz="2000" b="0" i="0" u="none" strike="noStrike" cap="none">
                <a:solidFill>
                  <a:schemeClr val="dk1"/>
                </a:solidFill>
                <a:latin typeface="Arial"/>
                <a:ea typeface="Arial"/>
                <a:cs typeface="Arial"/>
                <a:sym typeface="Arial"/>
              </a:rPr>
              <a:t>An: Không khí và con người.</a:t>
            </a:r>
            <a:endParaRPr/>
          </a:p>
        </p:txBody>
      </p:sp>
      <p:sp>
        <p:nvSpPr>
          <p:cNvPr id="141" name="Google Shape;141;p9"/>
          <p:cNvSpPr/>
          <p:nvPr/>
        </p:nvSpPr>
        <p:spPr>
          <a:xfrm>
            <a:off x="1596100" y="3983979"/>
            <a:ext cx="9863530" cy="9679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chemeClr val="dk1"/>
                </a:solidFill>
                <a:latin typeface="Arial"/>
                <a:ea typeface="Arial"/>
                <a:cs typeface="Arial"/>
                <a:sym typeface="Arial"/>
              </a:rPr>
              <a:t>2. </a:t>
            </a:r>
            <a:r>
              <a:rPr lang="en-US" sz="2000" b="0" i="0" u="none" strike="noStrike" cap="none">
                <a:solidFill>
                  <a:schemeClr val="dk1"/>
                </a:solidFill>
                <a:latin typeface="Arial"/>
                <a:ea typeface="Arial"/>
                <a:cs typeface="Arial"/>
                <a:sym typeface="Arial"/>
              </a:rPr>
              <a:t>Thực hành tìm kiếm thông tin theo chủ đề tìm hiểu về Văn Miếu - Quốc Tử Giám theo các yêu cầu sau:</a:t>
            </a:r>
            <a:endParaRPr/>
          </a:p>
        </p:txBody>
      </p:sp>
      <p:sp>
        <p:nvSpPr>
          <p:cNvPr id="142" name="Google Shape;142;p9"/>
          <p:cNvSpPr/>
          <p:nvPr/>
        </p:nvSpPr>
        <p:spPr>
          <a:xfrm>
            <a:off x="2029833" y="2891555"/>
            <a:ext cx="9619242" cy="5062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7FC354"/>
                </a:solidFill>
                <a:latin typeface="Arial"/>
                <a:ea typeface="Arial"/>
                <a:cs typeface="Arial"/>
                <a:sym typeface="Arial"/>
              </a:rPr>
              <a:t>C. </a:t>
            </a:r>
            <a:r>
              <a:rPr lang="en-US" sz="2000" b="0" i="0" u="none" strike="noStrike" cap="none">
                <a:solidFill>
                  <a:schemeClr val="dk1"/>
                </a:solidFill>
                <a:latin typeface="Arial"/>
                <a:ea typeface="Arial"/>
                <a:cs typeface="Arial"/>
                <a:sym typeface="Arial"/>
              </a:rPr>
              <a:t>Minh: Vai trò của không khí đối với con người.</a:t>
            </a:r>
            <a:endParaRPr/>
          </a:p>
        </p:txBody>
      </p:sp>
      <p:sp>
        <p:nvSpPr>
          <p:cNvPr id="143" name="Google Shape;143;p9"/>
          <p:cNvSpPr/>
          <p:nvPr/>
        </p:nvSpPr>
        <p:spPr>
          <a:xfrm>
            <a:off x="2019026" y="4922631"/>
            <a:ext cx="2523118" cy="5062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1) Xác định từ khoá.</a:t>
            </a:r>
            <a:endParaRPr sz="2000" b="0" i="0" u="none" strike="noStrike" cap="none">
              <a:solidFill>
                <a:schemeClr val="dk1"/>
              </a:solidFill>
              <a:latin typeface="Arial"/>
              <a:ea typeface="Arial"/>
              <a:cs typeface="Arial"/>
              <a:sym typeface="Arial"/>
            </a:endParaRPr>
          </a:p>
        </p:txBody>
      </p:sp>
      <p:sp>
        <p:nvSpPr>
          <p:cNvPr id="144" name="Google Shape;144;p9"/>
          <p:cNvSpPr/>
          <p:nvPr/>
        </p:nvSpPr>
        <p:spPr>
          <a:xfrm>
            <a:off x="2019025" y="5908927"/>
            <a:ext cx="5266677" cy="5062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3) Nhận xét về kết quả nhận được.</a:t>
            </a:r>
            <a:endParaRPr/>
          </a:p>
        </p:txBody>
      </p:sp>
      <p:sp>
        <p:nvSpPr>
          <p:cNvPr id="145" name="Google Shape;145;p9"/>
          <p:cNvSpPr/>
          <p:nvPr/>
        </p:nvSpPr>
        <p:spPr>
          <a:xfrm>
            <a:off x="2019026" y="5415779"/>
            <a:ext cx="6195826" cy="5062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2) Truy cập vào máy tìm kiếm và tìm kiếm thông tin.</a:t>
            </a:r>
            <a:endParaRPr sz="2000" b="0" i="0" u="none" strike="noStrike" cap="none">
              <a:solidFill>
                <a:schemeClr val="dk1"/>
              </a:solidFill>
              <a:latin typeface="Arial"/>
              <a:ea typeface="Arial"/>
              <a:cs typeface="Arial"/>
              <a:sym typeface="Arial"/>
            </a:endParaRPr>
          </a:p>
        </p:txBody>
      </p:sp>
      <p:sp>
        <p:nvSpPr>
          <p:cNvPr id="146" name="Google Shape;146;p9"/>
          <p:cNvSpPr/>
          <p:nvPr/>
        </p:nvSpPr>
        <p:spPr>
          <a:xfrm>
            <a:off x="2019026" y="2985392"/>
            <a:ext cx="443608" cy="443608"/>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sp>
        <p:nvSpPr>
          <p:cNvPr id="147" name="Google Shape;147;p9"/>
          <p:cNvSpPr/>
          <p:nvPr/>
        </p:nvSpPr>
        <p:spPr>
          <a:xfrm>
            <a:off x="2029833" y="3345378"/>
            <a:ext cx="9619242" cy="5062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7FC354"/>
                </a:solidFill>
                <a:latin typeface="Arial"/>
                <a:ea typeface="Arial"/>
                <a:cs typeface="Arial"/>
                <a:sym typeface="Arial"/>
              </a:rPr>
              <a:t>D. </a:t>
            </a:r>
            <a:r>
              <a:rPr lang="en-US" sz="2000" b="0" i="0" u="none" strike="noStrike" cap="none">
                <a:solidFill>
                  <a:schemeClr val="dk1"/>
                </a:solidFill>
                <a:latin typeface="Arial"/>
                <a:ea typeface="Arial"/>
                <a:cs typeface="Arial"/>
                <a:sym typeface="Arial"/>
              </a:rPr>
              <a:t>Hoa: Con người cần không khí không?</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childTnLst>
                                </p:cTn>
                              </p:par>
                              <p:par>
                                <p:cTn id="13" presetID="10" presetClass="entr" presetSubtype="0" fill="hold" nodeType="with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fade">
                                      <p:cBhvr>
                                        <p:cTn id="15" dur="1000"/>
                                        <p:tgtEl>
                                          <p:spTgt spid="140"/>
                                        </p:tgtEl>
                                      </p:cBhvr>
                                    </p:animEffect>
                                  </p:childTnLst>
                                </p:cTn>
                              </p:par>
                              <p:par>
                                <p:cTn id="16" presetID="10" presetClass="entr" presetSubtype="0" fill="hold" nodeType="withEffect">
                                  <p:stCondLst>
                                    <p:cond delay="0"/>
                                  </p:stCondLst>
                                  <p:childTnLst>
                                    <p:set>
                                      <p:cBhvr>
                                        <p:cTn id="17" dur="1" fill="hold">
                                          <p:stCondLst>
                                            <p:cond delay="0"/>
                                          </p:stCondLst>
                                        </p:cTn>
                                        <p:tgtEl>
                                          <p:spTgt spid="142">
                                            <p:txEl>
                                              <p:pRg st="0" end="0"/>
                                            </p:txEl>
                                          </p:spTgt>
                                        </p:tgtEl>
                                        <p:attrNameLst>
                                          <p:attrName>style.visibility</p:attrName>
                                        </p:attrNameLst>
                                      </p:cBhvr>
                                      <p:to>
                                        <p:strVal val="visible"/>
                                      </p:to>
                                    </p:set>
                                    <p:animEffect transition="in" filter="fade">
                                      <p:cBhvr>
                                        <p:cTn id="18" dur="1000"/>
                                        <p:tgtEl>
                                          <p:spTgt spid="142">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7">
                                            <p:txEl>
                                              <p:pRg st="0" end="0"/>
                                            </p:txEl>
                                          </p:spTgt>
                                        </p:tgtEl>
                                        <p:attrNameLst>
                                          <p:attrName>style.visibility</p:attrName>
                                        </p:attrNameLst>
                                      </p:cBhvr>
                                      <p:to>
                                        <p:strVal val="visible"/>
                                      </p:to>
                                    </p:set>
                                    <p:animEffect transition="in" filter="fade">
                                      <p:cBhvr>
                                        <p:cTn id="21" dur="1000"/>
                                        <p:tgtEl>
                                          <p:spTgt spid="14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fade">
                                      <p:cBhvr>
                                        <p:cTn id="26" dur="500"/>
                                        <p:tgtEl>
                                          <p:spTgt spid="1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500"/>
                                        <p:tgtEl>
                                          <p:spTgt spid="141"/>
                                        </p:tgtEl>
                                      </p:cBhvr>
                                    </p:animEffect>
                                  </p:childTnLst>
                                </p:cTn>
                              </p:par>
                              <p:par>
                                <p:cTn id="32" presetID="10" presetClass="entr" presetSubtype="0" fill="hold" nodeType="withEffect">
                                  <p:stCondLst>
                                    <p:cond delay="0"/>
                                  </p:stCondLst>
                                  <p:childTnLst>
                                    <p:set>
                                      <p:cBhvr>
                                        <p:cTn id="33" dur="1" fill="hold">
                                          <p:stCondLst>
                                            <p:cond delay="0"/>
                                          </p:stCondLst>
                                        </p:cTn>
                                        <p:tgtEl>
                                          <p:spTgt spid="143"/>
                                        </p:tgtEl>
                                        <p:attrNameLst>
                                          <p:attrName>style.visibility</p:attrName>
                                        </p:attrNameLst>
                                      </p:cBhvr>
                                      <p:to>
                                        <p:strVal val="visible"/>
                                      </p:to>
                                    </p:set>
                                    <p:animEffect transition="in" filter="fade">
                                      <p:cBhvr>
                                        <p:cTn id="34" dur="500"/>
                                        <p:tgtEl>
                                          <p:spTgt spid="143"/>
                                        </p:tgtEl>
                                      </p:cBhvr>
                                    </p:animEffect>
                                  </p:childTnLst>
                                </p:cTn>
                              </p:par>
                              <p:par>
                                <p:cTn id="35" presetID="10" presetClass="entr" presetSubtype="0" fill="hold" nodeType="withEffect">
                                  <p:stCondLst>
                                    <p:cond delay="0"/>
                                  </p:stCondLst>
                                  <p:childTnLst>
                                    <p:set>
                                      <p:cBhvr>
                                        <p:cTn id="36" dur="1" fill="hold">
                                          <p:stCondLst>
                                            <p:cond delay="0"/>
                                          </p:stCondLst>
                                        </p:cTn>
                                        <p:tgtEl>
                                          <p:spTgt spid="144"/>
                                        </p:tgtEl>
                                        <p:attrNameLst>
                                          <p:attrName>style.visibility</p:attrName>
                                        </p:attrNameLst>
                                      </p:cBhvr>
                                      <p:to>
                                        <p:strVal val="visible"/>
                                      </p:to>
                                    </p:set>
                                    <p:animEffect transition="in" filter="fade">
                                      <p:cBhvr>
                                        <p:cTn id="37" dur="500"/>
                                        <p:tgtEl>
                                          <p:spTgt spid="144"/>
                                        </p:tgtEl>
                                      </p:cBhvr>
                                    </p:animEffect>
                                  </p:childTnLst>
                                </p:cTn>
                              </p:par>
                              <p:par>
                                <p:cTn id="38" presetID="10" presetClass="entr" presetSubtype="0" fill="hold" nodeType="withEffect">
                                  <p:stCondLst>
                                    <p:cond delay="0"/>
                                  </p:stCondLst>
                                  <p:childTnLst>
                                    <p:set>
                                      <p:cBhvr>
                                        <p:cTn id="39" dur="1" fill="hold">
                                          <p:stCondLst>
                                            <p:cond delay="0"/>
                                          </p:stCondLst>
                                        </p:cTn>
                                        <p:tgtEl>
                                          <p:spTgt spid="145"/>
                                        </p:tgtEl>
                                        <p:attrNameLst>
                                          <p:attrName>style.visibility</p:attrName>
                                        </p:attrNameLst>
                                      </p:cBhvr>
                                      <p:to>
                                        <p:strVal val="visible"/>
                                      </p:to>
                                    </p:set>
                                    <p:animEffect transition="in" filter="fade">
                                      <p:cBhvr>
                                        <p:cTn id="40"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pSp>
        <p:nvGrpSpPr>
          <p:cNvPr id="152" name="Google Shape;152;p10"/>
          <p:cNvGrpSpPr/>
          <p:nvPr/>
        </p:nvGrpSpPr>
        <p:grpSpPr>
          <a:xfrm>
            <a:off x="371924" y="384240"/>
            <a:ext cx="3761537" cy="1181202"/>
            <a:chOff x="371924" y="384240"/>
            <a:chExt cx="3761537" cy="1181202"/>
          </a:xfrm>
        </p:grpSpPr>
        <p:pic>
          <p:nvPicPr>
            <p:cNvPr id="153" name="Google Shape;153;p10"/>
            <p:cNvPicPr preferRelativeResize="0"/>
            <p:nvPr/>
          </p:nvPicPr>
          <p:blipFill rotWithShape="1">
            <a:blip r:embed="rId3">
              <a:alphaModFix/>
            </a:blip>
            <a:srcRect/>
            <a:stretch/>
          </p:blipFill>
          <p:spPr>
            <a:xfrm>
              <a:off x="371924" y="384240"/>
              <a:ext cx="1280271" cy="1181202"/>
            </a:xfrm>
            <a:prstGeom prst="rect">
              <a:avLst/>
            </a:prstGeom>
            <a:noFill/>
            <a:ln>
              <a:noFill/>
            </a:ln>
          </p:spPr>
        </p:pic>
        <p:sp>
          <p:nvSpPr>
            <p:cNvPr id="154" name="Google Shape;154;p10"/>
            <p:cNvSpPr/>
            <p:nvPr/>
          </p:nvSpPr>
          <p:spPr>
            <a:xfrm>
              <a:off x="1752860" y="653374"/>
              <a:ext cx="2380601" cy="64293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0998D7"/>
                  </a:solidFill>
                  <a:latin typeface="Arial"/>
                  <a:ea typeface="Arial"/>
                  <a:cs typeface="Arial"/>
                  <a:sym typeface="Arial"/>
                </a:rPr>
                <a:t>VẬN DỤNG</a:t>
              </a:r>
              <a:endParaRPr sz="2800" b="1" i="0" u="none" strike="noStrike" cap="none">
                <a:solidFill>
                  <a:srgbClr val="0998D7"/>
                </a:solidFill>
                <a:latin typeface="Arial"/>
                <a:ea typeface="Arial"/>
                <a:cs typeface="Arial"/>
                <a:sym typeface="Arial"/>
              </a:endParaRPr>
            </a:p>
          </p:txBody>
        </p:sp>
      </p:grpSp>
      <p:sp>
        <p:nvSpPr>
          <p:cNvPr id="155" name="Google Shape;155;p10"/>
          <p:cNvSpPr/>
          <p:nvPr/>
        </p:nvSpPr>
        <p:spPr>
          <a:xfrm>
            <a:off x="1652195" y="1425059"/>
            <a:ext cx="9751340" cy="96795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chemeClr val="dk1"/>
                </a:solidFill>
                <a:latin typeface="Arial"/>
                <a:ea typeface="Arial"/>
                <a:cs typeface="Arial"/>
                <a:sym typeface="Arial"/>
              </a:rPr>
              <a:t>1. </a:t>
            </a:r>
            <a:r>
              <a:rPr lang="en-US" sz="2000" b="0" i="0" u="none" strike="noStrike" cap="none">
                <a:solidFill>
                  <a:schemeClr val="dk1"/>
                </a:solidFill>
                <a:latin typeface="Arial"/>
                <a:ea typeface="Arial"/>
                <a:cs typeface="Arial"/>
                <a:sym typeface="Arial"/>
              </a:rPr>
              <a:t>Em sẽ chọn từ khoá nào để tìm thông tin về danh lam thắng cảnh ở địa phương nơi em đang sống? Hãy thực hành tìm kiếm với từ khoá đó.</a:t>
            </a:r>
            <a:endParaRPr/>
          </a:p>
        </p:txBody>
      </p:sp>
      <p:sp>
        <p:nvSpPr>
          <p:cNvPr id="156" name="Google Shape;156;p10"/>
          <p:cNvSpPr/>
          <p:nvPr/>
        </p:nvSpPr>
        <p:spPr>
          <a:xfrm>
            <a:off x="1652194" y="2504136"/>
            <a:ext cx="9987355" cy="96795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chemeClr val="dk1"/>
                </a:solidFill>
                <a:latin typeface="Arial"/>
                <a:ea typeface="Arial"/>
                <a:cs typeface="Arial"/>
                <a:sym typeface="Arial"/>
              </a:rPr>
              <a:t>2. </a:t>
            </a:r>
            <a:r>
              <a:rPr lang="en-US" sz="2000" b="0" i="0" u="none" strike="noStrike" cap="none">
                <a:solidFill>
                  <a:schemeClr val="dk1"/>
                </a:solidFill>
                <a:latin typeface="Arial"/>
                <a:ea typeface="Arial"/>
                <a:cs typeface="Arial"/>
                <a:sym typeface="Arial"/>
              </a:rPr>
              <a:t>Hãy tìm kiếm một vài thông tin về một địa điểm em mong muốn được tới thăm và chia sẻ thông tin đó với bố mẹ, thầy cô giáo hoặc bạn bè.</a:t>
            </a:r>
            <a:endParaRPr/>
          </a:p>
        </p:txBody>
      </p:sp>
      <p:pic>
        <p:nvPicPr>
          <p:cNvPr id="157" name="Google Shape;157;p10" descr="A toy figurine on a table&#10;&#10;Description automatically generated with low confidence"/>
          <p:cNvPicPr preferRelativeResize="0"/>
          <p:nvPr/>
        </p:nvPicPr>
        <p:blipFill rotWithShape="1">
          <a:blip r:embed="rId4">
            <a:alphaModFix/>
          </a:blip>
          <a:srcRect t="22233" b="10363"/>
          <a:stretch/>
        </p:blipFill>
        <p:spPr>
          <a:xfrm>
            <a:off x="7753703" y="3126036"/>
            <a:ext cx="3724276" cy="334723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6"/>
                                        </p:tgtEl>
                                        <p:attrNameLst>
                                          <p:attrName>style.visibility</p:attrName>
                                        </p:attrNameLst>
                                      </p:cBhvr>
                                      <p:to>
                                        <p:strVal val="visible"/>
                                      </p:to>
                                    </p:set>
                                    <p:animEffect transition="in" filter="fade">
                                      <p:cBhvr>
                                        <p:cTn id="11" dur="500"/>
                                        <p:tgtEl>
                                          <p:spTgt spid="156"/>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fade">
                                      <p:cBhvr>
                                        <p:cTn id="15"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grpSp>
        <p:nvGrpSpPr>
          <p:cNvPr id="163" name="Google Shape;163;p11"/>
          <p:cNvGrpSpPr/>
          <p:nvPr/>
        </p:nvGrpSpPr>
        <p:grpSpPr>
          <a:xfrm>
            <a:off x="2980607" y="1150453"/>
            <a:ext cx="5976143" cy="4679926"/>
            <a:chOff x="2424113" y="688975"/>
            <a:chExt cx="6713537" cy="5619751"/>
          </a:xfrm>
        </p:grpSpPr>
        <p:sp>
          <p:nvSpPr>
            <p:cNvPr id="164" name="Google Shape;164;p11"/>
            <p:cNvSpPr/>
            <p:nvPr/>
          </p:nvSpPr>
          <p:spPr>
            <a:xfrm>
              <a:off x="2424113" y="692150"/>
              <a:ext cx="6710362" cy="561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5" name="Google Shape;165;p11"/>
            <p:cNvSpPr/>
            <p:nvPr/>
          </p:nvSpPr>
          <p:spPr>
            <a:xfrm>
              <a:off x="2427288" y="1592263"/>
              <a:ext cx="800100" cy="1198563"/>
            </a:xfrm>
            <a:custGeom>
              <a:avLst/>
              <a:gdLst/>
              <a:ahLst/>
              <a:cxnLst/>
              <a:rect l="l" t="t" r="r" b="b"/>
              <a:pathLst>
                <a:path w="302" h="452" extrusionOk="0">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 name="Google Shape;166;p11"/>
            <p:cNvSpPr/>
            <p:nvPr/>
          </p:nvSpPr>
          <p:spPr>
            <a:xfrm>
              <a:off x="3355975" y="703263"/>
              <a:ext cx="800100" cy="1198563"/>
            </a:xfrm>
            <a:custGeom>
              <a:avLst/>
              <a:gdLst/>
              <a:ahLst/>
              <a:cxnLst/>
              <a:rect l="l" t="t" r="r" b="b"/>
              <a:pathLst>
                <a:path w="302" h="452" extrusionOk="0">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7" name="Google Shape;167;p11"/>
            <p:cNvSpPr/>
            <p:nvPr/>
          </p:nvSpPr>
          <p:spPr>
            <a:xfrm>
              <a:off x="4254500" y="1127125"/>
              <a:ext cx="801687" cy="1200150"/>
            </a:xfrm>
            <a:custGeom>
              <a:avLst/>
              <a:gdLst/>
              <a:ahLst/>
              <a:cxnLst/>
              <a:rect l="l" t="t" r="r" b="b"/>
              <a:pathLst>
                <a:path w="302" h="452" extrusionOk="0">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8" name="Google Shape;168;p11"/>
            <p:cNvSpPr/>
            <p:nvPr/>
          </p:nvSpPr>
          <p:spPr>
            <a:xfrm>
              <a:off x="4254500" y="2419350"/>
              <a:ext cx="801687" cy="800100"/>
            </a:xfrm>
            <a:custGeom>
              <a:avLst/>
              <a:gdLst/>
              <a:ahLst/>
              <a:cxnLst/>
              <a:rect l="l" t="t" r="r" b="b"/>
              <a:pathLst>
                <a:path w="302" h="301" extrusionOk="0">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9" name="Google Shape;169;p11"/>
            <p:cNvSpPr/>
            <p:nvPr/>
          </p:nvSpPr>
          <p:spPr>
            <a:xfrm>
              <a:off x="2427288" y="2847975"/>
              <a:ext cx="800100" cy="798513"/>
            </a:xfrm>
            <a:custGeom>
              <a:avLst/>
              <a:gdLst/>
              <a:ahLst/>
              <a:cxnLst/>
              <a:rect l="l" t="t" r="r" b="b"/>
              <a:pathLst>
                <a:path w="302" h="301" extrusionOk="0">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0" name="Google Shape;170;p11"/>
            <p:cNvSpPr/>
            <p:nvPr/>
          </p:nvSpPr>
          <p:spPr>
            <a:xfrm>
              <a:off x="2854325" y="1165225"/>
              <a:ext cx="381000" cy="379413"/>
            </a:xfrm>
            <a:custGeom>
              <a:avLst/>
              <a:gdLst/>
              <a:ahLst/>
              <a:cxnLst/>
              <a:rect l="l" t="t" r="r" b="b"/>
              <a:pathLst>
                <a:path w="144" h="143" extrusionOk="0">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1" name="Google Shape;171;p11"/>
            <p:cNvSpPr/>
            <p:nvPr/>
          </p:nvSpPr>
          <p:spPr>
            <a:xfrm>
              <a:off x="4254500" y="703263"/>
              <a:ext cx="382587" cy="376238"/>
            </a:xfrm>
            <a:custGeom>
              <a:avLst/>
              <a:gdLst/>
              <a:ahLst/>
              <a:cxnLst/>
              <a:rect l="l" t="t" r="r" b="b"/>
              <a:pathLst>
                <a:path w="144" h="142" extrusionOk="0">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 name="Google Shape;172;p11"/>
            <p:cNvSpPr/>
            <p:nvPr/>
          </p:nvSpPr>
          <p:spPr>
            <a:xfrm>
              <a:off x="6948488" y="688975"/>
              <a:ext cx="382587" cy="379413"/>
            </a:xfrm>
            <a:custGeom>
              <a:avLst/>
              <a:gdLst/>
              <a:ahLst/>
              <a:cxnLst/>
              <a:rect l="l" t="t" r="r" b="b"/>
              <a:pathLst>
                <a:path w="144" h="143" extrusionOk="0">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 name="Google Shape;173;p11"/>
            <p:cNvSpPr/>
            <p:nvPr/>
          </p:nvSpPr>
          <p:spPr>
            <a:xfrm>
              <a:off x="8320088" y="1157288"/>
              <a:ext cx="382587" cy="376238"/>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 name="Google Shape;174;p11"/>
            <p:cNvSpPr/>
            <p:nvPr/>
          </p:nvSpPr>
          <p:spPr>
            <a:xfrm>
              <a:off x="7845425" y="1976438"/>
              <a:ext cx="381000" cy="377825"/>
            </a:xfrm>
            <a:custGeom>
              <a:avLst/>
              <a:gdLst/>
              <a:ahLst/>
              <a:cxnLst/>
              <a:rect l="l" t="t" r="r" b="b"/>
              <a:pathLst>
                <a:path w="144" h="142" extrusionOk="0">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 name="Google Shape;175;p11"/>
            <p:cNvSpPr/>
            <p:nvPr/>
          </p:nvSpPr>
          <p:spPr>
            <a:xfrm>
              <a:off x="8320088" y="3717925"/>
              <a:ext cx="382587" cy="376238"/>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 name="Google Shape;176;p11"/>
            <p:cNvSpPr/>
            <p:nvPr/>
          </p:nvSpPr>
          <p:spPr>
            <a:xfrm>
              <a:off x="8320088" y="2425700"/>
              <a:ext cx="817562" cy="790575"/>
            </a:xfrm>
            <a:custGeom>
              <a:avLst/>
              <a:gdLst/>
              <a:ahLst/>
              <a:cxnLst/>
              <a:rect l="l" t="t" r="r" b="b"/>
              <a:pathLst>
                <a:path w="308" h="298" extrusionOk="0">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11"/>
            <p:cNvSpPr/>
            <p:nvPr/>
          </p:nvSpPr>
          <p:spPr>
            <a:xfrm>
              <a:off x="7418388" y="2411413"/>
              <a:ext cx="815975" cy="792163"/>
            </a:xfrm>
            <a:custGeom>
              <a:avLst/>
              <a:gdLst/>
              <a:ahLst/>
              <a:cxnLst/>
              <a:rect l="l" t="t" r="r" b="b"/>
              <a:pathLst>
                <a:path w="308" h="298" extrusionOk="0">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 name="Google Shape;178;p11"/>
            <p:cNvSpPr/>
            <p:nvPr/>
          </p:nvSpPr>
          <p:spPr>
            <a:xfrm>
              <a:off x="6534150" y="1562100"/>
              <a:ext cx="817562" cy="792163"/>
            </a:xfrm>
            <a:custGeom>
              <a:avLst/>
              <a:gdLst/>
              <a:ahLst/>
              <a:cxnLst/>
              <a:rect l="l" t="t" r="r" b="b"/>
              <a:pathLst>
                <a:path w="308" h="298" extrusionOk="0">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179" name="Google Shape;179;p11"/>
            <p:cNvSpPr/>
            <p:nvPr/>
          </p:nvSpPr>
          <p:spPr>
            <a:xfrm>
              <a:off x="8320088" y="1584325"/>
              <a:ext cx="817562" cy="790575"/>
            </a:xfrm>
            <a:custGeom>
              <a:avLst/>
              <a:gdLst/>
              <a:ahLst/>
              <a:cxnLst/>
              <a:rect l="l" t="t" r="r" b="b"/>
              <a:pathLst>
                <a:path w="308" h="298" extrusionOk="0">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11"/>
            <p:cNvSpPr/>
            <p:nvPr/>
          </p:nvSpPr>
          <p:spPr>
            <a:xfrm>
              <a:off x="7423150" y="4614863"/>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181" name="Google Shape;181;p11"/>
            <p:cNvSpPr/>
            <p:nvPr/>
          </p:nvSpPr>
          <p:spPr>
            <a:xfrm>
              <a:off x="6486525" y="5483225"/>
              <a:ext cx="382587" cy="379413"/>
            </a:xfrm>
            <a:custGeom>
              <a:avLst/>
              <a:gdLst/>
              <a:ahLst/>
              <a:cxnLst/>
              <a:rect l="l" t="t" r="r" b="b"/>
              <a:pathLst>
                <a:path w="144" h="143" extrusionOk="0">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2" name="Google Shape;182;p11"/>
            <p:cNvSpPr/>
            <p:nvPr/>
          </p:nvSpPr>
          <p:spPr>
            <a:xfrm>
              <a:off x="5554663" y="5929313"/>
              <a:ext cx="722312" cy="379413"/>
            </a:xfrm>
            <a:custGeom>
              <a:avLst/>
              <a:gdLst/>
              <a:ahLst/>
              <a:cxnLst/>
              <a:rect l="l" t="t" r="r" b="b"/>
              <a:pathLst>
                <a:path w="272" h="143" extrusionOk="0">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11"/>
            <p:cNvSpPr/>
            <p:nvPr/>
          </p:nvSpPr>
          <p:spPr>
            <a:xfrm>
              <a:off x="6510338" y="5026025"/>
              <a:ext cx="817562" cy="377825"/>
            </a:xfrm>
            <a:custGeom>
              <a:avLst/>
              <a:gdLst/>
              <a:ahLst/>
              <a:cxnLst/>
              <a:rect l="l" t="t" r="r" b="b"/>
              <a:pathLst>
                <a:path w="308" h="142" extrusionOk="0">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4" name="Google Shape;184;p11"/>
            <p:cNvSpPr/>
            <p:nvPr/>
          </p:nvSpPr>
          <p:spPr>
            <a:xfrm>
              <a:off x="6510338" y="1122363"/>
              <a:ext cx="817562" cy="379413"/>
            </a:xfrm>
            <a:custGeom>
              <a:avLst/>
              <a:gdLst/>
              <a:ahLst/>
              <a:cxnLst/>
              <a:rect l="l" t="t" r="r" b="b"/>
              <a:pathLst>
                <a:path w="308" h="143" extrusionOk="0">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5" name="Google Shape;185;p11"/>
            <p:cNvSpPr/>
            <p:nvPr/>
          </p:nvSpPr>
          <p:spPr>
            <a:xfrm>
              <a:off x="7418388" y="4181475"/>
              <a:ext cx="815975" cy="377825"/>
            </a:xfrm>
            <a:custGeom>
              <a:avLst/>
              <a:gdLst/>
              <a:ahLst/>
              <a:cxnLst/>
              <a:rect l="l" t="t" r="r" b="b"/>
              <a:pathLst>
                <a:path w="308" h="142" extrusionOk="0">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6" name="Google Shape;186;p11"/>
            <p:cNvSpPr/>
            <p:nvPr/>
          </p:nvSpPr>
          <p:spPr>
            <a:xfrm>
              <a:off x="7418388" y="3733800"/>
              <a:ext cx="815975" cy="379413"/>
            </a:xfrm>
            <a:custGeom>
              <a:avLst/>
              <a:gdLst/>
              <a:ahLst/>
              <a:cxnLst/>
              <a:rect l="l" t="t" r="r" b="b"/>
              <a:pathLst>
                <a:path w="308" h="143" extrusionOk="0">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7" name="Google Shape;187;p11"/>
            <p:cNvSpPr/>
            <p:nvPr/>
          </p:nvSpPr>
          <p:spPr>
            <a:xfrm>
              <a:off x="8320088" y="3268663"/>
              <a:ext cx="817562" cy="377825"/>
            </a:xfrm>
            <a:custGeom>
              <a:avLst/>
              <a:gdLst/>
              <a:ahLst/>
              <a:cxnLst/>
              <a:rect l="l" t="t" r="r" b="b"/>
              <a:pathLst>
                <a:path w="308" h="142" extrusionOk="0">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8" name="Google Shape;188;p11"/>
            <p:cNvSpPr/>
            <p:nvPr/>
          </p:nvSpPr>
          <p:spPr>
            <a:xfrm>
              <a:off x="6534150" y="3733800"/>
              <a:ext cx="817562" cy="379413"/>
            </a:xfrm>
            <a:custGeom>
              <a:avLst/>
              <a:gdLst/>
              <a:ahLst/>
              <a:cxnLst/>
              <a:rect l="l" t="t" r="r" b="b"/>
              <a:pathLst>
                <a:path w="308" h="143" extrusionOk="0">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9" name="Google Shape;189;p11"/>
            <p:cNvSpPr/>
            <p:nvPr/>
          </p:nvSpPr>
          <p:spPr>
            <a:xfrm>
              <a:off x="5159375" y="5483225"/>
              <a:ext cx="379412" cy="379413"/>
            </a:xfrm>
            <a:custGeom>
              <a:avLst/>
              <a:gdLst/>
              <a:ahLst/>
              <a:cxnLst/>
              <a:rect l="l" t="t" r="r" b="b"/>
              <a:pathLst>
                <a:path w="143" h="143" extrusionOk="0">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190" name="Google Shape;190;p11"/>
            <p:cNvSpPr/>
            <p:nvPr/>
          </p:nvSpPr>
          <p:spPr>
            <a:xfrm>
              <a:off x="3838575" y="4614863"/>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1" name="Google Shape;191;p11"/>
            <p:cNvSpPr/>
            <p:nvPr/>
          </p:nvSpPr>
          <p:spPr>
            <a:xfrm>
              <a:off x="4284663" y="4614863"/>
              <a:ext cx="379412" cy="788988"/>
            </a:xfrm>
            <a:custGeom>
              <a:avLst/>
              <a:gdLst/>
              <a:ahLst/>
              <a:cxnLst/>
              <a:rect l="l" t="t" r="r" b="b"/>
              <a:pathLst>
                <a:path w="143" h="297" extrusionOk="0">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2" name="Google Shape;192;p11"/>
            <p:cNvSpPr/>
            <p:nvPr/>
          </p:nvSpPr>
          <p:spPr>
            <a:xfrm>
              <a:off x="6942138" y="4184650"/>
              <a:ext cx="382587" cy="788988"/>
            </a:xfrm>
            <a:custGeom>
              <a:avLst/>
              <a:gdLst/>
              <a:ahLst/>
              <a:cxnLst/>
              <a:rect l="l" t="t" r="r" b="b"/>
              <a:pathLst>
                <a:path w="144" h="297" extrusionOk="0">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3" name="Google Shape;193;p11"/>
            <p:cNvSpPr/>
            <p:nvPr/>
          </p:nvSpPr>
          <p:spPr>
            <a:xfrm>
              <a:off x="2854325" y="3697288"/>
              <a:ext cx="381000" cy="379413"/>
            </a:xfrm>
            <a:custGeom>
              <a:avLst/>
              <a:gdLst/>
              <a:ahLst/>
              <a:cxnLst/>
              <a:rect l="l" t="t" r="r" b="b"/>
              <a:pathLst>
                <a:path w="144" h="143" extrusionOk="0">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4" name="Google Shape;194;p11"/>
            <p:cNvSpPr/>
            <p:nvPr/>
          </p:nvSpPr>
          <p:spPr>
            <a:xfrm>
              <a:off x="5159375" y="4181475"/>
              <a:ext cx="379412" cy="377825"/>
            </a:xfrm>
            <a:custGeom>
              <a:avLst/>
              <a:gdLst/>
              <a:ahLst/>
              <a:cxnLst/>
              <a:rect l="l" t="t" r="r" b="b"/>
              <a:pathLst>
                <a:path w="143" h="142" extrusionOk="0">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195" name="Google Shape;195;p11"/>
            <p:cNvSpPr/>
            <p:nvPr/>
          </p:nvSpPr>
          <p:spPr>
            <a:xfrm>
              <a:off x="7426325" y="1976438"/>
              <a:ext cx="381000" cy="377825"/>
            </a:xfrm>
            <a:custGeom>
              <a:avLst/>
              <a:gdLst/>
              <a:ahLst/>
              <a:cxnLst/>
              <a:rect l="l" t="t" r="r" b="b"/>
              <a:pathLst>
                <a:path w="144" h="142" extrusionOk="0">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 name="Google Shape;196;p11"/>
            <p:cNvSpPr/>
            <p:nvPr/>
          </p:nvSpPr>
          <p:spPr>
            <a:xfrm>
              <a:off x="7845425" y="3268663"/>
              <a:ext cx="381000" cy="377825"/>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 name="Google Shape;197;p11"/>
            <p:cNvSpPr/>
            <p:nvPr/>
          </p:nvSpPr>
          <p:spPr>
            <a:xfrm>
              <a:off x="7426325" y="3268663"/>
              <a:ext cx="381000" cy="377825"/>
            </a:xfrm>
            <a:custGeom>
              <a:avLst/>
              <a:gdLst/>
              <a:ahLst/>
              <a:cxnLst/>
              <a:rect l="l" t="t" r="r" b="b"/>
              <a:pathLst>
                <a:path w="144" h="142" extrusionOk="0">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 name="Google Shape;198;p11"/>
            <p:cNvSpPr/>
            <p:nvPr/>
          </p:nvSpPr>
          <p:spPr>
            <a:xfrm>
              <a:off x="6027738" y="3268663"/>
              <a:ext cx="379412" cy="377825"/>
            </a:xfrm>
            <a:custGeom>
              <a:avLst/>
              <a:gdLst/>
              <a:ahLst/>
              <a:cxnLst/>
              <a:rect l="l" t="t" r="r" b="b"/>
              <a:pathLst>
                <a:path w="143" h="142" extrusionOk="0">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 name="Google Shape;199;p11"/>
            <p:cNvSpPr/>
            <p:nvPr/>
          </p:nvSpPr>
          <p:spPr>
            <a:xfrm>
              <a:off x="6035675" y="3733800"/>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 name="Google Shape;200;p11"/>
            <p:cNvSpPr/>
            <p:nvPr/>
          </p:nvSpPr>
          <p:spPr>
            <a:xfrm>
              <a:off x="5170488" y="1562100"/>
              <a:ext cx="1230312" cy="1643063"/>
            </a:xfrm>
            <a:custGeom>
              <a:avLst/>
              <a:gdLst/>
              <a:ahLst/>
              <a:cxnLst/>
              <a:rect l="l" t="t" r="r" b="b"/>
              <a:pathLst>
                <a:path w="464" h="619" extrusionOk="0">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 name="Google Shape;201;p11"/>
            <p:cNvSpPr/>
            <p:nvPr/>
          </p:nvSpPr>
          <p:spPr>
            <a:xfrm>
              <a:off x="4703763" y="4625975"/>
              <a:ext cx="835025" cy="777875"/>
            </a:xfrm>
            <a:custGeom>
              <a:avLst/>
              <a:gdLst/>
              <a:ahLst/>
              <a:cxnLst/>
              <a:rect l="l" t="t" r="r" b="b"/>
              <a:pathLst>
                <a:path w="315" h="293" extrusionOk="0">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 name="Google Shape;202;p11"/>
            <p:cNvSpPr/>
            <p:nvPr/>
          </p:nvSpPr>
          <p:spPr>
            <a:xfrm>
              <a:off x="5605463" y="5068888"/>
              <a:ext cx="817562" cy="779463"/>
            </a:xfrm>
            <a:custGeom>
              <a:avLst/>
              <a:gdLst/>
              <a:ahLst/>
              <a:cxnLst/>
              <a:rect l="l" t="t" r="r" b="b"/>
              <a:pathLst>
                <a:path w="308" h="294" extrusionOk="0">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3" name="Google Shape;203;p11"/>
            <p:cNvSpPr/>
            <p:nvPr/>
          </p:nvSpPr>
          <p:spPr>
            <a:xfrm>
              <a:off x="5167313" y="3316288"/>
              <a:ext cx="809625" cy="777875"/>
            </a:xfrm>
            <a:custGeom>
              <a:avLst/>
              <a:gdLst/>
              <a:ahLst/>
              <a:cxnLst/>
              <a:rect l="l" t="t" r="r" b="b"/>
              <a:pathLst>
                <a:path w="305" h="293" extrusionOk="0">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 name="Google Shape;204;p11"/>
            <p:cNvSpPr/>
            <p:nvPr/>
          </p:nvSpPr>
          <p:spPr>
            <a:xfrm>
              <a:off x="7426325" y="703263"/>
              <a:ext cx="800100" cy="1198563"/>
            </a:xfrm>
            <a:custGeom>
              <a:avLst/>
              <a:gdLst/>
              <a:ahLst/>
              <a:cxnLst/>
              <a:rect l="l" t="t" r="r" b="b"/>
              <a:pathLst>
                <a:path w="302" h="452" extrusionOk="0">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 name="Google Shape;205;p11"/>
            <p:cNvSpPr/>
            <p:nvPr/>
          </p:nvSpPr>
          <p:spPr>
            <a:xfrm>
              <a:off x="6546850" y="2419350"/>
              <a:ext cx="801687" cy="1200150"/>
            </a:xfrm>
            <a:custGeom>
              <a:avLst/>
              <a:gdLst/>
              <a:ahLst/>
              <a:cxnLst/>
              <a:rect l="l" t="t" r="r" b="b"/>
              <a:pathLst>
                <a:path w="302" h="452" extrusionOk="0">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6" name="Google Shape;206;p11"/>
            <p:cNvSpPr/>
            <p:nvPr/>
          </p:nvSpPr>
          <p:spPr>
            <a:xfrm>
              <a:off x="5605463" y="4206875"/>
              <a:ext cx="1223962" cy="766763"/>
            </a:xfrm>
            <a:custGeom>
              <a:avLst/>
              <a:gdLst/>
              <a:ahLst/>
              <a:cxnLst/>
              <a:rect l="l" t="t" r="r" b="b"/>
              <a:pathLst>
                <a:path w="461" h="289" extrusionOk="0">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 name="Google Shape;207;p11"/>
            <p:cNvSpPr/>
            <p:nvPr/>
          </p:nvSpPr>
          <p:spPr>
            <a:xfrm>
              <a:off x="3352800" y="3322638"/>
              <a:ext cx="1716087" cy="1201738"/>
            </a:xfrm>
            <a:custGeom>
              <a:avLst/>
              <a:gdLst/>
              <a:ahLst/>
              <a:cxnLst/>
              <a:rect l="l" t="t" r="r" b="b"/>
              <a:pathLst>
                <a:path w="647" h="453" extrusionOk="0">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 name="Google Shape;208;p11"/>
            <p:cNvSpPr/>
            <p:nvPr/>
          </p:nvSpPr>
          <p:spPr>
            <a:xfrm>
              <a:off x="3355975" y="2014538"/>
              <a:ext cx="800100" cy="1209675"/>
            </a:xfrm>
            <a:custGeom>
              <a:avLst/>
              <a:gdLst/>
              <a:ahLst/>
              <a:cxnLst/>
              <a:rect l="l" t="t" r="r" b="b"/>
              <a:pathLst>
                <a:path w="302" h="456" extrusionOk="0">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9" name="Google Shape;209;p11"/>
            <p:cNvSpPr/>
            <p:nvPr/>
          </p:nvSpPr>
          <p:spPr>
            <a:xfrm>
              <a:off x="7464697" y="1984678"/>
              <a:ext cx="606005" cy="3695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LOVE</a:t>
              </a:r>
              <a:endParaRPr sz="1600" b="0" i="0" u="none" strike="noStrike" cap="none">
                <a:solidFill>
                  <a:schemeClr val="dk1"/>
                </a:solidFill>
                <a:latin typeface="Arial"/>
                <a:ea typeface="Arial"/>
                <a:cs typeface="Arial"/>
                <a:sym typeface="Arial"/>
              </a:endParaRPr>
            </a:p>
          </p:txBody>
        </p:sp>
        <p:sp>
          <p:nvSpPr>
            <p:cNvPr id="210" name="Google Shape;210;p11"/>
            <p:cNvSpPr/>
            <p:nvPr/>
          </p:nvSpPr>
          <p:spPr>
            <a:xfrm>
              <a:off x="2908300" y="1149350"/>
              <a:ext cx="138662" cy="42502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300"/>
                <a:buFont typeface="Arial"/>
                <a:buNone/>
              </a:pPr>
              <a:r>
                <a:rPr lang="en-US" sz="2300" b="0" u="none">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211" name="Google Shape;211;p11"/>
            <p:cNvSpPr/>
            <p:nvPr/>
          </p:nvSpPr>
          <p:spPr>
            <a:xfrm>
              <a:off x="2908300" y="3684587"/>
              <a:ext cx="14586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212" name="Google Shape;212;p11"/>
            <p:cNvSpPr/>
            <p:nvPr/>
          </p:nvSpPr>
          <p:spPr>
            <a:xfrm>
              <a:off x="8366125" y="1149350"/>
              <a:ext cx="260350" cy="42502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L</a:t>
              </a:r>
              <a:endParaRPr sz="1800" b="0" i="0" u="none" strike="noStrike" cap="none">
                <a:solidFill>
                  <a:schemeClr val="lt1"/>
                </a:solidFill>
                <a:latin typeface="Arial"/>
                <a:ea typeface="Arial"/>
                <a:cs typeface="Arial"/>
                <a:sym typeface="Arial"/>
              </a:endParaRPr>
            </a:p>
          </p:txBody>
        </p:sp>
        <p:sp>
          <p:nvSpPr>
            <p:cNvPr id="213" name="Google Shape;213;p11"/>
            <p:cNvSpPr/>
            <p:nvPr/>
          </p:nvSpPr>
          <p:spPr>
            <a:xfrm>
              <a:off x="6526213" y="5449888"/>
              <a:ext cx="14586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214" name="Google Shape;214;p11"/>
            <p:cNvSpPr/>
            <p:nvPr/>
          </p:nvSpPr>
          <p:spPr>
            <a:xfrm>
              <a:off x="7436353" y="3302375"/>
              <a:ext cx="600963" cy="3326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PIRCE</a:t>
              </a:r>
              <a:endParaRPr sz="1400" b="0" i="0" u="none" strike="noStrike" cap="none">
                <a:solidFill>
                  <a:schemeClr val="lt1"/>
                </a:solidFill>
                <a:latin typeface="Arial"/>
                <a:ea typeface="Arial"/>
                <a:cs typeface="Arial"/>
                <a:sym typeface="Arial"/>
              </a:endParaRPr>
            </a:p>
          </p:txBody>
        </p:sp>
        <p:sp>
          <p:nvSpPr>
            <p:cNvPr id="215" name="Google Shape;215;p11"/>
            <p:cNvSpPr/>
            <p:nvPr/>
          </p:nvSpPr>
          <p:spPr>
            <a:xfrm>
              <a:off x="6073774" y="3275013"/>
              <a:ext cx="217897"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G</a:t>
              </a:r>
              <a:endParaRPr sz="1800" b="0" i="0" u="none" strike="noStrike" cap="none">
                <a:solidFill>
                  <a:schemeClr val="dk1"/>
                </a:solidFill>
                <a:latin typeface="Arial"/>
                <a:ea typeface="Arial"/>
                <a:cs typeface="Arial"/>
                <a:sym typeface="Arial"/>
              </a:endParaRPr>
            </a:p>
          </p:txBody>
        </p:sp>
        <p:sp>
          <p:nvSpPr>
            <p:cNvPr id="216" name="Google Shape;216;p11"/>
            <p:cNvSpPr/>
            <p:nvPr/>
          </p:nvSpPr>
          <p:spPr>
            <a:xfrm>
              <a:off x="6073774" y="3709988"/>
              <a:ext cx="158470"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S</a:t>
              </a:r>
              <a:endParaRPr sz="1800" b="0" i="0" u="none" strike="noStrike" cap="none">
                <a:solidFill>
                  <a:schemeClr val="dk1"/>
                </a:solidFill>
                <a:latin typeface="Arial"/>
                <a:ea typeface="Arial"/>
                <a:cs typeface="Arial"/>
                <a:sym typeface="Arial"/>
              </a:endParaRPr>
            </a:p>
          </p:txBody>
        </p:sp>
        <p:sp>
          <p:nvSpPr>
            <p:cNvPr id="217" name="Google Shape;217;p11"/>
            <p:cNvSpPr/>
            <p:nvPr/>
          </p:nvSpPr>
          <p:spPr>
            <a:xfrm>
              <a:off x="4335463" y="4602163"/>
              <a:ext cx="16927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T</a:t>
              </a:r>
              <a:endParaRPr sz="1800" b="0" i="0" u="none" strike="noStrike" cap="none">
                <a:solidFill>
                  <a:schemeClr val="dk1"/>
                </a:solidFill>
                <a:latin typeface="Arial"/>
                <a:ea typeface="Arial"/>
                <a:cs typeface="Arial"/>
                <a:sym typeface="Arial"/>
              </a:endParaRPr>
            </a:p>
          </p:txBody>
        </p:sp>
        <p:sp>
          <p:nvSpPr>
            <p:cNvPr id="218" name="Google Shape;218;p11"/>
            <p:cNvSpPr/>
            <p:nvPr/>
          </p:nvSpPr>
          <p:spPr>
            <a:xfrm>
              <a:off x="4335463" y="4948238"/>
              <a:ext cx="21609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H</a:t>
              </a:r>
              <a:endParaRPr sz="1800" b="0" i="0" u="none" strike="noStrike" cap="none">
                <a:solidFill>
                  <a:schemeClr val="dk1"/>
                </a:solidFill>
                <a:latin typeface="Arial"/>
                <a:ea typeface="Arial"/>
                <a:cs typeface="Arial"/>
                <a:sym typeface="Arial"/>
              </a:endParaRPr>
            </a:p>
          </p:txBody>
        </p:sp>
      </p:grpSp>
      <p:sp>
        <p:nvSpPr>
          <p:cNvPr id="219" name="Google Shape;219;p11"/>
          <p:cNvSpPr/>
          <p:nvPr/>
        </p:nvSpPr>
        <p:spPr>
          <a:xfrm>
            <a:off x="1967602" y="3249041"/>
            <a:ext cx="8417625"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1D9FFF"/>
                </a:solidFill>
                <a:latin typeface="Times New Roman"/>
                <a:ea typeface="Times New Roman"/>
                <a:cs typeface="Times New Roman"/>
                <a:sym typeface="Times New Roman"/>
              </a:rPr>
              <a:t>TẠM BIỆT VÀ HẸN GẶP LẠI</a:t>
            </a:r>
            <a:endParaRPr/>
          </a:p>
        </p:txBody>
      </p:sp>
      <p:pic>
        <p:nvPicPr>
          <p:cNvPr id="220" name="Google Shape;220;p11"/>
          <p:cNvPicPr preferRelativeResize="0"/>
          <p:nvPr/>
        </p:nvPicPr>
        <p:blipFill rotWithShape="1">
          <a:blip r:embed="rId4">
            <a:alphaModFix/>
          </a:blip>
          <a:srcRect/>
          <a:stretch/>
        </p:blipFill>
        <p:spPr>
          <a:xfrm>
            <a:off x="193687" y="4174670"/>
            <a:ext cx="4084635" cy="2041582"/>
          </a:xfrm>
          <a:prstGeom prst="rect">
            <a:avLst/>
          </a:prstGeom>
          <a:noFill/>
          <a:ln>
            <a:noFill/>
          </a:ln>
        </p:spPr>
      </p:pic>
      <p:pic>
        <p:nvPicPr>
          <p:cNvPr id="221" name="Google Shape;221;p11"/>
          <p:cNvPicPr preferRelativeResize="0"/>
          <p:nvPr/>
        </p:nvPicPr>
        <p:blipFill rotWithShape="1">
          <a:blip r:embed="rId5">
            <a:alphaModFix/>
          </a:blip>
          <a:srcRect/>
          <a:stretch/>
        </p:blipFill>
        <p:spPr>
          <a:xfrm flipH="1">
            <a:off x="9863874" y="-342891"/>
            <a:ext cx="2162083" cy="2588323"/>
          </a:xfrm>
          <a:prstGeom prst="rect">
            <a:avLst/>
          </a:prstGeom>
          <a:noFill/>
          <a:ln>
            <a:noFill/>
          </a:ln>
        </p:spPr>
      </p:pic>
      <p:pic>
        <p:nvPicPr>
          <p:cNvPr id="222" name="Google Shape;222;p11"/>
          <p:cNvPicPr preferRelativeResize="0"/>
          <p:nvPr/>
        </p:nvPicPr>
        <p:blipFill rotWithShape="1">
          <a:blip r:embed="rId6">
            <a:alphaModFix/>
          </a:blip>
          <a:srcRect/>
          <a:stretch/>
        </p:blipFill>
        <p:spPr>
          <a:xfrm>
            <a:off x="132402" y="2491800"/>
            <a:ext cx="589731" cy="52062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
        <p:cNvGrpSpPr/>
        <p:nvPr/>
      </p:nvGrpSpPr>
      <p:grpSpPr>
        <a:xfrm>
          <a:off x="0" y="0"/>
          <a:ext cx="0" cy="0"/>
          <a:chOff x="0" y="0"/>
          <a:chExt cx="0" cy="0"/>
        </a:xfrm>
      </p:grpSpPr>
      <p:pic>
        <p:nvPicPr>
          <p:cNvPr id="26" name="Google Shape;26;p1"/>
          <p:cNvPicPr preferRelativeResize="0"/>
          <p:nvPr/>
        </p:nvPicPr>
        <p:blipFill rotWithShape="1">
          <a:blip r:embed="rId4">
            <a:alphaModFix/>
          </a:blip>
          <a:srcRect/>
          <a:stretch/>
        </p:blipFill>
        <p:spPr>
          <a:xfrm>
            <a:off x="-233187" y="3938047"/>
            <a:ext cx="12658374" cy="2919953"/>
          </a:xfrm>
          <a:prstGeom prst="rect">
            <a:avLst/>
          </a:prstGeom>
          <a:noFill/>
          <a:ln>
            <a:noFill/>
          </a:ln>
        </p:spPr>
      </p:pic>
      <p:pic>
        <p:nvPicPr>
          <p:cNvPr id="27" name="Google Shape;27;p1"/>
          <p:cNvPicPr preferRelativeResize="0"/>
          <p:nvPr/>
        </p:nvPicPr>
        <p:blipFill rotWithShape="1">
          <a:blip r:embed="rId5">
            <a:alphaModFix/>
          </a:blip>
          <a:srcRect/>
          <a:stretch/>
        </p:blipFill>
        <p:spPr>
          <a:xfrm>
            <a:off x="9357733" y="740863"/>
            <a:ext cx="1664763" cy="1512215"/>
          </a:xfrm>
          <a:prstGeom prst="rect">
            <a:avLst/>
          </a:prstGeom>
          <a:noFill/>
          <a:ln>
            <a:noFill/>
          </a:ln>
        </p:spPr>
      </p:pic>
      <p:pic>
        <p:nvPicPr>
          <p:cNvPr id="28" name="Google Shape;28;p1"/>
          <p:cNvPicPr preferRelativeResize="0"/>
          <p:nvPr/>
        </p:nvPicPr>
        <p:blipFill rotWithShape="1">
          <a:blip r:embed="rId6">
            <a:alphaModFix/>
          </a:blip>
          <a:srcRect/>
          <a:stretch/>
        </p:blipFill>
        <p:spPr>
          <a:xfrm>
            <a:off x="132402" y="2491800"/>
            <a:ext cx="589731" cy="520622"/>
          </a:xfrm>
          <a:prstGeom prst="rect">
            <a:avLst/>
          </a:prstGeom>
          <a:noFill/>
          <a:ln>
            <a:noFill/>
          </a:ln>
        </p:spPr>
      </p:pic>
      <p:grpSp>
        <p:nvGrpSpPr>
          <p:cNvPr id="29" name="Google Shape;29;p1"/>
          <p:cNvGrpSpPr/>
          <p:nvPr/>
        </p:nvGrpSpPr>
        <p:grpSpPr>
          <a:xfrm>
            <a:off x="1407816" y="2152611"/>
            <a:ext cx="8272749" cy="2052183"/>
            <a:chOff x="1055313" y="1366069"/>
            <a:chExt cx="7313287" cy="2052183"/>
          </a:xfrm>
        </p:grpSpPr>
        <p:sp>
          <p:nvSpPr>
            <p:cNvPr id="30" name="Google Shape;30;p1"/>
            <p:cNvSpPr/>
            <p:nvPr/>
          </p:nvSpPr>
          <p:spPr>
            <a:xfrm>
              <a:off x="1597171" y="1705938"/>
              <a:ext cx="6489065" cy="1346835"/>
            </a:xfrm>
            <a:prstGeom prst="roundRect">
              <a:avLst>
                <a:gd name="adj" fmla="val 16667"/>
              </a:avLst>
            </a:prstGeom>
            <a:solidFill>
              <a:srgbClr val="FEF8E6"/>
            </a:solidFill>
            <a:ln w="38100" cap="flat" cmpd="sng">
              <a:solidFill>
                <a:srgbClr val="224B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31" name="Google Shape;31;p1"/>
            <p:cNvPicPr preferRelativeResize="0"/>
            <p:nvPr/>
          </p:nvPicPr>
          <p:blipFill rotWithShape="1">
            <a:blip r:embed="rId7">
              <a:alphaModFix/>
            </a:blip>
            <a:srcRect/>
            <a:stretch/>
          </p:blipFill>
          <p:spPr>
            <a:xfrm>
              <a:off x="1055313" y="1366069"/>
              <a:ext cx="2076866" cy="1940925"/>
            </a:xfrm>
            <a:prstGeom prst="rect">
              <a:avLst/>
            </a:prstGeom>
            <a:noFill/>
            <a:ln>
              <a:noFill/>
            </a:ln>
          </p:spPr>
        </p:pic>
        <p:sp>
          <p:nvSpPr>
            <p:cNvPr id="32" name="Google Shape;32;p1"/>
            <p:cNvSpPr/>
            <p:nvPr/>
          </p:nvSpPr>
          <p:spPr>
            <a:xfrm>
              <a:off x="1656456" y="1771310"/>
              <a:ext cx="874580" cy="64293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chemeClr val="dk1"/>
                  </a:solidFill>
                  <a:latin typeface="Arial"/>
                  <a:ea typeface="Arial"/>
                  <a:cs typeface="Arial"/>
                  <a:sym typeface="Arial"/>
                </a:rPr>
                <a:t>BÀI</a:t>
              </a:r>
              <a:endParaRPr/>
            </a:p>
          </p:txBody>
        </p:sp>
        <p:sp>
          <p:nvSpPr>
            <p:cNvPr id="33" name="Google Shape;33;p1"/>
            <p:cNvSpPr/>
            <p:nvPr/>
          </p:nvSpPr>
          <p:spPr>
            <a:xfrm>
              <a:off x="1798272" y="2088107"/>
              <a:ext cx="625280" cy="100745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400" b="1" i="0" u="none" strike="noStrike" cap="none">
                  <a:solidFill>
                    <a:schemeClr val="dk1"/>
                  </a:solidFill>
                  <a:latin typeface="Arial"/>
                  <a:ea typeface="Arial"/>
                  <a:cs typeface="Arial"/>
                  <a:sym typeface="Arial"/>
                </a:rPr>
                <a:t>4</a:t>
              </a:r>
              <a:endParaRPr sz="4400" b="1" i="0" u="none" strike="noStrike" cap="none">
                <a:solidFill>
                  <a:schemeClr val="dk1"/>
                </a:solidFill>
                <a:latin typeface="Arial"/>
                <a:ea typeface="Arial"/>
                <a:cs typeface="Arial"/>
                <a:sym typeface="Arial"/>
              </a:endParaRPr>
            </a:p>
          </p:txBody>
        </p:sp>
        <p:sp>
          <p:nvSpPr>
            <p:cNvPr id="34" name="Google Shape;34;p1"/>
            <p:cNvSpPr/>
            <p:nvPr/>
          </p:nvSpPr>
          <p:spPr>
            <a:xfrm>
              <a:off x="2849815" y="1924894"/>
              <a:ext cx="5518785" cy="149335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1" i="0" u="none" strike="noStrike" cap="none">
                  <a:solidFill>
                    <a:srgbClr val="F93265"/>
                  </a:solidFill>
                  <a:latin typeface="Arial"/>
                  <a:ea typeface="Arial"/>
                  <a:cs typeface="Arial"/>
                  <a:sym typeface="Arial"/>
                </a:rPr>
                <a:t>Tìm kiếm thông tin trên Internet</a:t>
              </a:r>
              <a:endParaRPr/>
            </a:p>
          </p:txBody>
        </p:sp>
      </p:grpSp>
      <p:pic>
        <p:nvPicPr>
          <p:cNvPr id="35" name="Google Shape;35;p1"/>
          <p:cNvPicPr preferRelativeResize="0"/>
          <p:nvPr/>
        </p:nvPicPr>
        <p:blipFill rotWithShape="1">
          <a:blip r:embed="rId8">
            <a:alphaModFix/>
          </a:blip>
          <a:srcRect/>
          <a:stretch/>
        </p:blipFill>
        <p:spPr>
          <a:xfrm flipH="1">
            <a:off x="-3" y="387484"/>
            <a:ext cx="8672053" cy="2321837"/>
          </a:xfrm>
          <a:prstGeom prst="rect">
            <a:avLst/>
          </a:prstGeom>
          <a:noFill/>
          <a:ln>
            <a:noFill/>
          </a:ln>
        </p:spPr>
      </p:pic>
      <p:sp>
        <p:nvSpPr>
          <p:cNvPr id="36" name="Google Shape;36;p1"/>
          <p:cNvSpPr/>
          <p:nvPr/>
        </p:nvSpPr>
        <p:spPr>
          <a:xfrm>
            <a:off x="-233187" y="385449"/>
            <a:ext cx="8545815" cy="166847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600" b="1" i="0" u="none" strike="noStrike" cap="none">
                <a:solidFill>
                  <a:schemeClr val="lt1"/>
                </a:solidFill>
                <a:latin typeface="Arial"/>
                <a:ea typeface="Arial"/>
                <a:cs typeface="Arial"/>
                <a:sym typeface="Arial"/>
              </a:rPr>
              <a:t>CHỦ ĐỀ 3. Tổ chức lưu trữ,   tìm kiếm và trao đổI thông tIn</a:t>
            </a:r>
            <a:endParaRPr sz="3600" b="1" i="0" u="none" strike="noStrike" cap="none">
              <a:solidFill>
                <a:schemeClr val="lt1"/>
              </a:solidFill>
              <a:latin typeface="Arial"/>
              <a:ea typeface="Arial"/>
              <a:cs typeface="Arial"/>
              <a:sym typeface="Arial"/>
            </a:endParaRPr>
          </a:p>
        </p:txBody>
      </p:sp>
      <p:sp>
        <p:nvSpPr>
          <p:cNvPr id="37" name="Google Shape;37;p1"/>
          <p:cNvSpPr txBox="1"/>
          <p:nvPr/>
        </p:nvSpPr>
        <p:spPr>
          <a:xfrm>
            <a:off x="9505315" y="34108"/>
            <a:ext cx="2686685" cy="7067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chemeClr val="lt1"/>
                </a:solidFill>
                <a:highlight>
                  <a:srgbClr val="808000"/>
                </a:highlight>
                <a:latin typeface="Times New Roman"/>
                <a:ea typeface="Times New Roman"/>
                <a:cs typeface="Times New Roman"/>
                <a:sym typeface="Times New Roman"/>
              </a:rPr>
              <a:t>TIN HOC 4</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grpSp>
        <p:nvGrpSpPr>
          <p:cNvPr id="42" name="Google Shape;42;p2"/>
          <p:cNvGrpSpPr/>
          <p:nvPr/>
        </p:nvGrpSpPr>
        <p:grpSpPr>
          <a:xfrm>
            <a:off x="349594" y="152499"/>
            <a:ext cx="3817053" cy="2508169"/>
            <a:chOff x="301091" y="301982"/>
            <a:chExt cx="4134561" cy="2508169"/>
          </a:xfrm>
        </p:grpSpPr>
        <p:pic>
          <p:nvPicPr>
            <p:cNvPr id="43" name="Google Shape;43;p2"/>
            <p:cNvPicPr preferRelativeResize="0"/>
            <p:nvPr/>
          </p:nvPicPr>
          <p:blipFill rotWithShape="1">
            <a:blip r:embed="rId3">
              <a:alphaModFix/>
            </a:blip>
            <a:srcRect/>
            <a:stretch/>
          </p:blipFill>
          <p:spPr>
            <a:xfrm>
              <a:off x="301091" y="301982"/>
              <a:ext cx="4134561" cy="2508169"/>
            </a:xfrm>
            <a:prstGeom prst="rect">
              <a:avLst/>
            </a:prstGeom>
            <a:noFill/>
            <a:ln>
              <a:noFill/>
            </a:ln>
          </p:spPr>
        </p:pic>
        <p:pic>
          <p:nvPicPr>
            <p:cNvPr id="44" name="Google Shape;44;p2"/>
            <p:cNvPicPr preferRelativeResize="0"/>
            <p:nvPr/>
          </p:nvPicPr>
          <p:blipFill rotWithShape="1">
            <a:blip r:embed="rId4">
              <a:alphaModFix/>
            </a:blip>
            <a:srcRect/>
            <a:stretch/>
          </p:blipFill>
          <p:spPr>
            <a:xfrm>
              <a:off x="386620" y="498387"/>
              <a:ext cx="1158339" cy="914479"/>
            </a:xfrm>
            <a:prstGeom prst="rect">
              <a:avLst/>
            </a:prstGeom>
            <a:noFill/>
            <a:ln>
              <a:noFill/>
            </a:ln>
          </p:spPr>
        </p:pic>
      </p:grpSp>
      <p:grpSp>
        <p:nvGrpSpPr>
          <p:cNvPr id="45" name="Google Shape;45;p2"/>
          <p:cNvGrpSpPr/>
          <p:nvPr/>
        </p:nvGrpSpPr>
        <p:grpSpPr>
          <a:xfrm>
            <a:off x="4127281" y="808335"/>
            <a:ext cx="7868744" cy="5729304"/>
            <a:chOff x="4728319" y="822324"/>
            <a:chExt cx="7463681" cy="5729304"/>
          </a:xfrm>
        </p:grpSpPr>
        <p:grpSp>
          <p:nvGrpSpPr>
            <p:cNvPr id="46" name="Google Shape;46;p2"/>
            <p:cNvGrpSpPr/>
            <p:nvPr/>
          </p:nvGrpSpPr>
          <p:grpSpPr>
            <a:xfrm flipH="1">
              <a:off x="4728319" y="822324"/>
              <a:ext cx="7463681" cy="5729304"/>
              <a:chOff x="1768766" y="4553114"/>
              <a:chExt cx="7337296" cy="2236527"/>
            </a:xfrm>
          </p:grpSpPr>
          <p:sp>
            <p:nvSpPr>
              <p:cNvPr id="47" name="Google Shape;47;p2"/>
              <p:cNvSpPr/>
              <p:nvPr/>
            </p:nvSpPr>
            <p:spPr>
              <a:xfrm>
                <a:off x="1768766" y="4644318"/>
                <a:ext cx="7212563" cy="2145323"/>
              </a:xfrm>
              <a:prstGeom prst="wedgeRoundRectCallout">
                <a:avLst>
                  <a:gd name="adj1" fmla="val 32336"/>
                  <a:gd name="adj2" fmla="val 14223"/>
                  <a:gd name="adj3" fmla="val 16667"/>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8" name="Google Shape;48;p2"/>
              <p:cNvSpPr/>
              <p:nvPr/>
            </p:nvSpPr>
            <p:spPr>
              <a:xfrm>
                <a:off x="1893500" y="4553114"/>
                <a:ext cx="7212562" cy="2145323"/>
              </a:xfrm>
              <a:prstGeom prst="wedgeRoundRectCallout">
                <a:avLst>
                  <a:gd name="adj1" fmla="val 54828"/>
                  <a:gd name="adj2" fmla="val -1068"/>
                  <a:gd name="adj3" fmla="val 16667"/>
                </a:avLst>
              </a:prstGeom>
              <a:solidFill>
                <a:schemeClr val="lt1"/>
              </a:solidFill>
              <a:ln w="19050" cap="flat" cmpd="sng">
                <a:solidFill>
                  <a:srgbClr val="00009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sp>
          <p:nvSpPr>
            <p:cNvPr id="49" name="Google Shape;49;p2"/>
            <p:cNvSpPr/>
            <p:nvPr/>
          </p:nvSpPr>
          <p:spPr>
            <a:xfrm>
              <a:off x="5082190" y="1055012"/>
              <a:ext cx="6734644" cy="5262979"/>
            </a:xfrm>
            <a:prstGeom prst="rect">
              <a:avLst/>
            </a:prstGeom>
            <a:noFill/>
            <a:ln>
              <a:noFill/>
            </a:ln>
          </p:spPr>
          <p:txBody>
            <a:bodyPr spcFirstLastPara="1" wrap="square" lIns="91425" tIns="45700" rIns="91425" bIns="45700" anchor="t" anchorCtr="0">
              <a:spAutoFit/>
            </a:bodyPr>
            <a:lstStyle/>
            <a:p>
              <a:pPr marL="0" marR="0" lvl="0" indent="342900" algn="l" rtl="0">
                <a:lnSpc>
                  <a:spcPct val="150000"/>
                </a:lnSpc>
                <a:spcBef>
                  <a:spcPts val="0"/>
                </a:spcBef>
                <a:spcAft>
                  <a:spcPts val="0"/>
                </a:spcAft>
                <a:buNone/>
              </a:pPr>
              <a:r>
                <a:rPr lang="en-US" sz="2000" b="1" i="0" u="none" strike="noStrike" cap="none">
                  <a:solidFill>
                    <a:schemeClr val="dk1"/>
                  </a:solidFill>
                  <a:latin typeface="Arial"/>
                  <a:ea typeface="Arial"/>
                  <a:cs typeface="Arial"/>
                  <a:sym typeface="Arial"/>
                </a:rPr>
                <a:t>Khoa: </a:t>
              </a:r>
              <a:r>
                <a:rPr lang="en-US" sz="2000" b="0" i="0" u="none" strike="noStrike" cap="none">
                  <a:solidFill>
                    <a:schemeClr val="dk1"/>
                  </a:solidFill>
                  <a:latin typeface="Arial"/>
                  <a:ea typeface="Arial"/>
                  <a:cs typeface="Arial"/>
                  <a:sym typeface="Arial"/>
                </a:rPr>
                <a:t>Hôm qua bố tớ vừa dạy cho tớ cách tìm kiếm thông tin trên Internet đấy. Chúng ta có thể tìm kiếm thông tin về các đời vua Hùng để hoàn thành bài tập nhóm môn Lịch sử và Địa lí.</a:t>
              </a:r>
              <a:endParaRPr sz="2000" b="0" i="0" u="none" strike="noStrike" cap="none">
                <a:solidFill>
                  <a:schemeClr val="dk1"/>
                </a:solidFill>
                <a:latin typeface="Arial"/>
                <a:ea typeface="Arial"/>
                <a:cs typeface="Arial"/>
                <a:sym typeface="Arial"/>
              </a:endParaRPr>
            </a:p>
            <a:p>
              <a:pPr marL="0" marR="0" lvl="0" indent="342900" algn="l"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Minh:</a:t>
              </a:r>
              <a:r>
                <a:rPr lang="en-US" sz="2400" b="0" i="0" u="none" strike="noStrike" cap="none">
                  <a:solidFill>
                    <a:schemeClr val="dk1"/>
                  </a:solidFill>
                  <a:latin typeface="Arial"/>
                  <a:ea typeface="Arial"/>
                  <a:cs typeface="Arial"/>
                  <a:sym typeface="Arial"/>
                </a:rPr>
                <a:t>Hay</a:t>
              </a:r>
              <a:r>
                <a:rPr lang="en-US" sz="2000" b="0" i="0" u="none" strike="noStrike" cap="none">
                  <a:solidFill>
                    <a:schemeClr val="dk1"/>
                  </a:solidFill>
                  <a:latin typeface="Arial"/>
                  <a:ea typeface="Arial"/>
                  <a:cs typeface="Arial"/>
                  <a:sym typeface="Arial"/>
                </a:rPr>
                <a:t> đấy! Cậu hướng dẫn cho tớ cách tìm kiếm thông tin được không?</a:t>
              </a:r>
              <a:endParaRPr sz="2000" b="0" i="0" u="none" strike="noStrike" cap="none">
                <a:solidFill>
                  <a:schemeClr val="dk1"/>
                </a:solidFill>
                <a:latin typeface="Arial"/>
                <a:ea typeface="Arial"/>
                <a:cs typeface="Arial"/>
                <a:sym typeface="Arial"/>
              </a:endParaRPr>
            </a:p>
            <a:p>
              <a:pPr marL="0" marR="0" lvl="0" indent="342900" algn="l" rtl="0">
                <a:lnSpc>
                  <a:spcPct val="150000"/>
                </a:lnSpc>
                <a:spcBef>
                  <a:spcPts val="0"/>
                </a:spcBef>
                <a:spcAft>
                  <a:spcPts val="0"/>
                </a:spcAft>
                <a:buNone/>
              </a:pPr>
              <a:r>
                <a:rPr lang="en-US" sz="2000" b="1" i="0" u="none" strike="noStrike" cap="none">
                  <a:solidFill>
                    <a:schemeClr val="dk1"/>
                  </a:solidFill>
                  <a:latin typeface="Arial"/>
                  <a:ea typeface="Arial"/>
                  <a:cs typeface="Arial"/>
                  <a:sym typeface="Arial"/>
                </a:rPr>
                <a:t>Khoa: </a:t>
              </a:r>
              <a:r>
                <a:rPr lang="en-US" sz="2000" b="0" i="0" u="none" strike="noStrike" cap="none">
                  <a:solidFill>
                    <a:schemeClr val="dk1"/>
                  </a:solidFill>
                  <a:latin typeface="Arial"/>
                  <a:ea typeface="Arial"/>
                  <a:cs typeface="Arial"/>
                  <a:sym typeface="Arial"/>
                </a:rPr>
                <a:t>Trước tiên, cậu phải xác định được chủ đề mình định tìm kiếm, từ đó tìm các từ hoặc cụm từ liên quan đến thông tin tìm kiếm.</a:t>
              </a:r>
              <a:endParaRPr sz="2000" b="0" i="0" u="none" strike="noStrike" cap="none">
                <a:solidFill>
                  <a:schemeClr val="dk1"/>
                </a:solidFill>
                <a:latin typeface="Arial"/>
                <a:ea typeface="Arial"/>
                <a:cs typeface="Arial"/>
                <a:sym typeface="Arial"/>
              </a:endParaRPr>
            </a:p>
            <a:p>
              <a:pPr marL="0" marR="0" lvl="0" indent="342900" algn="l" rtl="0">
                <a:lnSpc>
                  <a:spcPct val="150000"/>
                </a:lnSpc>
                <a:spcBef>
                  <a:spcPts val="0"/>
                </a:spcBef>
                <a:spcAft>
                  <a:spcPts val="0"/>
                </a:spcAft>
                <a:buNone/>
              </a:pPr>
              <a:r>
                <a:rPr lang="en-US" sz="2000" b="1" i="0" u="none" strike="noStrike" cap="none">
                  <a:solidFill>
                    <a:schemeClr val="dk1"/>
                  </a:solidFill>
                  <a:latin typeface="Arial"/>
                  <a:ea typeface="Arial"/>
                  <a:cs typeface="Arial"/>
                  <a:sym typeface="Arial"/>
                </a:rPr>
                <a:t>Câu hỏi: </a:t>
              </a:r>
              <a:r>
                <a:rPr lang="en-US" sz="2000" b="0" i="0" u="none" strike="noStrike" cap="none">
                  <a:solidFill>
                    <a:schemeClr val="dk1"/>
                  </a:solidFill>
                  <a:latin typeface="Arial"/>
                  <a:ea typeface="Arial"/>
                  <a:cs typeface="Arial"/>
                  <a:sym typeface="Arial"/>
                </a:rPr>
                <a:t>Theo em, bạn Khoa và bạn Minh đang cần tìm thông tin theo chủ đề gì? Với chủ đề đó, em hãy đưa ra các từ hoặc cụm từ gợi ý để các bạn tìm kiếm thông tin.</a:t>
              </a:r>
              <a:endParaRPr/>
            </a:p>
          </p:txBody>
        </p:sp>
      </p:grpSp>
      <p:sp>
        <p:nvSpPr>
          <p:cNvPr id="50" name="Google Shape;50;p2"/>
          <p:cNvSpPr/>
          <p:nvPr/>
        </p:nvSpPr>
        <p:spPr>
          <a:xfrm>
            <a:off x="886963" y="967103"/>
            <a:ext cx="3076025" cy="87895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000" b="1" i="0" u="none" strike="noStrike" cap="none">
                <a:solidFill>
                  <a:srgbClr val="0998D7"/>
                </a:solidFill>
                <a:latin typeface="Arial"/>
                <a:ea typeface="Arial"/>
                <a:cs typeface="Arial"/>
                <a:sym typeface="Arial"/>
              </a:rPr>
              <a:t>KHỞI ĐỘNG</a:t>
            </a:r>
            <a:endParaRPr sz="4000" b="1" i="0" u="none" strike="noStrike" cap="none">
              <a:solidFill>
                <a:srgbClr val="0998D7"/>
              </a:solidFill>
              <a:latin typeface="Arial"/>
              <a:ea typeface="Arial"/>
              <a:cs typeface="Arial"/>
              <a:sym typeface="Arial"/>
            </a:endParaRPr>
          </a:p>
        </p:txBody>
      </p:sp>
      <p:pic>
        <p:nvPicPr>
          <p:cNvPr id="51" name="Google Shape;51;p2"/>
          <p:cNvPicPr preferRelativeResize="0"/>
          <p:nvPr/>
        </p:nvPicPr>
        <p:blipFill rotWithShape="1">
          <a:blip r:embed="rId5">
            <a:alphaModFix/>
          </a:blip>
          <a:srcRect/>
          <a:stretch/>
        </p:blipFill>
        <p:spPr>
          <a:xfrm>
            <a:off x="2187836" y="3081305"/>
            <a:ext cx="1953559" cy="384089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p:nvPr/>
        </p:nvSpPr>
        <p:spPr>
          <a:xfrm>
            <a:off x="614526" y="292955"/>
            <a:ext cx="8211146" cy="68480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F03C69"/>
                </a:solidFill>
                <a:latin typeface="Arial"/>
                <a:ea typeface="Arial"/>
                <a:cs typeface="Arial"/>
                <a:sym typeface="Arial"/>
              </a:rPr>
              <a:t>1. Tìm kiếm thông tin trên Internet</a:t>
            </a:r>
            <a:endParaRPr sz="2800" b="1" i="0" u="none" strike="noStrike" cap="none">
              <a:solidFill>
                <a:srgbClr val="F03C69"/>
              </a:solidFill>
              <a:latin typeface="Quattrocento Sans"/>
              <a:ea typeface="Quattrocento Sans"/>
              <a:cs typeface="Quattrocento Sans"/>
              <a:sym typeface="Quattrocento Sans"/>
            </a:endParaRPr>
          </a:p>
        </p:txBody>
      </p:sp>
      <p:grpSp>
        <p:nvGrpSpPr>
          <p:cNvPr id="57" name="Google Shape;57;p3"/>
          <p:cNvGrpSpPr/>
          <p:nvPr/>
        </p:nvGrpSpPr>
        <p:grpSpPr>
          <a:xfrm>
            <a:off x="604133" y="833984"/>
            <a:ext cx="10962947" cy="5499366"/>
            <a:chOff x="512219" y="765365"/>
            <a:chExt cx="10962947" cy="5499366"/>
          </a:xfrm>
        </p:grpSpPr>
        <p:sp>
          <p:nvSpPr>
            <p:cNvPr id="58" name="Google Shape;58;p3"/>
            <p:cNvSpPr/>
            <p:nvPr/>
          </p:nvSpPr>
          <p:spPr>
            <a:xfrm>
              <a:off x="3379791" y="1086631"/>
              <a:ext cx="7173355" cy="67185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7FC354"/>
                  </a:solidFill>
                  <a:latin typeface="Arial"/>
                  <a:ea typeface="Arial"/>
                  <a:cs typeface="Arial"/>
                  <a:sym typeface="Arial"/>
                </a:rPr>
                <a:t>Tìm kiếm thông tin trên Internet</a:t>
              </a:r>
              <a:endParaRPr/>
            </a:p>
          </p:txBody>
        </p:sp>
        <p:sp>
          <p:nvSpPr>
            <p:cNvPr id="59" name="Google Shape;59;p3"/>
            <p:cNvSpPr/>
            <p:nvPr/>
          </p:nvSpPr>
          <p:spPr>
            <a:xfrm>
              <a:off x="512219" y="1021436"/>
              <a:ext cx="10962947" cy="5243295"/>
            </a:xfrm>
            <a:prstGeom prst="roundRect">
              <a:avLst>
                <a:gd name="adj" fmla="val 3938"/>
              </a:avLst>
            </a:prstGeom>
            <a:noFill/>
            <a:ln w="381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60" name="Google Shape;60;p3"/>
            <p:cNvSpPr/>
            <p:nvPr/>
          </p:nvSpPr>
          <p:spPr>
            <a:xfrm>
              <a:off x="850194" y="1807237"/>
              <a:ext cx="10307782" cy="5890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Minh:</a:t>
              </a:r>
              <a:r>
                <a:rPr lang="en-US" sz="2400" b="0" i="0" u="none" strike="noStrike" cap="none">
                  <a:solidFill>
                    <a:schemeClr val="dk1"/>
                  </a:solidFill>
                  <a:latin typeface="Arial"/>
                  <a:ea typeface="Arial"/>
                  <a:cs typeface="Arial"/>
                  <a:sym typeface="Arial"/>
                </a:rPr>
                <a:t>Sau khi xác định từ hoặc cụm từ tìm kiếm chúng ta phải làm gì tiếp theo?</a:t>
              </a:r>
              <a:endParaRPr/>
            </a:p>
          </p:txBody>
        </p:sp>
        <p:grpSp>
          <p:nvGrpSpPr>
            <p:cNvPr id="61" name="Google Shape;61;p3"/>
            <p:cNvGrpSpPr/>
            <p:nvPr/>
          </p:nvGrpSpPr>
          <p:grpSpPr>
            <a:xfrm>
              <a:off x="522612" y="765365"/>
              <a:ext cx="3019125" cy="1150278"/>
              <a:chOff x="522612" y="765365"/>
              <a:chExt cx="3019125" cy="1150278"/>
            </a:xfrm>
          </p:grpSpPr>
          <p:grpSp>
            <p:nvGrpSpPr>
              <p:cNvPr id="62" name="Google Shape;62;p3"/>
              <p:cNvGrpSpPr/>
              <p:nvPr/>
            </p:nvGrpSpPr>
            <p:grpSpPr>
              <a:xfrm>
                <a:off x="522612" y="1095583"/>
                <a:ext cx="2372989" cy="661656"/>
                <a:chOff x="5906375" y="1404722"/>
                <a:chExt cx="2372989" cy="661656"/>
              </a:xfrm>
            </p:grpSpPr>
            <p:sp>
              <p:nvSpPr>
                <p:cNvPr id="63" name="Google Shape;63;p3"/>
                <p:cNvSpPr/>
                <p:nvPr/>
              </p:nvSpPr>
              <p:spPr>
                <a:xfrm>
                  <a:off x="5981023" y="1404722"/>
                  <a:ext cx="2298341" cy="661656"/>
                </a:xfrm>
                <a:prstGeom prst="round2SameRect">
                  <a:avLst>
                    <a:gd name="adj1" fmla="val 16667"/>
                    <a:gd name="adj2" fmla="val 0"/>
                  </a:avLst>
                </a:prstGeom>
                <a:solidFill>
                  <a:srgbClr val="7F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Arial"/>
                    <a:ea typeface="Arial"/>
                    <a:cs typeface="Arial"/>
                    <a:sym typeface="Arial"/>
                  </a:endParaRPr>
                </a:p>
              </p:txBody>
            </p:sp>
            <p:sp>
              <p:nvSpPr>
                <p:cNvPr id="64" name="Google Shape;64;p3"/>
                <p:cNvSpPr/>
                <p:nvPr/>
              </p:nvSpPr>
              <p:spPr>
                <a:xfrm>
                  <a:off x="5906375" y="1465062"/>
                  <a:ext cx="2135017" cy="5332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200" b="1" i="0" u="none" strike="noStrike" cap="none">
                      <a:solidFill>
                        <a:schemeClr val="lt1"/>
                      </a:solidFill>
                      <a:latin typeface="Arial"/>
                      <a:ea typeface="Arial"/>
                      <a:cs typeface="Arial"/>
                      <a:sym typeface="Arial"/>
                    </a:rPr>
                    <a:t>HOẠT ĐỘNG </a:t>
                  </a:r>
                  <a:endParaRPr sz="2200" b="1" i="0" u="none" strike="noStrike" cap="none">
                    <a:solidFill>
                      <a:schemeClr val="lt1"/>
                    </a:solidFill>
                    <a:latin typeface="Arial"/>
                    <a:ea typeface="Arial"/>
                    <a:cs typeface="Arial"/>
                    <a:sym typeface="Arial"/>
                  </a:endParaRPr>
                </a:p>
              </p:txBody>
            </p:sp>
          </p:grpSp>
          <p:grpSp>
            <p:nvGrpSpPr>
              <p:cNvPr id="65" name="Google Shape;65;p3"/>
              <p:cNvGrpSpPr/>
              <p:nvPr/>
            </p:nvGrpSpPr>
            <p:grpSpPr>
              <a:xfrm rot="-1180807">
                <a:off x="2468303" y="900102"/>
                <a:ext cx="952953" cy="880803"/>
                <a:chOff x="8974078" y="279854"/>
                <a:chExt cx="3397172" cy="3224225"/>
              </a:xfrm>
            </p:grpSpPr>
            <p:pic>
              <p:nvPicPr>
                <p:cNvPr id="66" name="Google Shape;66;p3"/>
                <p:cNvPicPr preferRelativeResize="0"/>
                <p:nvPr/>
              </p:nvPicPr>
              <p:blipFill rotWithShape="1">
                <a:blip r:embed="rId3">
                  <a:alphaModFix/>
                </a:blip>
                <a:srcRect/>
                <a:stretch/>
              </p:blipFill>
              <p:spPr>
                <a:xfrm>
                  <a:off x="8974078" y="279854"/>
                  <a:ext cx="3397172" cy="3224225"/>
                </a:xfrm>
                <a:prstGeom prst="rect">
                  <a:avLst/>
                </a:prstGeom>
                <a:noFill/>
                <a:ln>
                  <a:noFill/>
                </a:ln>
              </p:spPr>
            </p:pic>
            <p:pic>
              <p:nvPicPr>
                <p:cNvPr id="67" name="Google Shape;67;p3"/>
                <p:cNvPicPr preferRelativeResize="0"/>
                <p:nvPr/>
              </p:nvPicPr>
              <p:blipFill rotWithShape="1">
                <a:blip r:embed="rId4">
                  <a:alphaModFix/>
                </a:blip>
                <a:srcRect/>
                <a:stretch/>
              </p:blipFill>
              <p:spPr>
                <a:xfrm>
                  <a:off x="9264793" y="565916"/>
                  <a:ext cx="2916628" cy="2768146"/>
                </a:xfrm>
                <a:prstGeom prst="rect">
                  <a:avLst/>
                </a:prstGeom>
                <a:noFill/>
                <a:ln>
                  <a:noFill/>
                </a:ln>
              </p:spPr>
            </p:pic>
          </p:grpSp>
          <p:sp>
            <p:nvSpPr>
              <p:cNvPr id="68" name="Google Shape;68;p3"/>
              <p:cNvSpPr/>
              <p:nvPr/>
            </p:nvSpPr>
            <p:spPr>
              <a:xfrm>
                <a:off x="2792351" y="1002361"/>
                <a:ext cx="363894" cy="661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chemeClr val="lt1"/>
                    </a:solidFill>
                    <a:latin typeface="Helvetica Neue"/>
                    <a:ea typeface="Helvetica Neue"/>
                    <a:cs typeface="Helvetica Neue"/>
                    <a:sym typeface="Helvetica Neue"/>
                  </a:rPr>
                  <a:t>1</a:t>
                </a:r>
                <a:endParaRPr sz="2800" b="1" i="0" u="none" strike="noStrike" cap="none">
                  <a:solidFill>
                    <a:schemeClr val="lt1"/>
                  </a:solidFill>
                  <a:latin typeface="Arial"/>
                  <a:ea typeface="Arial"/>
                  <a:cs typeface="Arial"/>
                  <a:sym typeface="Arial"/>
                </a:endParaRPr>
              </a:p>
            </p:txBody>
          </p:sp>
        </p:grpSp>
      </p:grpSp>
      <p:sp>
        <p:nvSpPr>
          <p:cNvPr id="69" name="Google Shape;69;p3"/>
          <p:cNvSpPr/>
          <p:nvPr/>
        </p:nvSpPr>
        <p:spPr>
          <a:xfrm>
            <a:off x="976222" y="2642432"/>
            <a:ext cx="9150172" cy="28050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Khoa:</a:t>
            </a:r>
            <a:r>
              <a:rPr lang="en-US" sz="2400" b="0" i="0" u="none" strike="noStrike" cap="none">
                <a:solidFill>
                  <a:schemeClr val="dk1"/>
                </a:solidFill>
                <a:latin typeface="Arial"/>
                <a:ea typeface="Arial"/>
                <a:cs typeface="Arial"/>
                <a:sym typeface="Arial"/>
              </a:rPr>
              <a:t>Cậu  truy  cập  vào  trang  web  tìm  kiếm  bằng  cách  nháy  đúp chuột vào  biểu  tượng               trên  màn  hình  nền,  gõ </a:t>
            </a:r>
            <a:r>
              <a:rPr lang="en-US" sz="2400" b="0" i="0" u="none" strike="noStrike" cap="none">
                <a:solidFill>
                  <a:srgbClr val="999F00"/>
                </a:solidFill>
                <a:latin typeface="Arial"/>
                <a:ea typeface="Arial"/>
                <a:cs typeface="Arial"/>
                <a:sym typeface="Arial"/>
              </a:rPr>
              <a:t>google.com  </a:t>
            </a:r>
            <a:r>
              <a:rPr lang="en-US" sz="2400" b="0" i="0" u="none" strike="noStrike" cap="none">
                <a:solidFill>
                  <a:schemeClr val="dk1"/>
                </a:solidFill>
                <a:latin typeface="Arial"/>
                <a:ea typeface="Arial"/>
                <a:cs typeface="Arial"/>
                <a:sym typeface="Arial"/>
              </a:rPr>
              <a:t>vào thanh địa chỉ. Sau đó gõ cụm từ đã xác định ở trên vào ô tìm kiếm trên trang Google rồi nhấn phím Enter. Ví dụ, tớ xác định cụm từ tìm kiếm là </a:t>
            </a:r>
            <a:r>
              <a:rPr lang="en-US" sz="2400" b="0" i="0" u="none" strike="noStrike" cap="none">
                <a:solidFill>
                  <a:srgbClr val="999F00"/>
                </a:solidFill>
                <a:latin typeface="Arial"/>
                <a:ea typeface="Arial"/>
                <a:cs typeface="Arial"/>
                <a:sym typeface="Arial"/>
              </a:rPr>
              <a:t>Các đời vua Hùng</a:t>
            </a:r>
            <a:r>
              <a:rPr lang="en-US" sz="2400" b="0" i="0" u="none" strike="noStrike" cap="none">
                <a:solidFill>
                  <a:schemeClr val="dk1"/>
                </a:solidFill>
                <a:latin typeface="Arial"/>
                <a:ea typeface="Arial"/>
                <a:cs typeface="Arial"/>
                <a:sym typeface="Arial"/>
              </a:rPr>
              <a:t>, tớ sẽ thực hiện như sau:</a:t>
            </a:r>
            <a:endParaRPr/>
          </a:p>
        </p:txBody>
      </p:sp>
      <p:pic>
        <p:nvPicPr>
          <p:cNvPr id="70" name="Google Shape;70;p3" descr="A picture containing graphical user interface&#10;&#10;Description automatically generated"/>
          <p:cNvPicPr preferRelativeResize="0"/>
          <p:nvPr/>
        </p:nvPicPr>
        <p:blipFill rotWithShape="1">
          <a:blip r:embed="rId5">
            <a:alphaModFix/>
          </a:blip>
          <a:srcRect/>
          <a:stretch/>
        </p:blipFill>
        <p:spPr>
          <a:xfrm>
            <a:off x="3959567" y="3168323"/>
            <a:ext cx="760532" cy="71658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fade">
                                      <p:cBhvr>
                                        <p:cTn id="7" dur="500"/>
                                        <p:tgtEl>
                                          <p:spTgt spid="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p:tgtEl>
                                          <p:spTgt spid="57"/>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par>
                                <p:cTn id="16" presetID="1"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p:nvPr/>
        </p:nvSpPr>
        <p:spPr>
          <a:xfrm>
            <a:off x="706697" y="5107901"/>
            <a:ext cx="10860383" cy="860235"/>
          </a:xfrm>
          <a:prstGeom prst="rect">
            <a:avLst/>
          </a:prstGeom>
          <a:noFill/>
          <a:ln>
            <a:noFill/>
          </a:ln>
        </p:spPr>
        <p:txBody>
          <a:bodyPr spcFirstLastPara="1" wrap="square" lIns="91425" tIns="45700" rIns="91425" bIns="45700" anchor="t" anchorCtr="0">
            <a:spAutoFit/>
          </a:bodyPr>
          <a:lstStyle/>
          <a:p>
            <a:pPr marL="0" marR="0" lvl="0" indent="342900" algn="just" rtl="0">
              <a:lnSpc>
                <a:spcPct val="130000"/>
              </a:lnSpc>
              <a:spcBef>
                <a:spcPts val="0"/>
              </a:spcBef>
              <a:spcAft>
                <a:spcPts val="0"/>
              </a:spcAft>
              <a:buNone/>
            </a:pPr>
            <a:r>
              <a:rPr lang="en-US" sz="2000" b="1" i="0" u="none" strike="noStrike" cap="none">
                <a:solidFill>
                  <a:schemeClr val="dk1"/>
                </a:solidFill>
                <a:latin typeface="Arial"/>
                <a:ea typeface="Arial"/>
                <a:cs typeface="Arial"/>
                <a:sym typeface="Arial"/>
              </a:rPr>
              <a:t>Câu hỏi: </a:t>
            </a:r>
            <a:r>
              <a:rPr lang="en-US" sz="2000" b="0" i="0" u="none" strike="noStrike" cap="none">
                <a:solidFill>
                  <a:schemeClr val="dk1"/>
                </a:solidFill>
                <a:latin typeface="Arial"/>
                <a:ea typeface="Arial"/>
                <a:cs typeface="Arial"/>
                <a:sym typeface="Arial"/>
              </a:rPr>
              <a:t>Bạn Khoa đã chỉ cho bạn Minh tìm thông tin trên Internet bằng cách truy cập vào trang  web nào? Em hãy nhận xét kết quả tìm kiếm.</a:t>
            </a:r>
            <a:endParaRPr/>
          </a:p>
        </p:txBody>
      </p:sp>
      <p:sp>
        <p:nvSpPr>
          <p:cNvPr id="76" name="Google Shape;76;p4"/>
          <p:cNvSpPr/>
          <p:nvPr/>
        </p:nvSpPr>
        <p:spPr>
          <a:xfrm>
            <a:off x="604133" y="633347"/>
            <a:ext cx="10962947" cy="5700003"/>
          </a:xfrm>
          <a:prstGeom prst="roundRect">
            <a:avLst>
              <a:gd name="adj" fmla="val 3938"/>
            </a:avLst>
          </a:prstGeom>
          <a:noFill/>
          <a:ln w="381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77" name="Google Shape;77;p4" descr="Graphical user interface, text, application&#10;&#10;Description automatically generated"/>
          <p:cNvPicPr preferRelativeResize="0"/>
          <p:nvPr/>
        </p:nvPicPr>
        <p:blipFill rotWithShape="1">
          <a:blip r:embed="rId3">
            <a:alphaModFix/>
          </a:blip>
          <a:srcRect/>
          <a:stretch/>
        </p:blipFill>
        <p:spPr>
          <a:xfrm>
            <a:off x="1181767" y="889864"/>
            <a:ext cx="9807678" cy="405382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par>
                                <p:cTn id="8" presetID="1"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p:nvPr/>
        </p:nvSpPr>
        <p:spPr>
          <a:xfrm>
            <a:off x="1480370" y="405879"/>
            <a:ext cx="9770221" cy="9679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Ở Hoạt động trên, cụm từ </a:t>
            </a:r>
            <a:r>
              <a:rPr lang="en-US" sz="2000" b="0" i="0" u="none" strike="noStrike" cap="none">
                <a:solidFill>
                  <a:srgbClr val="999F00"/>
                </a:solidFill>
                <a:latin typeface="Arial"/>
                <a:ea typeface="Arial"/>
                <a:cs typeface="Arial"/>
                <a:sym typeface="Arial"/>
              </a:rPr>
              <a:t>Các đời vua Hùng </a:t>
            </a:r>
            <a:r>
              <a:rPr lang="en-US" sz="2000" b="0" i="0" u="none" strike="noStrike" cap="none">
                <a:solidFill>
                  <a:schemeClr val="dk1"/>
                </a:solidFill>
                <a:latin typeface="Arial"/>
                <a:ea typeface="Arial"/>
                <a:cs typeface="Arial"/>
                <a:sym typeface="Arial"/>
              </a:rPr>
              <a:t>là</a:t>
            </a:r>
            <a:r>
              <a:rPr lang="en-US" sz="2000" b="0" i="0" u="none" strike="noStrike" cap="none">
                <a:solidFill>
                  <a:srgbClr val="999F00"/>
                </a:solidFill>
                <a:latin typeface="Arial"/>
                <a:ea typeface="Arial"/>
                <a:cs typeface="Arial"/>
                <a:sym typeface="Arial"/>
              </a:rPr>
              <a:t> từ khoá</a:t>
            </a:r>
            <a:r>
              <a:rPr lang="en-US" sz="2000" b="0" i="0" u="none" strike="noStrike" cap="none">
                <a:solidFill>
                  <a:schemeClr val="dk1"/>
                </a:solidFill>
                <a:latin typeface="Arial"/>
                <a:ea typeface="Arial"/>
                <a:cs typeface="Arial"/>
                <a:sym typeface="Arial"/>
              </a:rPr>
              <a:t>. Từ khoá là từ hoặc cụm từ thể hiện nội dung thông tin chúng ta muốn tìm kiếm. </a:t>
            </a:r>
            <a:endParaRPr sz="2000" b="0" i="0" u="none" strike="noStrike" cap="none">
              <a:solidFill>
                <a:schemeClr val="dk1"/>
              </a:solidFill>
              <a:latin typeface="Arial"/>
              <a:ea typeface="Arial"/>
              <a:cs typeface="Arial"/>
              <a:sym typeface="Arial"/>
            </a:endParaRPr>
          </a:p>
        </p:txBody>
      </p:sp>
      <p:sp>
        <p:nvSpPr>
          <p:cNvPr id="83" name="Google Shape;83;p5"/>
          <p:cNvSpPr/>
          <p:nvPr/>
        </p:nvSpPr>
        <p:spPr>
          <a:xfrm>
            <a:off x="828567" y="1294275"/>
            <a:ext cx="10422024" cy="51706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Bạn Khoa đã truy cập vào trang web </a:t>
            </a:r>
            <a:r>
              <a:rPr lang="en-US" sz="2000" b="0" i="0" u="none" strike="noStrike" cap="none">
                <a:solidFill>
                  <a:srgbClr val="999F00"/>
                </a:solidFill>
                <a:latin typeface="Arial"/>
                <a:ea typeface="Arial"/>
                <a:cs typeface="Arial"/>
                <a:sym typeface="Arial"/>
              </a:rPr>
              <a:t>google.com </a:t>
            </a:r>
            <a:r>
              <a:rPr lang="en-US" sz="2000" b="0" i="0" u="none" strike="noStrike" cap="none">
                <a:solidFill>
                  <a:schemeClr val="dk1"/>
                </a:solidFill>
                <a:latin typeface="Arial"/>
                <a:ea typeface="Arial"/>
                <a:cs typeface="Arial"/>
                <a:sym typeface="Arial"/>
              </a:rPr>
              <a:t>để tìm kiếm thông tin. google.com là địa chỉ của một máy tìm kiếm. Có rất nhiều máy tìm kiếm, ví dụ: google.com, bing.com, ask.com,... là các máy tìm kiếm được sử dụng phổ biến.Các bước cần thiết để tìm kiếm thông tin:</a:t>
            </a:r>
            <a:endParaRPr/>
          </a:p>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1. Xác định từ khoá cần tìm kiếm.</a:t>
            </a: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2. Mở trình duyệt và gõ địa chỉ của máy tìm kiếm.</a:t>
            </a: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3. Gõ từ khoá tìm kiếm vào ô tìm kiếm rồi nhấn phím Enter, trên trang web sẽ xuất hiện danh sách các siêu liên kết.</a:t>
            </a: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4. Nháy chuột vào một siêu liên kết trong danh sách để xem thông tin chi tiết.</a:t>
            </a: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84" name="Google Shape;84;p5"/>
          <p:cNvSpPr/>
          <p:nvPr/>
        </p:nvSpPr>
        <p:spPr>
          <a:xfrm>
            <a:off x="3139884" y="5022922"/>
            <a:ext cx="617408"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rgbClr val="7FC354"/>
                </a:solidFill>
                <a:latin typeface="Arial"/>
                <a:ea typeface="Arial"/>
                <a:cs typeface="Arial"/>
                <a:sym typeface="Arial"/>
              </a:rPr>
              <a:t>.</a:t>
            </a:r>
            <a:endParaRPr sz="2200" b="0" i="0" u="none" strike="noStrike" cap="none">
              <a:solidFill>
                <a:schemeClr val="dk1"/>
              </a:solidFill>
              <a:latin typeface="Arial"/>
              <a:ea typeface="Arial"/>
              <a:cs typeface="Arial"/>
              <a:sym typeface="Arial"/>
            </a:endParaRPr>
          </a:p>
        </p:txBody>
      </p:sp>
      <p:sp>
        <p:nvSpPr>
          <p:cNvPr id="85" name="Google Shape;85;p5"/>
          <p:cNvSpPr/>
          <p:nvPr/>
        </p:nvSpPr>
        <p:spPr>
          <a:xfrm>
            <a:off x="7670065" y="5022923"/>
            <a:ext cx="617408"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rgbClr val="7FC354"/>
                </a:solidFill>
                <a:latin typeface="Arial"/>
                <a:ea typeface="Arial"/>
                <a:cs typeface="Arial"/>
                <a:sym typeface="Arial"/>
              </a:rPr>
              <a:t>.</a:t>
            </a:r>
            <a:endParaRPr sz="2200" b="0" i="0" u="none" strike="noStrike" cap="none">
              <a:solidFill>
                <a:schemeClr val="dk1"/>
              </a:solidFill>
              <a:latin typeface="Arial"/>
              <a:ea typeface="Arial"/>
              <a:cs typeface="Arial"/>
              <a:sym typeface="Arial"/>
            </a:endParaRPr>
          </a:p>
        </p:txBody>
      </p:sp>
      <p:sp>
        <p:nvSpPr>
          <p:cNvPr id="86" name="Google Shape;86;p5"/>
          <p:cNvSpPr/>
          <p:nvPr/>
        </p:nvSpPr>
        <p:spPr>
          <a:xfrm>
            <a:off x="5404974" y="5017745"/>
            <a:ext cx="617408"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rgbClr val="7FC354"/>
                </a:solidFill>
                <a:latin typeface="Arial"/>
                <a:ea typeface="Arial"/>
                <a:cs typeface="Arial"/>
                <a:sym typeface="Arial"/>
              </a:rPr>
              <a:t>.</a:t>
            </a:r>
            <a:endParaRPr sz="2200" b="0" i="0" u="none" strike="noStrike" cap="none">
              <a:solidFill>
                <a:schemeClr val="dk1"/>
              </a:solidFill>
              <a:latin typeface="Arial"/>
              <a:ea typeface="Arial"/>
              <a:cs typeface="Arial"/>
              <a:sym typeface="Arial"/>
            </a:endParaRPr>
          </a:p>
        </p:txBody>
      </p:sp>
      <p:pic>
        <p:nvPicPr>
          <p:cNvPr id="87" name="Google Shape;87;p5"/>
          <p:cNvPicPr preferRelativeResize="0"/>
          <p:nvPr/>
        </p:nvPicPr>
        <p:blipFill rotWithShape="1">
          <a:blip r:embed="rId3">
            <a:alphaModFix/>
          </a:blip>
          <a:srcRect/>
          <a:stretch/>
        </p:blipFill>
        <p:spPr>
          <a:xfrm>
            <a:off x="658937" y="453774"/>
            <a:ext cx="891617" cy="830652"/>
          </a:xfrm>
          <a:prstGeom prst="rect">
            <a:avLst/>
          </a:prstGeom>
          <a:noFill/>
          <a:ln>
            <a:noFill/>
          </a:ln>
        </p:spPr>
      </p:pic>
      <p:grpSp>
        <p:nvGrpSpPr>
          <p:cNvPr id="88" name="Google Shape;88;p5"/>
          <p:cNvGrpSpPr/>
          <p:nvPr/>
        </p:nvGrpSpPr>
        <p:grpSpPr>
          <a:xfrm>
            <a:off x="1201353" y="5241422"/>
            <a:ext cx="8458840" cy="1247868"/>
            <a:chOff x="1601020" y="593170"/>
            <a:chExt cx="7848417" cy="1587693"/>
          </a:xfrm>
        </p:grpSpPr>
        <p:grpSp>
          <p:nvGrpSpPr>
            <p:cNvPr id="89" name="Google Shape;89;p5"/>
            <p:cNvGrpSpPr/>
            <p:nvPr/>
          </p:nvGrpSpPr>
          <p:grpSpPr>
            <a:xfrm>
              <a:off x="1601020" y="593170"/>
              <a:ext cx="7848417" cy="1587693"/>
              <a:chOff x="1601020" y="593170"/>
              <a:chExt cx="7848417" cy="1587693"/>
            </a:xfrm>
          </p:grpSpPr>
          <p:grpSp>
            <p:nvGrpSpPr>
              <p:cNvPr id="90" name="Google Shape;90;p5"/>
              <p:cNvGrpSpPr/>
              <p:nvPr/>
            </p:nvGrpSpPr>
            <p:grpSpPr>
              <a:xfrm>
                <a:off x="1958222" y="904495"/>
                <a:ext cx="7491215" cy="1276368"/>
                <a:chOff x="2602590" y="923641"/>
                <a:chExt cx="6739423" cy="1882993"/>
              </a:xfrm>
            </p:grpSpPr>
            <p:sp>
              <p:nvSpPr>
                <p:cNvPr id="91" name="Google Shape;91;p5"/>
                <p:cNvSpPr/>
                <p:nvPr/>
              </p:nvSpPr>
              <p:spPr>
                <a:xfrm>
                  <a:off x="2659224" y="1054359"/>
                  <a:ext cx="6682789" cy="1752275"/>
                </a:xfrm>
                <a:prstGeom prst="roundRect">
                  <a:avLst>
                    <a:gd name="adj" fmla="val 16667"/>
                  </a:avLst>
                </a:prstGeom>
                <a:solidFill>
                  <a:srgbClr val="C1BF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92" name="Google Shape;92;p5"/>
                <p:cNvSpPr/>
                <p:nvPr/>
              </p:nvSpPr>
              <p:spPr>
                <a:xfrm>
                  <a:off x="2602590" y="923641"/>
                  <a:ext cx="6682791" cy="1752275"/>
                </a:xfrm>
                <a:prstGeom prst="roundRect">
                  <a:avLst>
                    <a:gd name="adj" fmla="val 16667"/>
                  </a:avLst>
                </a:prstGeom>
                <a:solidFill>
                  <a:srgbClr val="F2E9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pic>
            <p:nvPicPr>
              <p:cNvPr id="93" name="Google Shape;93;p5"/>
              <p:cNvPicPr preferRelativeResize="0"/>
              <p:nvPr/>
            </p:nvPicPr>
            <p:blipFill rotWithShape="1">
              <a:blip r:embed="rId4">
                <a:alphaModFix/>
              </a:blip>
              <a:srcRect/>
              <a:stretch/>
            </p:blipFill>
            <p:spPr>
              <a:xfrm>
                <a:off x="1601020" y="593170"/>
                <a:ext cx="739598" cy="883997"/>
              </a:xfrm>
              <a:prstGeom prst="rect">
                <a:avLst/>
              </a:prstGeom>
              <a:noFill/>
              <a:ln>
                <a:noFill/>
              </a:ln>
            </p:spPr>
          </p:pic>
        </p:grpSp>
        <p:sp>
          <p:nvSpPr>
            <p:cNvPr id="94" name="Google Shape;94;p5"/>
            <p:cNvSpPr/>
            <p:nvPr/>
          </p:nvSpPr>
          <p:spPr>
            <a:xfrm>
              <a:off x="2021174" y="1028511"/>
              <a:ext cx="7264019" cy="54771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200" b="1" i="0" u="none" strike="noStrike" cap="none">
                  <a:solidFill>
                    <a:srgbClr val="F03C69"/>
                  </a:solidFill>
                  <a:latin typeface="Arial"/>
                  <a:ea typeface="Arial"/>
                  <a:cs typeface="Arial"/>
                  <a:sym typeface="Arial"/>
                </a:rPr>
                <a:t>Từ khoá là từ hoặc cụm từ thể hiện nội dung muốn tìm kiếm.</a:t>
              </a:r>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par>
                                <p:cTn id="13" presetID="10"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par>
                                <p:cTn id="16" presetID="10" presetClass="entr" presetSubtype="0" fill="hold"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500"/>
                                        <p:tgtEl>
                                          <p:spTgt spid="85"/>
                                        </p:tgtEl>
                                      </p:cBhvr>
                                    </p:animEffect>
                                  </p:childTnLst>
                                </p:cTn>
                              </p:par>
                              <p:par>
                                <p:cTn id="19" presetID="10"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500"/>
                                        <p:tgtEl>
                                          <p:spTgt spid="88"/>
                                        </p:tgtEl>
                                        <p:attrNameLst>
                                          <p:attrName>ppt_w</p:attrName>
                                        </p:attrNameLst>
                                      </p:cBhvr>
                                      <p:tavLst>
                                        <p:tav tm="0">
                                          <p:val>
                                            <p:strVal val="0"/>
                                          </p:val>
                                        </p:tav>
                                        <p:tav tm="100000">
                                          <p:val>
                                            <p:strVal val="#ppt_w"/>
                                          </p:val>
                                        </p:tav>
                                      </p:tavLst>
                                    </p:anim>
                                    <p:anim calcmode="lin" valueType="num">
                                      <p:cBhvr additive="base">
                                        <p:cTn id="27" dur="500"/>
                                        <p:tgtEl>
                                          <p:spTgt spid="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6"/>
          <p:cNvPicPr preferRelativeResize="0"/>
          <p:nvPr/>
        </p:nvPicPr>
        <p:blipFill rotWithShape="1">
          <a:blip r:embed="rId3">
            <a:alphaModFix/>
          </a:blip>
          <a:srcRect/>
          <a:stretch/>
        </p:blipFill>
        <p:spPr>
          <a:xfrm>
            <a:off x="587779" y="429122"/>
            <a:ext cx="897918" cy="883997"/>
          </a:xfrm>
          <a:prstGeom prst="rect">
            <a:avLst/>
          </a:prstGeom>
          <a:noFill/>
          <a:ln>
            <a:noFill/>
          </a:ln>
        </p:spPr>
      </p:pic>
      <p:sp>
        <p:nvSpPr>
          <p:cNvPr id="100" name="Google Shape;100;p6"/>
          <p:cNvSpPr/>
          <p:nvPr/>
        </p:nvSpPr>
        <p:spPr>
          <a:xfrm>
            <a:off x="1485697" y="429122"/>
            <a:ext cx="10010546" cy="105554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chemeClr val="dk1"/>
                </a:solidFill>
                <a:latin typeface="Arial"/>
                <a:ea typeface="Arial"/>
                <a:cs typeface="Arial"/>
                <a:sym typeface="Arial"/>
              </a:rPr>
              <a:t>1. </a:t>
            </a:r>
            <a:r>
              <a:rPr lang="en-US" sz="2200" b="0" i="0" u="none" strike="noStrike" cap="none">
                <a:solidFill>
                  <a:schemeClr val="dk1"/>
                </a:solidFill>
                <a:latin typeface="Arial"/>
                <a:ea typeface="Arial"/>
                <a:cs typeface="Arial"/>
                <a:sym typeface="Arial"/>
              </a:rPr>
              <a:t>Nếu muốn tìm kiếm thông tin về Bảo tàng dân tộc học Việt Nam thì từ khoá nào là phù hợp nhất?</a:t>
            </a:r>
            <a:endParaRPr sz="2200" b="0" i="0" u="none" strike="noStrike" cap="none">
              <a:solidFill>
                <a:schemeClr val="dk1"/>
              </a:solidFill>
              <a:latin typeface="Arial"/>
              <a:ea typeface="Arial"/>
              <a:cs typeface="Arial"/>
              <a:sym typeface="Arial"/>
            </a:endParaRPr>
          </a:p>
        </p:txBody>
      </p:sp>
      <p:sp>
        <p:nvSpPr>
          <p:cNvPr id="101" name="Google Shape;101;p6"/>
          <p:cNvSpPr/>
          <p:nvPr/>
        </p:nvSpPr>
        <p:spPr>
          <a:xfrm>
            <a:off x="6096000" y="1637372"/>
            <a:ext cx="4185264"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rgbClr val="7FC354"/>
                </a:solidFill>
                <a:latin typeface="Arial"/>
                <a:ea typeface="Arial"/>
                <a:cs typeface="Arial"/>
                <a:sym typeface="Arial"/>
              </a:rPr>
              <a:t>B. </a:t>
            </a:r>
            <a:r>
              <a:rPr lang="en-US" sz="2200" b="0" i="0" u="none" strike="noStrike" cap="none">
                <a:solidFill>
                  <a:schemeClr val="dk1"/>
                </a:solidFill>
                <a:latin typeface="Arial"/>
                <a:ea typeface="Arial"/>
                <a:cs typeface="Arial"/>
                <a:sym typeface="Arial"/>
              </a:rPr>
              <a:t>Bảo tàng dân tộc học Việt Nam.</a:t>
            </a:r>
            <a:endParaRPr sz="2200" b="0" i="0" u="none" strike="noStrike" cap="none">
              <a:solidFill>
                <a:schemeClr val="dk1"/>
              </a:solidFill>
              <a:latin typeface="Arial"/>
              <a:ea typeface="Arial"/>
              <a:cs typeface="Arial"/>
              <a:sym typeface="Arial"/>
            </a:endParaRPr>
          </a:p>
        </p:txBody>
      </p:sp>
      <p:sp>
        <p:nvSpPr>
          <p:cNvPr id="102" name="Google Shape;102;p6"/>
          <p:cNvSpPr/>
          <p:nvPr/>
        </p:nvSpPr>
        <p:spPr>
          <a:xfrm>
            <a:off x="1662556" y="1637372"/>
            <a:ext cx="2073702"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rgbClr val="7FC354"/>
                </a:solidFill>
                <a:latin typeface="Arial"/>
                <a:ea typeface="Arial"/>
                <a:cs typeface="Arial"/>
                <a:sym typeface="Arial"/>
              </a:rPr>
              <a:t>A.</a:t>
            </a:r>
            <a:r>
              <a:rPr lang="en-US" sz="2200" b="0" i="0" u="none" strike="noStrike" cap="none">
                <a:solidFill>
                  <a:schemeClr val="dk1"/>
                </a:solidFill>
                <a:latin typeface="Arial"/>
                <a:ea typeface="Arial"/>
                <a:cs typeface="Arial"/>
                <a:sym typeface="Arial"/>
              </a:rPr>
              <a:t> Bảo tàng</a:t>
            </a:r>
            <a:endParaRPr sz="2200" b="0" i="0" u="none" strike="noStrike" cap="none">
              <a:solidFill>
                <a:schemeClr val="dk1"/>
              </a:solidFill>
              <a:latin typeface="Arial"/>
              <a:ea typeface="Arial"/>
              <a:cs typeface="Arial"/>
              <a:sym typeface="Arial"/>
            </a:endParaRPr>
          </a:p>
        </p:txBody>
      </p:sp>
      <p:sp>
        <p:nvSpPr>
          <p:cNvPr id="103" name="Google Shape;103;p6"/>
          <p:cNvSpPr/>
          <p:nvPr/>
        </p:nvSpPr>
        <p:spPr>
          <a:xfrm>
            <a:off x="1662556" y="2494798"/>
            <a:ext cx="4185264"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rgbClr val="7FC354"/>
                </a:solidFill>
                <a:latin typeface="Arial"/>
                <a:ea typeface="Arial"/>
                <a:cs typeface="Arial"/>
                <a:sym typeface="Arial"/>
              </a:rPr>
              <a:t>B. </a:t>
            </a:r>
            <a:r>
              <a:rPr lang="en-US" sz="2200" b="0" i="0" u="none" strike="noStrike" cap="none">
                <a:solidFill>
                  <a:schemeClr val="dk1"/>
                </a:solidFill>
                <a:latin typeface="Arial"/>
                <a:ea typeface="Arial"/>
                <a:cs typeface="Arial"/>
                <a:sym typeface="Arial"/>
              </a:rPr>
              <a:t>Bảo tàng Việt Nam.</a:t>
            </a:r>
            <a:endParaRPr sz="2200" b="0" i="0" u="none" strike="noStrike" cap="none">
              <a:solidFill>
                <a:schemeClr val="dk1"/>
              </a:solidFill>
              <a:latin typeface="Arial"/>
              <a:ea typeface="Arial"/>
              <a:cs typeface="Arial"/>
              <a:sym typeface="Arial"/>
            </a:endParaRPr>
          </a:p>
        </p:txBody>
      </p:sp>
      <p:sp>
        <p:nvSpPr>
          <p:cNvPr id="104" name="Google Shape;104;p6"/>
          <p:cNvSpPr/>
          <p:nvPr/>
        </p:nvSpPr>
        <p:spPr>
          <a:xfrm>
            <a:off x="6096000" y="2494798"/>
            <a:ext cx="4185264"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rgbClr val="7FC354"/>
                </a:solidFill>
                <a:latin typeface="Arial"/>
                <a:ea typeface="Arial"/>
                <a:cs typeface="Arial"/>
                <a:sym typeface="Arial"/>
              </a:rPr>
              <a:t>B. </a:t>
            </a:r>
            <a:r>
              <a:rPr lang="en-US" sz="2200" b="0" i="0" u="none" strike="noStrike" cap="none">
                <a:solidFill>
                  <a:schemeClr val="dk1"/>
                </a:solidFill>
                <a:latin typeface="Arial"/>
                <a:ea typeface="Arial"/>
                <a:cs typeface="Arial"/>
                <a:sym typeface="Arial"/>
              </a:rPr>
              <a:t>Các dân tộc ở Việt Nam.</a:t>
            </a:r>
            <a:endParaRPr sz="2200" b="0" i="0" u="none" strike="noStrike" cap="none">
              <a:solidFill>
                <a:schemeClr val="dk1"/>
              </a:solidFill>
              <a:latin typeface="Arial"/>
              <a:ea typeface="Arial"/>
              <a:cs typeface="Arial"/>
              <a:sym typeface="Arial"/>
            </a:endParaRPr>
          </a:p>
        </p:txBody>
      </p:sp>
      <p:sp>
        <p:nvSpPr>
          <p:cNvPr id="105" name="Google Shape;105;p6"/>
          <p:cNvSpPr/>
          <p:nvPr/>
        </p:nvSpPr>
        <p:spPr>
          <a:xfrm>
            <a:off x="6096012" y="1637078"/>
            <a:ext cx="443700" cy="4437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sp>
        <p:nvSpPr>
          <p:cNvPr id="106" name="Google Shape;106;p6"/>
          <p:cNvSpPr/>
          <p:nvPr/>
        </p:nvSpPr>
        <p:spPr>
          <a:xfrm>
            <a:off x="1485697" y="3195217"/>
            <a:ext cx="10010546"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chemeClr val="dk1"/>
                </a:solidFill>
                <a:latin typeface="Arial"/>
                <a:ea typeface="Arial"/>
                <a:cs typeface="Arial"/>
                <a:sym typeface="Arial"/>
              </a:rPr>
              <a:t>2. </a:t>
            </a:r>
            <a:r>
              <a:rPr lang="en-US" sz="2200" b="0" i="0" u="none" strike="noStrike" cap="none">
                <a:solidFill>
                  <a:schemeClr val="dk1"/>
                </a:solidFill>
                <a:latin typeface="Arial"/>
                <a:ea typeface="Arial"/>
                <a:cs typeface="Arial"/>
                <a:sym typeface="Arial"/>
              </a:rPr>
              <a:t>Sắp xếp các bước theo đúng thứ tự để tìm kiếm thông tin</a:t>
            </a:r>
            <a:r>
              <a:rPr lang="en-US" sz="2200" b="1" i="0" u="none" strike="noStrike" cap="none">
                <a:solidFill>
                  <a:schemeClr val="dk1"/>
                </a:solidFill>
                <a:latin typeface="Arial"/>
                <a:ea typeface="Arial"/>
                <a:cs typeface="Arial"/>
                <a:sym typeface="Arial"/>
              </a:rPr>
              <a:t>.</a:t>
            </a:r>
            <a:endParaRPr sz="2200" b="0" i="0" u="none" strike="noStrike" cap="none">
              <a:solidFill>
                <a:schemeClr val="dk1"/>
              </a:solidFill>
              <a:latin typeface="Arial"/>
              <a:ea typeface="Arial"/>
              <a:cs typeface="Arial"/>
              <a:sym typeface="Arial"/>
            </a:endParaRPr>
          </a:p>
        </p:txBody>
      </p:sp>
      <p:sp>
        <p:nvSpPr>
          <p:cNvPr id="107" name="Google Shape;107;p6"/>
          <p:cNvSpPr/>
          <p:nvPr/>
        </p:nvSpPr>
        <p:spPr>
          <a:xfrm>
            <a:off x="1658863" y="3742931"/>
            <a:ext cx="4610303"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0" i="0" u="none" strike="noStrike" cap="none">
                <a:solidFill>
                  <a:schemeClr val="dk1"/>
                </a:solidFill>
                <a:latin typeface="Arial"/>
                <a:ea typeface="Arial"/>
                <a:cs typeface="Arial"/>
                <a:sym typeface="Arial"/>
              </a:rPr>
              <a:t>a) Truy cập vào máy tìm kiếm. </a:t>
            </a:r>
            <a:endParaRPr/>
          </a:p>
        </p:txBody>
      </p:sp>
      <p:sp>
        <p:nvSpPr>
          <p:cNvPr id="108" name="Google Shape;108;p6"/>
          <p:cNvSpPr/>
          <p:nvPr/>
        </p:nvSpPr>
        <p:spPr>
          <a:xfrm>
            <a:off x="1641779" y="4275526"/>
            <a:ext cx="4188957"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0" i="0" u="none" strike="noStrike" cap="none">
                <a:solidFill>
                  <a:schemeClr val="dk1"/>
                </a:solidFill>
                <a:latin typeface="Arial"/>
                <a:ea typeface="Arial"/>
                <a:cs typeface="Arial"/>
                <a:sym typeface="Arial"/>
              </a:rPr>
              <a:t>b) Gõ từ khoá vào ô tìm kiếm.</a:t>
            </a:r>
            <a:endParaRPr/>
          </a:p>
        </p:txBody>
      </p:sp>
      <p:sp>
        <p:nvSpPr>
          <p:cNvPr id="109" name="Google Shape;109;p6"/>
          <p:cNvSpPr/>
          <p:nvPr/>
        </p:nvSpPr>
        <p:spPr>
          <a:xfrm>
            <a:off x="1658863" y="4770229"/>
            <a:ext cx="10010546"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0" i="0" u="none" strike="noStrike" cap="none">
                <a:solidFill>
                  <a:schemeClr val="dk1"/>
                </a:solidFill>
                <a:latin typeface="Arial"/>
                <a:ea typeface="Arial"/>
                <a:cs typeface="Arial"/>
                <a:sym typeface="Arial"/>
              </a:rPr>
              <a:t>c) Xác định từ khoá.</a:t>
            </a:r>
            <a:endParaRPr/>
          </a:p>
        </p:txBody>
      </p:sp>
      <p:sp>
        <p:nvSpPr>
          <p:cNvPr id="110" name="Google Shape;110;p6"/>
          <p:cNvSpPr/>
          <p:nvPr/>
        </p:nvSpPr>
        <p:spPr>
          <a:xfrm>
            <a:off x="1641779" y="5355835"/>
            <a:ext cx="10010546"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0" i="0" u="none" strike="noStrike" cap="none">
                <a:solidFill>
                  <a:schemeClr val="dk1"/>
                </a:solidFill>
                <a:latin typeface="Arial"/>
                <a:ea typeface="Arial"/>
                <a:cs typeface="Arial"/>
                <a:sym typeface="Arial"/>
              </a:rPr>
              <a:t>d) Nháy chuột vào một siêu liên kết để mở trang web xem thông tin chi tiết</a:t>
            </a:r>
            <a:endParaRPr/>
          </a:p>
        </p:txBody>
      </p:sp>
      <p:sp>
        <p:nvSpPr>
          <p:cNvPr id="111" name="Google Shape;111;p6"/>
          <p:cNvSpPr/>
          <p:nvPr/>
        </p:nvSpPr>
        <p:spPr>
          <a:xfrm>
            <a:off x="4846116" y="5928474"/>
            <a:ext cx="1969240"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a:solidFill>
                  <a:srgbClr val="999F00"/>
                </a:solidFill>
              </a:rPr>
              <a:t>c</a:t>
            </a:r>
            <a:r>
              <a:rPr lang="en-US" sz="2200" b="0" i="0" u="none" strike="noStrike" cap="none">
                <a:solidFill>
                  <a:srgbClr val="999F00"/>
                </a:solidFill>
                <a:latin typeface="Arial"/>
                <a:ea typeface="Arial"/>
                <a:cs typeface="Arial"/>
                <a:sym typeface="Arial"/>
              </a:rPr>
              <a:t> –</a:t>
            </a:r>
            <a:r>
              <a:rPr lang="en-US" sz="2200">
                <a:solidFill>
                  <a:srgbClr val="999F00"/>
                </a:solidFill>
              </a:rPr>
              <a:t>a</a:t>
            </a:r>
            <a:r>
              <a:rPr lang="en-US" sz="2200" b="0" i="0" u="none" strike="noStrike" cap="none">
                <a:solidFill>
                  <a:srgbClr val="999F00"/>
                </a:solidFill>
                <a:latin typeface="Arial"/>
                <a:ea typeface="Arial"/>
                <a:cs typeface="Arial"/>
                <a:sym typeface="Arial"/>
              </a:rPr>
              <a:t> – b – d </a:t>
            </a:r>
            <a:endParaRPr sz="2200" b="0" i="0" u="none" strike="noStrike" cap="none">
              <a:solidFill>
                <a:srgbClr val="999F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par>
                                <p:cTn id="11" presetID="10"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par>
                                <p:cTn id="14" presetID="10" presetClass="entr" presetSubtype="0"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par>
                                <p:cTn id="17" presetID="10" presetClass="entr" presetSubtype="0"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500"/>
                                        <p:tgtEl>
                                          <p:spTgt spid="103"/>
                                        </p:tgtEl>
                                      </p:cBhvr>
                                    </p:animEffect>
                                  </p:childTnLst>
                                </p:cTn>
                              </p:par>
                              <p:par>
                                <p:cTn id="20" presetID="10" presetClass="entr" presetSubtype="0"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fade">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fade">
                                      <p:cBhvr>
                                        <p:cTn id="27" dur="500"/>
                                        <p:tgtEl>
                                          <p:spTgt spid="10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fade">
                                      <p:cBhvr>
                                        <p:cTn id="32" dur="500"/>
                                        <p:tgtEl>
                                          <p:spTgt spid="106"/>
                                        </p:tgtEl>
                                      </p:cBhvr>
                                    </p:animEffect>
                                  </p:childTnLst>
                                </p:cTn>
                              </p:par>
                              <p:par>
                                <p:cTn id="33" presetID="10" presetClass="entr" presetSubtype="0"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00"/>
                                        <p:tgtEl>
                                          <p:spTgt spid="107"/>
                                        </p:tgtEl>
                                      </p:cBhvr>
                                    </p:animEffect>
                                  </p:childTnLst>
                                </p:cTn>
                              </p:par>
                              <p:par>
                                <p:cTn id="36" presetID="10" presetClass="entr" presetSubtype="0" fill="hold" nodeType="withEffect">
                                  <p:stCondLst>
                                    <p:cond delay="0"/>
                                  </p:stCondLst>
                                  <p:childTnLst>
                                    <p:set>
                                      <p:cBhvr>
                                        <p:cTn id="37" dur="1" fill="hold">
                                          <p:stCondLst>
                                            <p:cond delay="0"/>
                                          </p:stCondLst>
                                        </p:cTn>
                                        <p:tgtEl>
                                          <p:spTgt spid="108"/>
                                        </p:tgtEl>
                                        <p:attrNameLst>
                                          <p:attrName>style.visibility</p:attrName>
                                        </p:attrNameLst>
                                      </p:cBhvr>
                                      <p:to>
                                        <p:strVal val="visible"/>
                                      </p:to>
                                    </p:set>
                                    <p:animEffect transition="in" filter="fade">
                                      <p:cBhvr>
                                        <p:cTn id="38" dur="500"/>
                                        <p:tgtEl>
                                          <p:spTgt spid="108"/>
                                        </p:tgtEl>
                                      </p:cBhvr>
                                    </p:animEffect>
                                  </p:childTnLst>
                                </p:cTn>
                              </p:par>
                              <p:par>
                                <p:cTn id="39" presetID="10" presetClass="entr" presetSubtype="0" fill="hold" nodeType="with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fade">
                                      <p:cBhvr>
                                        <p:cTn id="41" dur="500"/>
                                        <p:tgtEl>
                                          <p:spTgt spid="109"/>
                                        </p:tgtEl>
                                      </p:cBhvr>
                                    </p:animEffect>
                                  </p:childTnLst>
                                </p:cTn>
                              </p:par>
                              <p:par>
                                <p:cTn id="42" presetID="10" presetClass="entr" presetSubtype="0" fill="hold"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fade">
                                      <p:cBhvr>
                                        <p:cTn id="44" dur="500"/>
                                        <p:tgtEl>
                                          <p:spTgt spid="1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fade">
                                      <p:cBhvr>
                                        <p:cTn id="4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p:nvPr/>
        </p:nvSpPr>
        <p:spPr>
          <a:xfrm>
            <a:off x="614526" y="292955"/>
            <a:ext cx="8211146" cy="68480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F03C69"/>
                </a:solidFill>
                <a:latin typeface="Arial"/>
                <a:ea typeface="Arial"/>
                <a:cs typeface="Arial"/>
                <a:sym typeface="Arial"/>
              </a:rPr>
              <a:t>2. THỰC HÀNH TÌM THÔNG TIN TRÊN INTERNET</a:t>
            </a:r>
            <a:endParaRPr sz="2800" b="1" i="0" u="none" strike="noStrike" cap="none">
              <a:solidFill>
                <a:srgbClr val="F03C69"/>
              </a:solidFill>
              <a:latin typeface="Quattrocento Sans"/>
              <a:ea typeface="Quattrocento Sans"/>
              <a:cs typeface="Quattrocento Sans"/>
              <a:sym typeface="Quattrocento Sans"/>
            </a:endParaRPr>
          </a:p>
        </p:txBody>
      </p:sp>
      <p:grpSp>
        <p:nvGrpSpPr>
          <p:cNvPr id="117" name="Google Shape;117;p7"/>
          <p:cNvGrpSpPr/>
          <p:nvPr/>
        </p:nvGrpSpPr>
        <p:grpSpPr>
          <a:xfrm>
            <a:off x="736025" y="1070980"/>
            <a:ext cx="10471256" cy="1055545"/>
            <a:chOff x="644111" y="1002361"/>
            <a:chExt cx="10471256" cy="1055545"/>
          </a:xfrm>
        </p:grpSpPr>
        <p:sp>
          <p:nvSpPr>
            <p:cNvPr id="118" name="Google Shape;118;p7"/>
            <p:cNvSpPr/>
            <p:nvPr/>
          </p:nvSpPr>
          <p:spPr>
            <a:xfrm>
              <a:off x="644111" y="1002361"/>
              <a:ext cx="10471256" cy="105554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b="0" i="0" u="none" strike="noStrike" cap="none">
                  <a:solidFill>
                    <a:srgbClr val="999F00"/>
                  </a:solidFill>
                  <a:latin typeface="Arial"/>
                  <a:ea typeface="Arial"/>
                  <a:cs typeface="Arial"/>
                  <a:sym typeface="Arial"/>
                </a:rPr>
                <a:t>Nhiệm vụ : </a:t>
              </a:r>
              <a:r>
                <a:rPr lang="en-US" sz="2200" b="0" i="0" u="none" strike="noStrike" cap="none">
                  <a:solidFill>
                    <a:schemeClr val="dk1"/>
                  </a:solidFill>
                  <a:latin typeface="Arial"/>
                  <a:ea typeface="Arial"/>
                  <a:cs typeface="Arial"/>
                  <a:sym typeface="Arial"/>
                </a:rPr>
                <a:t>Sử dụng máy tìm kiếm để tìm kiếm các thông tin về Hồ Gươm. </a:t>
              </a:r>
              <a:endParaRPr sz="22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r>
                <a:rPr lang="en-US" sz="2200" b="0" i="0" u="none" strike="noStrike" cap="none">
                  <a:solidFill>
                    <a:srgbClr val="999F00"/>
                  </a:solidFill>
                  <a:latin typeface="Arial"/>
                  <a:ea typeface="Arial"/>
                  <a:cs typeface="Arial"/>
                  <a:sym typeface="Arial"/>
                </a:rPr>
                <a:t>Hướng dẫn: </a:t>
              </a:r>
              <a:r>
                <a:rPr lang="en-US" sz="2200" b="0" i="0" u="none" strike="noStrike" cap="none">
                  <a:solidFill>
                    <a:schemeClr val="dk1"/>
                  </a:solidFill>
                  <a:latin typeface="Arial"/>
                  <a:ea typeface="Arial"/>
                  <a:cs typeface="Arial"/>
                  <a:sym typeface="Arial"/>
                </a:rPr>
                <a:t>(</a:t>
              </a:r>
              <a:r>
                <a:rPr lang="en-US" sz="2200" b="0" i="1" u="none" strike="noStrike" cap="none">
                  <a:solidFill>
                    <a:schemeClr val="dk1"/>
                  </a:solidFill>
                  <a:latin typeface="Arial"/>
                  <a:ea typeface="Arial"/>
                  <a:cs typeface="Arial"/>
                  <a:sym typeface="Arial"/>
                </a:rPr>
                <a:t>Những hướng dẫn sau đây sử dụng máy tìm kiếm Google để minh hoạ</a:t>
              </a:r>
              <a:r>
                <a:rPr lang="en-US" sz="2200" b="0" i="0" u="none" strike="noStrike" cap="none">
                  <a:solidFill>
                    <a:schemeClr val="dk1"/>
                  </a:solidFill>
                  <a:latin typeface="Arial"/>
                  <a:ea typeface="Arial"/>
                  <a:cs typeface="Arial"/>
                  <a:sym typeface="Arial"/>
                </a:rPr>
                <a:t>) </a:t>
              </a:r>
              <a:endParaRPr/>
            </a:p>
          </p:txBody>
        </p:sp>
        <p:sp>
          <p:nvSpPr>
            <p:cNvPr id="119" name="Google Shape;119;p7"/>
            <p:cNvSpPr/>
            <p:nvPr/>
          </p:nvSpPr>
          <p:spPr>
            <a:xfrm>
              <a:off x="2792351" y="1002361"/>
              <a:ext cx="363894" cy="67185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sz="2800" b="1" i="0" u="none" strike="noStrike" cap="none">
                <a:solidFill>
                  <a:schemeClr val="lt1"/>
                </a:solidFill>
                <a:latin typeface="Arial"/>
                <a:ea typeface="Arial"/>
                <a:cs typeface="Arial"/>
                <a:sym typeface="Arial"/>
              </a:endParaRPr>
            </a:p>
          </p:txBody>
        </p:sp>
      </p:grpSp>
      <p:sp>
        <p:nvSpPr>
          <p:cNvPr id="120" name="Google Shape;120;p7"/>
          <p:cNvSpPr/>
          <p:nvPr/>
        </p:nvSpPr>
        <p:spPr>
          <a:xfrm>
            <a:off x="736025" y="2044515"/>
            <a:ext cx="7791314" cy="54771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b="0" i="0" u="none" strike="noStrike" cap="none">
                <a:solidFill>
                  <a:srgbClr val="999F00"/>
                </a:solidFill>
                <a:latin typeface="Arial"/>
                <a:ea typeface="Arial"/>
                <a:cs typeface="Arial"/>
                <a:sym typeface="Arial"/>
              </a:rPr>
              <a:t>Bước 1: </a:t>
            </a:r>
            <a:r>
              <a:rPr lang="en-US" sz="2200" b="0" i="0" u="none" strike="noStrike" cap="none">
                <a:solidFill>
                  <a:schemeClr val="dk1"/>
                </a:solidFill>
                <a:latin typeface="Arial"/>
                <a:ea typeface="Arial"/>
                <a:cs typeface="Arial"/>
                <a:sym typeface="Arial"/>
              </a:rPr>
              <a:t>Xác định từ khoá là </a:t>
            </a:r>
            <a:r>
              <a:rPr lang="en-US" sz="2200" b="0" i="0" u="none" strike="noStrike" cap="none">
                <a:solidFill>
                  <a:srgbClr val="999F00"/>
                </a:solidFill>
                <a:latin typeface="Arial"/>
                <a:ea typeface="Arial"/>
                <a:cs typeface="Arial"/>
                <a:sym typeface="Arial"/>
              </a:rPr>
              <a:t>Hồ Gươm</a:t>
            </a:r>
            <a:r>
              <a:rPr lang="en-US" sz="2200" b="0" i="0" u="none" strike="noStrike" cap="none">
                <a:solidFill>
                  <a:schemeClr val="dk1"/>
                </a:solidFill>
                <a:latin typeface="Arial"/>
                <a:ea typeface="Arial"/>
                <a:cs typeface="Arial"/>
                <a:sym typeface="Arial"/>
              </a:rPr>
              <a:t>.</a:t>
            </a:r>
            <a:endParaRPr/>
          </a:p>
        </p:txBody>
      </p:sp>
      <p:sp>
        <p:nvSpPr>
          <p:cNvPr id="121" name="Google Shape;121;p7"/>
          <p:cNvSpPr/>
          <p:nvPr/>
        </p:nvSpPr>
        <p:spPr>
          <a:xfrm>
            <a:off x="736025" y="2552346"/>
            <a:ext cx="8658698" cy="54771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b="0" i="0" u="none" strike="noStrike" cap="none">
                <a:solidFill>
                  <a:srgbClr val="999F00"/>
                </a:solidFill>
                <a:latin typeface="Arial"/>
                <a:ea typeface="Arial"/>
                <a:cs typeface="Arial"/>
                <a:sym typeface="Arial"/>
              </a:rPr>
              <a:t>Bước 2: </a:t>
            </a:r>
            <a:r>
              <a:rPr lang="en-US" sz="2200" b="0" i="0" u="none" strike="noStrike" cap="none">
                <a:solidFill>
                  <a:schemeClr val="dk1"/>
                </a:solidFill>
                <a:latin typeface="Arial"/>
                <a:ea typeface="Arial"/>
                <a:cs typeface="Arial"/>
                <a:sym typeface="Arial"/>
              </a:rPr>
              <a:t>Mở trình duyệt web và gõ địa chỉ máy tìm kiếm vào thanh địa chỉ:</a:t>
            </a:r>
            <a:endParaRPr/>
          </a:p>
        </p:txBody>
      </p:sp>
      <p:pic>
        <p:nvPicPr>
          <p:cNvPr id="122" name="Google Shape;122;p7" descr="Graphical user interface, text, application, chat or text message&#10;&#10;Description automatically generated"/>
          <p:cNvPicPr preferRelativeResize="0"/>
          <p:nvPr/>
        </p:nvPicPr>
        <p:blipFill rotWithShape="1">
          <a:blip r:embed="rId3">
            <a:alphaModFix/>
          </a:blip>
          <a:srcRect/>
          <a:stretch/>
        </p:blipFill>
        <p:spPr>
          <a:xfrm>
            <a:off x="1746240" y="3100060"/>
            <a:ext cx="8450826" cy="354379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fade">
                                      <p:cBhvr>
                                        <p:cTn id="7" dur="500"/>
                                        <p:tgtEl>
                                          <p:spTgt spid="1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fade">
                                      <p:cBhvr>
                                        <p:cTn id="22" dur="500"/>
                                        <p:tgtEl>
                                          <p:spTgt spid="1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fade">
                                      <p:cBhvr>
                                        <p:cTn id="2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p:nvPr/>
        </p:nvSpPr>
        <p:spPr>
          <a:xfrm>
            <a:off x="739709" y="516881"/>
            <a:ext cx="3729052" cy="257903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b="0" i="0" u="none" strike="noStrike" cap="none">
                <a:solidFill>
                  <a:srgbClr val="999F00"/>
                </a:solidFill>
                <a:latin typeface="Arial"/>
                <a:ea typeface="Arial"/>
                <a:cs typeface="Arial"/>
                <a:sym typeface="Arial"/>
              </a:rPr>
              <a:t>Bước 4: </a:t>
            </a:r>
            <a:r>
              <a:rPr lang="en-US" sz="2200" b="0" i="0" u="none" strike="noStrike" cap="none">
                <a:solidFill>
                  <a:schemeClr val="dk1"/>
                </a:solidFill>
                <a:latin typeface="Arial"/>
                <a:ea typeface="Arial"/>
                <a:cs typeface="Arial"/>
                <a:sym typeface="Arial"/>
              </a:rPr>
              <a:t>Kết quả tìm kiếm là danh sách  các  trang web  có  chứa  từ khoá  tìm  kiếm. Em hãy quan sát trang  thông  tin kết quả.</a:t>
            </a:r>
            <a:endParaRPr sz="2200" b="0" i="0" u="none" strike="noStrike" cap="none">
              <a:solidFill>
                <a:schemeClr val="dk1"/>
              </a:solidFill>
              <a:latin typeface="Arial"/>
              <a:ea typeface="Arial"/>
              <a:cs typeface="Arial"/>
              <a:sym typeface="Arial"/>
            </a:endParaRPr>
          </a:p>
        </p:txBody>
      </p:sp>
      <p:sp>
        <p:nvSpPr>
          <p:cNvPr id="128" name="Google Shape;128;p8"/>
          <p:cNvSpPr/>
          <p:nvPr/>
        </p:nvSpPr>
        <p:spPr>
          <a:xfrm>
            <a:off x="739709" y="3762081"/>
            <a:ext cx="3291907" cy="207120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b="0" i="0" u="none" strike="noStrike" cap="none">
                <a:solidFill>
                  <a:srgbClr val="999F00"/>
                </a:solidFill>
                <a:latin typeface="Arial"/>
                <a:ea typeface="Arial"/>
                <a:cs typeface="Arial"/>
                <a:sym typeface="Arial"/>
              </a:rPr>
              <a:t>Bước 5: </a:t>
            </a:r>
            <a:r>
              <a:rPr lang="en-US" sz="2200" b="0" i="0" u="none" strike="noStrike" cap="none">
                <a:solidFill>
                  <a:schemeClr val="dk1"/>
                </a:solidFill>
                <a:latin typeface="Arial"/>
                <a:ea typeface="Arial"/>
                <a:cs typeface="Arial"/>
                <a:sym typeface="Arial"/>
              </a:rPr>
              <a:t>Nháy chuột vào một siêu liên kết để mở trang web  và xem thông tin chi tiết về </a:t>
            </a:r>
            <a:r>
              <a:rPr lang="en-US" sz="2200" b="0" i="0" u="none" strike="noStrike" cap="none">
                <a:solidFill>
                  <a:srgbClr val="999F00"/>
                </a:solidFill>
                <a:latin typeface="Arial"/>
                <a:ea typeface="Arial"/>
                <a:cs typeface="Arial"/>
                <a:sym typeface="Arial"/>
              </a:rPr>
              <a:t>Hồ Gươm</a:t>
            </a:r>
            <a:r>
              <a:rPr lang="en-US" sz="2200" b="0" i="0" u="none" strike="noStrike" cap="none">
                <a:solidFill>
                  <a:schemeClr val="dk1"/>
                </a:solidFill>
                <a:latin typeface="Arial"/>
                <a:ea typeface="Arial"/>
                <a:cs typeface="Arial"/>
                <a:sym typeface="Arial"/>
              </a:rPr>
              <a:t>. </a:t>
            </a:r>
            <a:endParaRPr sz="2200" b="0" i="0" u="none" strike="noStrike" cap="none">
              <a:solidFill>
                <a:schemeClr val="dk1"/>
              </a:solidFill>
              <a:latin typeface="Arial"/>
              <a:ea typeface="Arial"/>
              <a:cs typeface="Arial"/>
              <a:sym typeface="Arial"/>
            </a:endParaRPr>
          </a:p>
        </p:txBody>
      </p:sp>
      <p:pic>
        <p:nvPicPr>
          <p:cNvPr id="129" name="Google Shape;129;p8" descr="Graphical user interface, text, application, email&#10;&#10;Description automatically generated"/>
          <p:cNvPicPr preferRelativeResize="0"/>
          <p:nvPr/>
        </p:nvPicPr>
        <p:blipFill rotWithShape="1">
          <a:blip r:embed="rId3">
            <a:alphaModFix/>
          </a:blip>
          <a:srcRect/>
          <a:stretch/>
        </p:blipFill>
        <p:spPr>
          <a:xfrm>
            <a:off x="4881716" y="590495"/>
            <a:ext cx="5368413" cy="2505425"/>
          </a:xfrm>
          <a:prstGeom prst="rect">
            <a:avLst/>
          </a:prstGeom>
          <a:noFill/>
          <a:ln>
            <a:noFill/>
          </a:ln>
        </p:spPr>
      </p:pic>
      <p:pic>
        <p:nvPicPr>
          <p:cNvPr id="130" name="Google Shape;130;p8" descr="A picture containing graphical user interface&#10;&#10;Description automatically generated"/>
          <p:cNvPicPr preferRelativeResize="0"/>
          <p:nvPr/>
        </p:nvPicPr>
        <p:blipFill rotWithShape="1">
          <a:blip r:embed="rId4">
            <a:alphaModFix/>
          </a:blip>
          <a:srcRect/>
          <a:stretch/>
        </p:blipFill>
        <p:spPr>
          <a:xfrm>
            <a:off x="5191432" y="3269453"/>
            <a:ext cx="5058697" cy="324933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par>
                                <p:cTn id="8" presetID="1" presetClass="entr" presetSubtype="0"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8"/>
                                        </p:tgtEl>
                                        <p:attrNameLst>
                                          <p:attrName>style.visibility</p:attrName>
                                        </p:attrNameLst>
                                      </p:cBhvr>
                                      <p:to>
                                        <p:strVal val="visible"/>
                                      </p:to>
                                    </p:set>
                                    <p:animEffect transition="in" filter="fade">
                                      <p:cBhvr>
                                        <p:cTn id="14" dur="500"/>
                                        <p:tgtEl>
                                          <p:spTgt spid="128"/>
                                        </p:tgtEl>
                                      </p:cBhvr>
                                    </p:animEffect>
                                  </p:childTnLst>
                                </p:cTn>
                              </p:par>
                              <p:par>
                                <p:cTn id="15" presetID="1" presetClass="entr" presetSubtype="0"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0</TotalTime>
  <Words>1033</Words>
  <Application>Microsoft Office PowerPoint</Application>
  <PresentationFormat>Widescreen</PresentationFormat>
  <Paragraphs>79</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Helvetica Neue</vt:lpstr>
      <vt:lpstr>Times New Roman</vt:lpstr>
      <vt:lpstr>Quattrocento Sans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trung</dc:creator>
  <dc:description>9Slide.vn</dc:description>
  <cp:lastModifiedBy>Thao Phuong</cp:lastModifiedBy>
  <cp:revision>1</cp:revision>
  <dcterms:created xsi:type="dcterms:W3CDTF">2021-11-14T08:33:55Z</dcterms:created>
  <dcterms:modified xsi:type="dcterms:W3CDTF">2025-11-01T00:50:13Z</dcterms:modified>
  <cp:category>9Slide.vn</cp:category>
</cp:coreProperties>
</file>