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6" r:id="rId4"/>
  </p:sldMasterIdLst>
  <p:notesMasterIdLst>
    <p:notesMasterId r:id="rId6"/>
  </p:notesMasterIdLst>
  <p:sldIdLst>
    <p:sldId id="4411" r:id="rId5"/>
    <p:sldId id="258" r:id="rId7"/>
    <p:sldId id="282" r:id="rId8"/>
    <p:sldId id="283" r:id="rId9"/>
    <p:sldId id="284" r:id="rId10"/>
    <p:sldId id="260" r:id="rId11"/>
    <p:sldId id="264" r:id="rId12"/>
    <p:sldId id="262" r:id="rId13"/>
    <p:sldId id="259" r:id="rId14"/>
    <p:sldId id="269" r:id="rId15"/>
    <p:sldId id="286" r:id="rId16"/>
    <p:sldId id="265" r:id="rId17"/>
    <p:sldId id="287" r:id="rId18"/>
    <p:sldId id="273" r:id="rId19"/>
    <p:sldId id="274" r:id="rId20"/>
    <p:sldId id="275" r:id="rId21"/>
    <p:sldId id="276" r:id="rId22"/>
    <p:sldId id="277" r:id="rId23"/>
    <p:sldId id="278" r:id="rId24"/>
    <p:sldId id="279" r:id="rId25"/>
    <p:sldId id="288" r:id="rId26"/>
    <p:sldId id="318" r:id="rId27"/>
    <p:sldId id="348" r:id="rId28"/>
    <p:sldId id="349" r:id="rId29"/>
    <p:sldId id="2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0757-5F41-4D25-A74E-A0D2ED120AB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57DCD-C6C3-4CE9-B49F-039A011F006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Sơn Đoòng – Những điều kì thú</a:t>
            </a:r>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nói về quá trình hình thành, kích thước rộng lớn và hệ sinh thái đặc biệt, nguyên sơ</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4.png"/><Relationship Id="rId12" Type="http://schemas.openxmlformats.org/officeDocument/2006/relationships/image" Target="../media/image3.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image" Target="../media/image4.png"/><Relationship Id="rId16" Type="http://schemas.openxmlformats.org/officeDocument/2006/relationships/image" Target="../media/image7.png"/><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4" Type="http://schemas.openxmlformats.org/officeDocument/2006/relationships/theme" Target="../theme/theme3.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label with white text and a black background&#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85361" y="190209"/>
            <a:ext cx="1651946" cy="165194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pic>
        <p:nvPicPr>
          <p:cNvPr id="2" name="Picture 1" descr="A round pink label with white text and a black background&#10;&#10;Description automatically generated"/>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85361" y="190209"/>
            <a:ext cx="1651946" cy="165194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8.xml"/><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8.png"/><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1.png"/><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3.xml"/><Relationship Id="rId2" Type="http://schemas.openxmlformats.org/officeDocument/2006/relationships/image" Target="../media/image47.png"/><Relationship Id="rId1" Type="http://schemas.openxmlformats.org/officeDocument/2006/relationships/image" Target="../media/image46.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emf"/><Relationship Id="rId1" Type="http://schemas.openxmlformats.org/officeDocument/2006/relationships/image" Target="../media/image13.emf"/></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3.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emf"/><Relationship Id="rId1" Type="http://schemas.openxmlformats.org/officeDocument/2006/relationships/image" Target="../media/image13.emf"/></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0.png"/><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p>
            <a:pPr algn="ctr"/>
            <a:r>
              <a:rPr lang="en-US" sz="2400" b="1">
                <a:gradFill>
                  <a:gsLst>
                    <a:gs pos="50000">
                      <a:schemeClr val="tx1"/>
                    </a:gs>
                    <a:gs pos="0">
                      <a:schemeClr val="tx1">
                        <a:lumMod val="25000"/>
                        <a:lumOff val="75000"/>
                      </a:schemeClr>
                    </a:gs>
                    <a:gs pos="100000">
                      <a:schemeClr val="tx1">
                        <a:lumMod val="85000"/>
                      </a:schemeClr>
                    </a:gs>
                  </a:gsLst>
                  <a:lin ang="5400000" scaled="1"/>
                </a:gradFill>
              </a:rPr>
              <a:t>TRƯỜNG TIỂU HỌC HƯNG ĐẠO</a:t>
            </a:r>
            <a:endParaRPr lang="en-US" sz="2400" b="1">
              <a:gradFill>
                <a:gsLst>
                  <a:gs pos="50000">
                    <a:schemeClr val="tx1"/>
                  </a:gs>
                  <a:gs pos="0">
                    <a:schemeClr val="tx1">
                      <a:lumMod val="25000"/>
                      <a:lumOff val="75000"/>
                    </a:schemeClr>
                  </a:gs>
                  <a:gs pos="100000">
                    <a:schemeClr val="tx1">
                      <a:lumMod val="85000"/>
                    </a:schemeClr>
                  </a:gs>
                </a:gsLst>
                <a:lin ang="5400000" scaled="1"/>
              </a:gradFill>
            </a:endParaRPr>
          </a:p>
        </p:txBody>
      </p:sp>
      <p:sp>
        <p:nvSpPr>
          <p:cNvPr id="4" name="Text Box 3"/>
          <p:cNvSpPr txBox="1"/>
          <p:nvPr/>
        </p:nvSpPr>
        <p:spPr>
          <a:xfrm>
            <a:off x="3235960" y="2359660"/>
            <a:ext cx="6410325" cy="615315"/>
          </a:xfrm>
          <a:prstGeom prst="rect">
            <a:avLst/>
          </a:prstGeom>
          <a:noFill/>
        </p:spPr>
        <p:txBody>
          <a:bodyPr wrap="square" rtlCol="0">
            <a:noAutofit/>
          </a:bodyPr>
          <a:p>
            <a:pPr algn="ctr"/>
            <a:r>
              <a:rPr lang="en-US" sz="6600" b="1">
                <a:solidFill>
                  <a:srgbClr val="FF0000"/>
                </a:solidFill>
                <a:effectLst>
                  <a:outerShdw blurRad="38100" dist="38100" dir="2700000" algn="tl">
                    <a:srgbClr val="000000">
                      <a:alpha val="43137"/>
                    </a:srgbClr>
                  </a:outerShdw>
                </a:effectLst>
              </a:rPr>
              <a:t>MÔN: TIẾNG VIỆT</a:t>
            </a:r>
            <a:endParaRPr lang="en-US" sz="6600" b="1">
              <a:solidFill>
                <a:srgbClr val="FF0000"/>
              </a:solidFill>
              <a:effectLst>
                <a:outerShdw blurRad="38100" dist="38100" dir="2700000" algn="tl">
                  <a:srgbClr val="000000">
                    <a:alpha val="43137"/>
                  </a:srgbClr>
                </a:outerShdw>
              </a:effectLst>
            </a:endParaRPr>
          </a:p>
        </p:txBody>
      </p:sp>
      <p:sp>
        <p:nvSpPr>
          <p:cNvPr id="5" name="Text Box 4"/>
          <p:cNvSpPr txBox="1"/>
          <p:nvPr/>
        </p:nvSpPr>
        <p:spPr>
          <a:xfrm>
            <a:off x="3771265" y="5280660"/>
            <a:ext cx="4845685" cy="1076325"/>
          </a:xfrm>
          <a:prstGeom prst="rect">
            <a:avLst/>
          </a:prstGeom>
          <a:noFill/>
        </p:spPr>
        <p:txBody>
          <a:bodyPr wrap="square" rtlCol="0">
            <a:spAutoFit/>
          </a:bodyPr>
          <a:p>
            <a:pPr algn="ctr"/>
            <a:r>
              <a:rPr lang="en-US" sz="3200" b="1">
                <a:solidFill>
                  <a:schemeClr val="accent1"/>
                </a:solidFill>
              </a:rPr>
              <a:t>Họ và tên: Bùi Thị Thu Hà</a:t>
            </a:r>
            <a:endParaRPr lang="en-US" sz="3200" b="1">
              <a:solidFill>
                <a:schemeClr val="accent1"/>
              </a:solidFill>
            </a:endParaRPr>
          </a:p>
          <a:p>
            <a:pPr algn="ctr"/>
            <a:r>
              <a:rPr lang="en-US" sz="3200" b="1">
                <a:solidFill>
                  <a:schemeClr val="accent1"/>
                </a:solidFill>
              </a:rPr>
              <a:t>Lớp : 5A5</a:t>
            </a:r>
            <a:endParaRPr lang="en-US" sz="3200" b="1">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2"/>
            <a:stretch>
              <a:fillRect/>
            </a:stretch>
          </p:blipFill>
          <p:spPr>
            <a:xfrm>
              <a:off x="3776109" y="325027"/>
              <a:ext cx="7059780" cy="1347333"/>
            </a:xfrm>
            <a:prstGeom prst="rect">
              <a:avLst/>
            </a:prstGeom>
          </p:spPr>
        </p:pic>
      </p:grpSp>
      <p:sp>
        <p:nvSpPr>
          <p:cNvPr id="8" name="Google Shape;276;p7"/>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009999"/>
                </a:solidFill>
                <a:latin typeface="Cambria" panose="02040503050406030204" pitchFamily="18" charset="0"/>
                <a:ea typeface="Cambria" panose="02040503050406030204" pitchFamily="18" charset="0"/>
              </a:rPr>
              <a:t>Sơn Đoòng</a:t>
            </a:r>
            <a:endParaRPr sz="4000" b="1" dirty="0">
              <a:solidFill>
                <a:srgbClr val="FFC000"/>
              </a:solidFill>
              <a:latin typeface="Cambria" panose="02040503050406030204" pitchFamily="18" charset="0"/>
              <a:ea typeface="Cambria" panose="02040503050406030204" pitchFamily="18" charset="0"/>
            </a:endParaRPr>
          </a:p>
        </p:txBody>
      </p:sp>
      <p:sp>
        <p:nvSpPr>
          <p:cNvPr id="9" name="Google Shape;276;p7"/>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chemeClr val="accent2">
                    <a:lumMod val="75000"/>
                  </a:schemeClr>
                </a:solidFill>
                <a:latin typeface="Cambria" panose="02040503050406030204" pitchFamily="18" charset="0"/>
                <a:ea typeface="Cambria" panose="02040503050406030204" pitchFamily="18" charset="0"/>
              </a:rPr>
              <a:t>sầm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uất</a:t>
            </a:r>
            <a:endParaRPr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10" name="Google Shape;276;p7"/>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rgbClr val="002060"/>
                </a:solidFill>
                <a:latin typeface="Cambria" panose="02040503050406030204" pitchFamily="18" charset="0"/>
                <a:ea typeface="Cambria" panose="02040503050406030204" pitchFamily="18" charset="0"/>
              </a:rPr>
              <a:t>vết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đứt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gãy</a:t>
            </a:r>
            <a:endParaRPr sz="4000" b="1" dirty="0">
              <a:solidFill>
                <a:srgbClr val="002060"/>
              </a:solidFill>
              <a:latin typeface="Cambria" panose="02040503050406030204" pitchFamily="18" charset="0"/>
              <a:ea typeface="Cambria" panose="02040503050406030204" pitchFamily="18" charset="0"/>
            </a:endParaRPr>
          </a:p>
        </p:txBody>
      </p:sp>
      <p:sp>
        <p:nvSpPr>
          <p:cNvPr id="11" name="Google Shape;276;p7"/>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FF0000"/>
                </a:solidFill>
                <a:latin typeface="Cambria" panose="02040503050406030204" pitchFamily="18" charset="0"/>
                <a:ea typeface="Cambria" panose="02040503050406030204" pitchFamily="18" charset="0"/>
              </a:rPr>
              <a:t>Rào Thương</a:t>
            </a:r>
            <a:endParaRPr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00296" y="1534160"/>
            <a:ext cx="11410704" cy="4328160"/>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707390" y="18592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Hang 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được hình thành từ một vết đứt gãy của dãy Trường Sơn,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bị dòng nước sông Rào Thương bào mòn liên tục</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một khoảng thời gian dài (từ 2 đến 5 triệu năm).</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p:cNvPicPr>
            <a:picLocks noChangeAspect="1"/>
          </p:cNvPicPr>
          <p:nvPr/>
        </p:nvPicPr>
        <p:blipFill>
          <a:blip r:embed="rId1"/>
          <a:stretch>
            <a:fillRect/>
          </a:stretch>
        </p:blipFill>
        <p:spPr>
          <a:xfrm>
            <a:off x="1267446" y="0"/>
            <a:ext cx="12034547" cy="1359526"/>
          </a:xfrm>
          <a:prstGeom prst="rect">
            <a:avLst/>
          </a:prstGeom>
        </p:spPr>
      </p:pic>
      <p:sp>
        <p:nvSpPr>
          <p:cNvPr id="12" name="TextBox 11"/>
          <p:cNvSpPr txBox="1"/>
          <p:nvPr/>
        </p:nvSpPr>
        <p:spPr>
          <a:xfrm>
            <a:off x="585470" y="36880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còn là nơi trú ngụ của nhiều loài động vật,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đó</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có một số loài cá,</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nhện,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cuốn chiếu,</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bọ cạp,...</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với đặc diểm chung là</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không có mắt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và cơ thể trong suốt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1365094" y="279725"/>
            <a:ext cx="9461812" cy="1609483"/>
          </a:xfrm>
          <a:prstGeom prst="rect">
            <a:avLst/>
          </a:prstGeom>
        </p:spPr>
      </p:pic>
      <p:grpSp>
        <p:nvGrpSpPr>
          <p:cNvPr id="12" name="Group 11"/>
          <p:cNvGrpSpPr/>
          <p:nvPr/>
        </p:nvGrpSpPr>
        <p:grpSpPr>
          <a:xfrm>
            <a:off x="847092" y="1869440"/>
            <a:ext cx="10664188" cy="1244933"/>
            <a:chOff x="9210714" y="2450815"/>
            <a:chExt cx="3299149" cy="954107"/>
          </a:xfrm>
        </p:grpSpPr>
        <p:sp>
          <p:nvSpPr>
            <p:cNvPr id="17" name="矩形 26"/>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p:cNvSpPr/>
            <p:nvPr/>
          </p:nvSpPr>
          <p:spPr>
            <a:xfrm>
              <a:off x="9262969" y="2450815"/>
              <a:ext cx="3174601" cy="954107"/>
            </a:xfrm>
            <a:prstGeom prst="rect">
              <a:avLst/>
            </a:prstGeom>
          </p:spPr>
          <p:txBody>
            <a:bodyPr wrap="square">
              <a:spAutoFit/>
            </a:bodyPr>
            <a:lstStyle/>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Rừng nguyên sinh: </a:t>
              </a:r>
              <a:r>
                <a:rPr lang="vi-VN" sz="2800" b="0" i="1" u="none" strike="noStrike" dirty="0">
                  <a:solidFill>
                    <a:srgbClr val="002060"/>
                  </a:solidFill>
                  <a:effectLst/>
                  <a:latin typeface="Cambria" panose="02040503050406030204" pitchFamily="18" charset="0"/>
                  <a:ea typeface="Cambria" panose="02040503050406030204" pitchFamily="18" charset="0"/>
                </a:rPr>
                <a:t>rừng tự nhiên chưa hoặc ít bị tác động bởi con người, chưa làm thay đổi cấu trúc của rừng.</a:t>
              </a:r>
              <a:endParaRPr lang="vi-VN" sz="6000" b="0" dirty="0">
                <a:solidFill>
                  <a:srgbClr val="002060"/>
                </a:solidFill>
                <a:effectLst/>
                <a:latin typeface="Cambria" panose="02040503050406030204" pitchFamily="18" charset="0"/>
                <a:ea typeface="Cambria" panose="02040503050406030204" pitchFamily="18" charset="0"/>
              </a:endParaRPr>
            </a:p>
          </p:txBody>
        </p:sp>
      </p:grpSp>
      <p:pic>
        <p:nvPicPr>
          <p:cNvPr id="1026" name="Picture 2" descr="Rừng nguyên sinh là gì và tại sao chúng ta nên bảo vệ chú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8720" y="3279000"/>
            <a:ext cx="4721860" cy="3101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ừng nguyên sinh đem lại nhiều lợi ích hơn trong bảo tồn đa dạng sinh h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4640" y="3322403"/>
            <a:ext cx="4592320" cy="31413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1365094" y="279725"/>
            <a:ext cx="9461812" cy="1609483"/>
          </a:xfrm>
          <a:prstGeom prst="rect">
            <a:avLst/>
          </a:prstGeom>
        </p:spPr>
      </p:pic>
      <p:grpSp>
        <p:nvGrpSpPr>
          <p:cNvPr id="12" name="Group 11"/>
          <p:cNvGrpSpPr/>
          <p:nvPr/>
        </p:nvGrpSpPr>
        <p:grpSpPr>
          <a:xfrm>
            <a:off x="2086612" y="2255519"/>
            <a:ext cx="8235948" cy="853441"/>
            <a:chOff x="9210714" y="2450815"/>
            <a:chExt cx="3299149" cy="863279"/>
          </a:xfrm>
        </p:grpSpPr>
        <p:sp>
          <p:nvSpPr>
            <p:cNvPr id="17" name="矩形 26"/>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p:cNvSpPr/>
            <p:nvPr/>
          </p:nvSpPr>
          <p:spPr>
            <a:xfrm>
              <a:off x="9262969" y="2450815"/>
              <a:ext cx="3174601" cy="4953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Trú ngụ: </a:t>
              </a:r>
              <a:r>
                <a:rPr kumimoji="0" lang="vi-VN"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chốn nương náu, trú ẩn. </a:t>
              </a:r>
              <a:endPar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3"/>
          <a:stretch>
            <a:fillRect/>
          </a:stretch>
        </p:blipFill>
        <p:spPr>
          <a:xfrm>
            <a:off x="3438891" y="1930978"/>
            <a:ext cx="7918519" cy="26203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2114100"/>
            <a:chOff x="381683" y="292216"/>
            <a:chExt cx="11280928" cy="2114100"/>
          </a:xfrm>
        </p:grpSpPr>
        <p:pic>
          <p:nvPicPr>
            <p:cNvPr id="3" name="图片 3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a:latin typeface="Cambria" panose="02040503050406030204" pitchFamily="18" charset="0"/>
                  <a:ea typeface="Cambria" panose="02040503050406030204" pitchFamily="18" charset="0"/>
                </a:rPr>
                <a:t>Những câu được in đậm trong văn bản cho biết điều gì? </a:t>
              </a:r>
              <a:endParaRPr lang="en-US" sz="7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240807" y="2527149"/>
            <a:ext cx="5337033" cy="2893100"/>
          </a:xfrm>
          <a:prstGeom prst="rect">
            <a:avLst/>
          </a:prstGeom>
          <a:noFill/>
        </p:spPr>
        <p:txBody>
          <a:bodyPr wrap="square" rtlCol="0">
            <a:spAutoFit/>
          </a:bodyPr>
          <a:lstStyle/>
          <a:p>
            <a:pPr algn="just"/>
            <a:r>
              <a:rPr lang="en-US" sz="2600" b="1" dirty="0">
                <a:solidFill>
                  <a:srgbClr val="0070C0"/>
                </a:solidFill>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Những câu in đậm cho biết 3 nội dung chính của bài, cũng là 3 điều kì thú về hang Sơn Đoòng:</a:t>
            </a:r>
            <a:endParaRPr lang="en-US" sz="2600" b="1" dirty="0">
              <a:solidFill>
                <a:srgbClr val="0070C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N</a:t>
            </a:r>
            <a:r>
              <a:rPr lang="vi-VN" sz="2600" b="1" dirty="0">
                <a:solidFill>
                  <a:srgbClr val="FF0000"/>
                </a:solidFill>
                <a:latin typeface="Cambria" panose="02040503050406030204" pitchFamily="18" charset="0"/>
                <a:ea typeface="Cambria" panose="02040503050406030204" pitchFamily="18" charset="0"/>
              </a:rPr>
              <a:t>iên đại của hang (đoạn 2);</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Đ</a:t>
            </a:r>
            <a:r>
              <a:rPr lang="vi-VN" sz="2600" b="1" dirty="0">
                <a:solidFill>
                  <a:srgbClr val="FF0000"/>
                </a:solidFill>
                <a:latin typeface="Cambria" panose="02040503050406030204" pitchFamily="18" charset="0"/>
                <a:ea typeface="Cambria" panose="02040503050406030204" pitchFamily="18" charset="0"/>
              </a:rPr>
              <a:t>ộ lớn của hang (đoạn 3);</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H</a:t>
            </a:r>
            <a:r>
              <a:rPr lang="vi-VN" sz="2600" b="1" dirty="0">
                <a:solidFill>
                  <a:srgbClr val="FF0000"/>
                </a:solidFill>
                <a:latin typeface="Cambria" panose="02040503050406030204" pitchFamily="18" charset="0"/>
                <a:ea typeface="Cambria" panose="02040503050406030204" pitchFamily="18" charset="0"/>
              </a:rPr>
              <a:t>ệ sinh thái đặc biệt của hang (đoạn 4). </a:t>
            </a:r>
            <a:endParaRPr lang="en-US" sz="2600" b="1" dirty="0">
              <a:solidFill>
                <a:srgbClr val="FF000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5669279" y="2509512"/>
            <a:ext cx="6292579" cy="28369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1651252"/>
            <a:chOff x="381683" y="292216"/>
            <a:chExt cx="11280928" cy="1651252"/>
          </a:xfrm>
        </p:grpSpPr>
        <p:pic>
          <p:nvPicPr>
            <p:cNvPr id="3" name="图片 3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46331" y="518412"/>
              <a:ext cx="10127168"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2. </a:t>
              </a:r>
              <a:r>
                <a:rPr lang="vi-VN" sz="3200" b="1" dirty="0">
                  <a:latin typeface="Cambria" panose="02040503050406030204" pitchFamily="18" charset="0"/>
                  <a:ea typeface="Cambria" panose="02040503050406030204" pitchFamily="18" charset="0"/>
                </a:rPr>
                <a:t>Quá trình hình thành hang Sơn Đoòng được giới thiệu như thế nào?</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7" name="Rectangle: Rounded Corners 6"/>
          <p:cNvSpPr/>
          <p:nvPr/>
        </p:nvSpPr>
        <p:spPr>
          <a:xfrm>
            <a:off x="609600" y="2214880"/>
            <a:ext cx="4053840" cy="80264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Vết đứt gãy của dãy Trường Sơn </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Rounded Corners 7"/>
          <p:cNvSpPr/>
          <p:nvPr/>
        </p:nvSpPr>
        <p:spPr>
          <a:xfrm>
            <a:off x="579120" y="3596640"/>
            <a:ext cx="4165600" cy="109728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Bị nước song Rào Thương bào mòn liên tục trong nhiều năm liền (từ 2 đến 5 triệu năm) </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16" name="Group 15"/>
          <p:cNvGrpSpPr/>
          <p:nvPr/>
        </p:nvGrpSpPr>
        <p:grpSpPr>
          <a:xfrm>
            <a:off x="4663440" y="2611120"/>
            <a:ext cx="782320" cy="1656080"/>
            <a:chOff x="4663440" y="2611120"/>
            <a:chExt cx="782320" cy="1656080"/>
          </a:xfrm>
        </p:grpSpPr>
        <p:cxnSp>
          <p:nvCxnSpPr>
            <p:cNvPr id="10" name="Straight Connector 9"/>
            <p:cNvCxnSpPr>
              <a:stCxn id="7" idx="3"/>
            </p:cNvCxnSpPr>
            <p:nvPr/>
          </p:nvCxnSpPr>
          <p:spPr>
            <a:xfrm>
              <a:off x="4663440" y="2616200"/>
              <a:ext cx="772160" cy="1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54880" y="4231640"/>
              <a:ext cx="690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425440" y="2611120"/>
              <a:ext cx="0" cy="1656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Rounded Corners 17"/>
          <p:cNvSpPr/>
          <p:nvPr/>
        </p:nvSpPr>
        <p:spPr>
          <a:xfrm>
            <a:off x="6075680" y="2773680"/>
            <a:ext cx="5273040" cy="121920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Tạo thành một “lỗ hổng khổng lồ” – chính là hang Sơn Đoòng. </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Arrow: Right 18"/>
          <p:cNvSpPr/>
          <p:nvPr/>
        </p:nvSpPr>
        <p:spPr>
          <a:xfrm>
            <a:off x="5476240" y="3271520"/>
            <a:ext cx="518160" cy="2641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26011" y="437132"/>
              <a:ext cx="10695960"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3. </a:t>
              </a:r>
              <a:r>
                <a:rPr lang="vi-VN" sz="4000" b="1" dirty="0">
                  <a:latin typeface="Cambria" panose="02040503050406030204" pitchFamily="18" charset="0"/>
                  <a:ea typeface="Cambria" panose="02040503050406030204" pitchFamily="18" charset="0"/>
                </a:rPr>
                <a:t>Những chi tiết nào cho thấy hang Sơn Đoòng rất lớn?</a:t>
              </a:r>
              <a:endParaRPr lang="en-US" sz="4000" b="1" dirty="0">
                <a:solidFill>
                  <a:srgbClr val="002060"/>
                </a:solidFill>
                <a:latin typeface="Cambria" panose="02040503050406030204" pitchFamily="18" charset="0"/>
                <a:ea typeface="Cambria" panose="02040503050406030204" pitchFamily="18" charset="0"/>
              </a:endParaRPr>
            </a:p>
          </p:txBody>
        </p:sp>
      </p:grpSp>
      <p:pic>
        <p:nvPicPr>
          <p:cNvPr id="7" name="Picture 6" descr="A cave with water and rock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80" y="2936239"/>
            <a:ext cx="3052475" cy="2773681"/>
          </a:xfrm>
          <a:prstGeom prst="rect">
            <a:avLst/>
          </a:prstGeom>
        </p:spPr>
      </p:pic>
      <p:grpSp>
        <p:nvGrpSpPr>
          <p:cNvPr id="12" name="Group 11"/>
          <p:cNvGrpSpPr/>
          <p:nvPr/>
        </p:nvGrpSpPr>
        <p:grpSpPr>
          <a:xfrm>
            <a:off x="3820160" y="2783840"/>
            <a:ext cx="2042160" cy="792480"/>
            <a:chOff x="3820160" y="2783840"/>
            <a:chExt cx="2042160" cy="792480"/>
          </a:xfrm>
        </p:grpSpPr>
        <p:cxnSp>
          <p:nvCxnSpPr>
            <p:cNvPr id="9" name="Straight Connector 8"/>
            <p:cNvCxnSpPr/>
            <p:nvPr/>
          </p:nvCxnSpPr>
          <p:spPr>
            <a:xfrm flipV="1">
              <a:off x="3820160" y="2783840"/>
              <a:ext cx="853440" cy="7924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13" name="TextBox 12"/>
          <p:cNvSpPr txBox="1"/>
          <p:nvPr/>
        </p:nvSpPr>
        <p:spPr>
          <a:xfrm>
            <a:off x="5974080" y="245872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Chiều dài ước tính 9 ki-lô-mét. </a:t>
            </a:r>
            <a:endParaRPr lang="en-US" sz="2800" b="1" dirty="0">
              <a:latin typeface="Cambria" panose="02040503050406030204" pitchFamily="18" charset="0"/>
              <a:ea typeface="Cambria" panose="02040503050406030204" pitchFamily="18" charset="0"/>
            </a:endParaRPr>
          </a:p>
        </p:txBody>
      </p:sp>
      <p:cxnSp>
        <p:nvCxnSpPr>
          <p:cNvPr id="15" name="Straight Connector 14"/>
          <p:cNvCxnSpPr/>
          <p:nvPr/>
        </p:nvCxnSpPr>
        <p:spPr>
          <a:xfrm>
            <a:off x="3820160" y="4124960"/>
            <a:ext cx="20929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p:cNvSpPr txBox="1"/>
          <p:nvPr/>
        </p:nvSpPr>
        <p:spPr>
          <a:xfrm>
            <a:off x="5953760" y="376936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Thể tích 38,5 triệu mét khối. </a:t>
            </a:r>
            <a:endParaRPr lang="en-US" sz="2800" b="1" dirty="0">
              <a:latin typeface="Cambria" panose="02040503050406030204" pitchFamily="18" charset="0"/>
              <a:ea typeface="Cambria" panose="02040503050406030204" pitchFamily="18" charset="0"/>
            </a:endParaRPr>
          </a:p>
        </p:txBody>
      </p:sp>
      <p:grpSp>
        <p:nvGrpSpPr>
          <p:cNvPr id="20" name="Group 19"/>
          <p:cNvGrpSpPr/>
          <p:nvPr/>
        </p:nvGrpSpPr>
        <p:grpSpPr>
          <a:xfrm>
            <a:off x="3820160" y="4765040"/>
            <a:ext cx="2092960" cy="487680"/>
            <a:chOff x="3769360" y="2296160"/>
            <a:chExt cx="2092960" cy="487680"/>
          </a:xfrm>
        </p:grpSpPr>
        <p:cxnSp>
          <p:nvCxnSpPr>
            <p:cNvPr id="21" name="Straight Connector 20"/>
            <p:cNvCxnSpPr/>
            <p:nvPr/>
          </p:nvCxnSpPr>
          <p:spPr>
            <a:xfrm>
              <a:off x="3769360" y="2296160"/>
              <a:ext cx="904240" cy="4876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3" name="TextBox 22"/>
          <p:cNvSpPr txBox="1"/>
          <p:nvPr/>
        </p:nvSpPr>
        <p:spPr>
          <a:xfrm>
            <a:off x="5974080" y="4917440"/>
            <a:ext cx="597408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thể chứa tới 68 máy bay Bô-ing 777 hoặc cả khu phố sầm uất với những tòa nhà cao 40 tầng. </a:t>
            </a:r>
            <a:endParaRPr lang="en-US" sz="28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180608"/>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4. </a:t>
              </a:r>
              <a:r>
                <a:rPr lang="vi-VN" sz="4000" b="1" dirty="0">
                  <a:latin typeface="Cambria" panose="02040503050406030204" pitchFamily="18" charset="0"/>
                  <a:ea typeface="Cambria" panose="02040503050406030204" pitchFamily="18" charset="0"/>
                </a:rPr>
                <a:t>Nêu những điều đặc biệt của hệ sinh thái trong hang Sơn Đoòng. </a:t>
              </a:r>
              <a:endParaRPr lang="en-US" sz="40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711200" y="2177727"/>
            <a:ext cx="10559568" cy="1754326"/>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Sơn Đoòng sở hữu hệ sinh thái đặc biệt, nguyên sơ. Trong hang có cả một khu rừng nguyên sinh với động thực vật rất phong phú và khác lạ</a:t>
            </a:r>
            <a:r>
              <a:rPr lang="en-US" sz="3600" b="1" dirty="0">
                <a:solidFill>
                  <a:srgbClr val="FF0000"/>
                </a:solidFill>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2"/>
          <a:stretch>
            <a:fillRect/>
          </a:stretch>
        </p:blipFill>
        <p:spPr>
          <a:xfrm>
            <a:off x="2094865" y="4058920"/>
            <a:ext cx="2800350" cy="2438400"/>
          </a:xfrm>
          <a:prstGeom prst="rect">
            <a:avLst/>
          </a:prstGeom>
        </p:spPr>
      </p:pic>
      <p:pic>
        <p:nvPicPr>
          <p:cNvPr id="9" name="Picture 8"/>
          <p:cNvPicPr>
            <a:picLocks noChangeAspect="1"/>
          </p:cNvPicPr>
          <p:nvPr/>
        </p:nvPicPr>
        <p:blipFill>
          <a:blip r:embed="rId3"/>
          <a:stretch>
            <a:fillRect/>
          </a:stretch>
        </p:blipFill>
        <p:spPr>
          <a:xfrm>
            <a:off x="6062027" y="4082732"/>
            <a:ext cx="3095625" cy="23907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070784"/>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5. </a:t>
              </a:r>
              <a:r>
                <a:rPr lang="vi-VN" sz="3600" b="1" dirty="0">
                  <a:latin typeface="Cambria" panose="02040503050406030204" pitchFamily="18" charset="0"/>
                  <a:ea typeface="Cambria" panose="02040503050406030204" pitchFamily="18" charset="0"/>
                </a:rPr>
                <a:t>Tưởng tượng em là hướng dẫn viên du lịch, hay giới thiệu hang Sơn Đoòng với du khách. </a:t>
              </a:r>
              <a:endParaRPr lang="en-US" sz="6600" b="1" dirty="0">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a:blip r:embed="rId2"/>
          <a:stretch>
            <a:fillRect/>
          </a:stretch>
        </p:blipFill>
        <p:spPr>
          <a:xfrm>
            <a:off x="2532238" y="2235200"/>
            <a:ext cx="7900152" cy="4287520"/>
          </a:xfrm>
          <a:prstGeom prst="rect">
            <a:avLst/>
          </a:prstGeom>
        </p:spPr>
      </p:pic>
      <p:sp>
        <p:nvSpPr>
          <p:cNvPr id="9" name="TextBox 8"/>
          <p:cNvSpPr txBox="1"/>
          <p:nvPr/>
        </p:nvSpPr>
        <p:spPr>
          <a:xfrm>
            <a:off x="774580" y="2517503"/>
            <a:ext cx="10309980" cy="3416320"/>
          </a:xfrm>
          <a:prstGeom prst="rect">
            <a:avLst/>
          </a:prstGeom>
          <a:noFill/>
        </p:spPr>
        <p:txBody>
          <a:bodyPr wrap="square" rtlCol="0">
            <a:spAutoFit/>
          </a:bodyPr>
          <a:lstStyle/>
          <a:p>
            <a:pPr algn="just"/>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Xin được chào quý khách, đến với hang Sơn Đoòng hôm nay, em xin giới thiệu với quý khách một danh lam thắng cảnh tự nhiên tuyệt vời của Việt Nam. Hang Sơn Đoòng là một trong những hang có nhiều ấn tượng, được rất nhiều cơ quan ghi nhận và cấp bằng kỉ lục: Vào năm 2013, hang Sơn Đoòng được ghi nhận là hang động tự nhiên lớn nhất thế giới; Năm 2014, hang được bình chọn là một trong 52 điểm du lịch hấp dẫn nhất thế giới; Năm 2020, được vinh danh là một trong 20 kì quan phá vỡ kỉ lục tự nhiên. Hi vọng nơi đây có thể thoả mãn nhãn quan của quý khách, mời quý khách cùng tiến vào bên trong hang để thăm thú.</a:t>
            </a:r>
            <a:endParaRPr lang="en-US" sz="24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3"/>
          <a:stretch>
            <a:fillRect/>
          </a:stretch>
        </p:blipFill>
        <p:spPr>
          <a:xfrm>
            <a:off x="4090702" y="1988660"/>
            <a:ext cx="6854803" cy="24878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p:cNvPicPr>
            <a:picLocks noChangeAspect="1"/>
          </p:cNvPicPr>
          <p:nvPr/>
        </p:nvPicPr>
        <p:blipFill>
          <a:blip r:embed="rId1"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3"/>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3170099"/>
            </a:xfrm>
            <a:prstGeom prst="rect">
              <a:avLst/>
            </a:prstGeom>
            <a:noFill/>
          </p:spPr>
          <p:txBody>
            <a:bodyPr wrap="square" rtlCol="0">
              <a:spAutoFit/>
            </a:bodyPr>
            <a:lstStyle/>
            <a:p>
              <a:pPr algn="just"/>
              <a:r>
                <a:rPr lang="en-US" sz="4000" b="1" i="0" u="none" strike="noStrike" dirty="0">
                  <a:solidFill>
                    <a:srgbClr val="1A1900"/>
                  </a:solidFill>
                  <a:effectLst/>
                  <a:latin typeface="Cambria" panose="02040503050406030204" pitchFamily="18" charset="0"/>
                  <a:ea typeface="Cambria" panose="02040503050406030204" pitchFamily="18" charset="0"/>
                </a:rPr>
                <a:t>   </a:t>
              </a:r>
              <a:r>
                <a:rPr lang="vi-VN" sz="4000" b="1" i="0" u="none" strike="noStrike" dirty="0">
                  <a:solidFill>
                    <a:srgbClr val="1A1900"/>
                  </a:solidFill>
                  <a:effectLst/>
                  <a:latin typeface="Cambria" panose="02040503050406030204" pitchFamily="18" charset="0"/>
                  <a:ea typeface="Cambria" panose="02040503050406030204" pitchFamily="18" charset="0"/>
                </a:rPr>
                <a:t>Bài đọc cung cấp thông tin về niên đại, độ lớn và hệ sinh thái đặc biệt của hang Sơn Đoòng. Qua bài đọc, ta càng thêm tự hào trước vẻ đẹp thiên nhiên của đất nước Việt Nam.</a:t>
              </a:r>
              <a:endParaRPr lang="en-US" sz="7200" b="1"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3"/>
          <a:stretch>
            <a:fillRect/>
          </a:stretch>
        </p:blipFill>
        <p:spPr>
          <a:xfrm>
            <a:off x="3890229" y="2455854"/>
            <a:ext cx="7240352" cy="13078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p:cNvPicPr>
            <a:picLocks noChangeAspect="1"/>
          </p:cNvPicPr>
          <p:nvPr/>
        </p:nvPicPr>
        <p:blipFill>
          <a:blip r:embed="rId2"/>
          <a:stretch>
            <a:fillRect/>
          </a:stretch>
        </p:blipFill>
        <p:spPr>
          <a:xfrm>
            <a:off x="1086882" y="503079"/>
            <a:ext cx="10701219" cy="1803281"/>
          </a:xfrm>
          <a:prstGeom prst="rect">
            <a:avLst/>
          </a:prstGeom>
        </p:spPr>
      </p:pic>
      <p:sp>
        <p:nvSpPr>
          <p:cNvPr id="11" name="TextBox 10"/>
          <p:cNvSpPr txBox="1"/>
          <p:nvPr/>
        </p:nvSpPr>
        <p:spPr>
          <a:xfrm>
            <a:off x="665204" y="2187158"/>
            <a:ext cx="1066155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đọc ngạc nhiên, nghi vấn, bất ngờ về hang Sơn Đoòng chứa nhiều điều kì thú. </a:t>
            </a:r>
            <a:endParaRPr kumimoji="0" lang="en-US" sz="3200" b="0" i="1" u="none" strike="noStrike" kern="1200" cap="none" spc="0" normalizeH="0" baseline="0" noProof="0" dirty="0">
              <a:ln>
                <a:noFill/>
              </a:ln>
              <a:solidFill>
                <a:srgbClr val="FF0000"/>
              </a:solidFill>
              <a:effectLst/>
              <a:uLnTx/>
              <a:uFillTx/>
              <a:latin typeface="等线"/>
              <a:ea typeface="+mn-ea"/>
              <a:cs typeface="+mn-cs"/>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descr="A green and red text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480" y="1290491"/>
            <a:ext cx="5761031" cy="46381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p:cNvGrpSpPr/>
          <p:nvPr/>
        </p:nvGrpSpPr>
        <p:grpSpPr>
          <a:xfrm>
            <a:off x="2851601" y="1154403"/>
            <a:ext cx="8340274" cy="2400145"/>
            <a:chOff x="2803976" y="2776822"/>
            <a:chExt cx="5736936" cy="1968284"/>
          </a:xfrm>
        </p:grpSpPr>
        <p:sp>
          <p:nvSpPr>
            <p:cNvPr id="4" name="Bong bóng Lời nói: Hình bầu dục 5"/>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p:cNvSpPr txBox="1"/>
            <p:nvPr/>
          </p:nvSpPr>
          <p:spPr>
            <a:xfrm>
              <a:off x="3254891" y="3012036"/>
              <a:ext cx="4779660" cy="16910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đã</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hang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Sơn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Đoòn</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g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chưa</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Nếu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tới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em</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kể</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cho</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người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cùng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nghe</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những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điều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học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không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p:cNvPicPr>
            <a:picLocks noChangeAspect="1"/>
          </p:cNvPicPr>
          <p:nvPr/>
        </p:nvPicPr>
        <p:blipFill>
          <a:blip r:embed="rId1"/>
          <a:stretch>
            <a:fillRect/>
          </a:stretch>
        </p:blipFill>
        <p:spPr>
          <a:xfrm>
            <a:off x="3185051" y="3936977"/>
            <a:ext cx="2234055" cy="2921023"/>
          </a:xfrm>
          <a:prstGeom prst="rect">
            <a:avLst/>
          </a:prstGeom>
        </p:spPr>
      </p:pic>
      <p:pic>
        <p:nvPicPr>
          <p:cNvPr id="7" name="Picture 6"/>
          <p:cNvPicPr>
            <a:picLocks noChangeAspect="1"/>
          </p:cNvPicPr>
          <p:nvPr/>
        </p:nvPicPr>
        <p:blipFill>
          <a:blip r:embed="rId2"/>
          <a:stretch>
            <a:fillRect/>
          </a:stretch>
        </p:blipFill>
        <p:spPr>
          <a:xfrm>
            <a:off x="1356748" y="3936977"/>
            <a:ext cx="1975893" cy="2921023"/>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p:cNvPicPr>
            <a:picLocks noChangeAspect="1"/>
          </p:cNvPicPr>
          <p:nvPr/>
        </p:nvPicPr>
        <p:blipFill>
          <a:blip r:embed="rId5"/>
          <a:stretch>
            <a:fillRect/>
          </a:stretch>
        </p:blipFill>
        <p:spPr>
          <a:xfrm>
            <a:off x="33022" y="-101371"/>
            <a:ext cx="1523956" cy="1508868"/>
          </a:xfrm>
          <a:prstGeom prst="rect">
            <a:avLst/>
          </a:prstGeom>
        </p:spPr>
      </p:pic>
      <p:pic>
        <p:nvPicPr>
          <p:cNvPr id="14" name="Picture 13"/>
          <p:cNvPicPr>
            <a:picLocks noChangeAspect="1"/>
          </p:cNvPicPr>
          <p:nvPr/>
        </p:nvPicPr>
        <p:blipFill>
          <a:blip r:embed="rId6"/>
          <a:stretch>
            <a:fillRect/>
          </a:stretch>
        </p:blipFill>
        <p:spPr>
          <a:xfrm>
            <a:off x="795000" y="1658521"/>
            <a:ext cx="10219224" cy="39165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Return to Hang Son Doong_v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p:cNvGrpSpPr/>
          <p:nvPr/>
        </p:nvGrpSpPr>
        <p:grpSpPr>
          <a:xfrm>
            <a:off x="2851601" y="1154403"/>
            <a:ext cx="8340274" cy="2400145"/>
            <a:chOff x="2803976" y="2776822"/>
            <a:chExt cx="5736936" cy="1968284"/>
          </a:xfrm>
        </p:grpSpPr>
        <p:sp>
          <p:nvSpPr>
            <p:cNvPr id="4" name="Bong bóng Lời nói: Hình bầu dục 5"/>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p:cNvSpPr txBox="1"/>
            <p:nvPr/>
          </p:nvSpPr>
          <p:spPr>
            <a:xfrm>
              <a:off x="3261880" y="3103687"/>
              <a:ext cx="4779660" cy="1590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nl-NL"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Trao đổi với bạn về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thú</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vị</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Sơn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Đoòng</a:t>
              </a:r>
              <a:r>
                <a:rPr lang="vi-VN"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p:cNvPicPr>
            <a:picLocks noChangeAspect="1"/>
          </p:cNvPicPr>
          <p:nvPr/>
        </p:nvPicPr>
        <p:blipFill>
          <a:blip r:embed="rId1"/>
          <a:stretch>
            <a:fillRect/>
          </a:stretch>
        </p:blipFill>
        <p:spPr>
          <a:xfrm>
            <a:off x="3185051" y="3936977"/>
            <a:ext cx="2234055" cy="2921023"/>
          </a:xfrm>
          <a:prstGeom prst="rect">
            <a:avLst/>
          </a:prstGeom>
        </p:spPr>
      </p:pic>
      <p:pic>
        <p:nvPicPr>
          <p:cNvPr id="7" name="Picture 6"/>
          <p:cNvPicPr>
            <a:picLocks noChangeAspect="1"/>
          </p:cNvPicPr>
          <p:nvPr/>
        </p:nvPicPr>
        <p:blipFill>
          <a:blip r:embed="rId2"/>
          <a:stretch>
            <a:fillRect/>
          </a:stretch>
        </p:blipFill>
        <p:spPr>
          <a:xfrm>
            <a:off x="1356748" y="3936977"/>
            <a:ext cx="1975893" cy="2921023"/>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g Sơn Đoòng xếp thứ 6/15 hang động đẹp nhất thế giới"/>
          <p:cNvPicPr>
            <a:picLocks noChangeAspect="1"/>
          </p:cNvPicPr>
          <p:nvPr/>
        </p:nvPicPr>
        <p:blipFill rotWithShape="1">
          <a:blip r:embed="rId1" cstate="print">
            <a:extLst>
              <a:ext uri="{28A0092B-C50C-407E-A947-70E740481C1C}">
                <a14:useLocalDpi xmlns:a14="http://schemas.microsoft.com/office/drawing/2010/main" val="0"/>
              </a:ext>
            </a:extLst>
          </a:blip>
          <a:srcRect t="21315" r="-2" b="18515"/>
          <a:stretch>
            <a:fillRect/>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4" name="Picture 3" descr="Hang Sơn Đoòng &quot;làm nóng&quot; thị trường điện ảnh Hollywood"/>
          <p:cNvPicPr>
            <a:picLocks noChangeAspect="1"/>
          </p:cNvPicPr>
          <p:nvPr/>
        </p:nvPicPr>
        <p:blipFill rotWithShape="1">
          <a:blip r:embed="rId2">
            <a:extLst>
              <a:ext uri="{28A0092B-C50C-407E-A947-70E740481C1C}">
                <a14:useLocalDpi xmlns:a14="http://schemas.microsoft.com/office/drawing/2010/main" val="0"/>
              </a:ext>
            </a:extLst>
          </a:blip>
          <a:srcRect r="-1" b="14173"/>
          <a:stretch>
            <a:fillRect/>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2" name="Picture 1" descr="Sơn Đoòng được ví như điểm đến siêu thực ngoài hành tinh"/>
          <p:cNvPicPr>
            <a:picLocks noChangeAspect="1"/>
          </p:cNvPicPr>
          <p:nvPr/>
        </p:nvPicPr>
        <p:blipFill rotWithShape="1">
          <a:blip r:embed="rId3">
            <a:extLst>
              <a:ext uri="{28A0092B-C50C-407E-A947-70E740481C1C}">
                <a14:useLocalDpi xmlns:a14="http://schemas.microsoft.com/office/drawing/2010/main" val="0"/>
              </a:ext>
            </a:extLst>
          </a:blip>
          <a:srcRect t="9172" r="2" b="14347"/>
          <a:stretch>
            <a:fillRect/>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p:spPr>
      </p:pic>
      <p:pic>
        <p:nvPicPr>
          <p:cNvPr id="6" name="Picture 5" descr="Khám phá vẻ đẹp ngoạn mục của hang Sơn Đoòng - Hang động lớn nhất thế giới  - Báo Quảng Ninh điện tử"/>
          <p:cNvPicPr>
            <a:picLocks noChangeAspect="1"/>
          </p:cNvPicPr>
          <p:nvPr/>
        </p:nvPicPr>
        <p:blipFill rotWithShape="1">
          <a:blip r:embed="rId4">
            <a:extLst>
              <a:ext uri="{28A0092B-C50C-407E-A947-70E740481C1C}">
                <a14:useLocalDpi xmlns:a14="http://schemas.microsoft.com/office/drawing/2010/main" val="0"/>
              </a:ext>
            </a:extLst>
          </a:blip>
          <a:srcRect t="34673" r="1" b="1"/>
          <a:stretch>
            <a:fillRect/>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10" name="Group 9"/>
          <p:cNvGrpSpPr/>
          <p:nvPr/>
        </p:nvGrpSpPr>
        <p:grpSpPr>
          <a:xfrm>
            <a:off x="690881" y="2205141"/>
            <a:ext cx="10901680" cy="3768940"/>
            <a:chOff x="197374" y="173694"/>
            <a:chExt cx="11163353" cy="1717461"/>
          </a:xfrm>
        </p:grpSpPr>
        <p:sp>
          <p:nvSpPr>
            <p:cNvPr id="12" name="Rounded Rectangle 3"/>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2380" y="242887"/>
              <a:ext cx="10654148" cy="1648268"/>
            </a:xfrm>
            <a:prstGeom prst="rect">
              <a:avLst/>
            </a:prstGeom>
            <a:noFill/>
          </p:spPr>
          <p:txBody>
            <a:bodyPr wrap="square" rtlCol="0">
              <a:spAutoFit/>
            </a:bodyPr>
            <a:lstStyle/>
            <a:p>
              <a:pPr algn="just"/>
              <a:r>
                <a:rPr lang="vi-VN" sz="2800" b="1" dirty="0">
                  <a:solidFill>
                    <a:schemeClr val="accent6">
                      <a:lumMod val="50000"/>
                    </a:schemeClr>
                  </a:solidFill>
                  <a:latin typeface="Cambria" panose="02040503050406030204" pitchFamily="18" charset="0"/>
                  <a:ea typeface="Cambria" panose="02040503050406030204" pitchFamily="18" charset="0"/>
                </a:rPr>
                <a:t>Hang Sơn Đoòng là hang động tự nhiên lớn nhất thế giới, nằm trong khu du lịch Phong Nha-Kẻ Bàng ở tỉnh Quảng Bình, Việt Nam. Hang Sơn Đoòng có chiều dài khoảng 9 km, chiều rộng trung bình khoảng 150 m và chiều cao lên đến 200 m. Hang Sơn Đoòng được phát hiện vào năm 1991 bởi một nhóm thám hiểm Việt Nam, nhưng cho đến năm 2009, nó mới được một đoàn thám hiểm quốc tế.</a:t>
              </a:r>
              <a:endParaRPr lang="en-US" sz="4800" b="1" dirty="0">
                <a:solidFill>
                  <a:schemeClr val="accent6">
                    <a:lumMod val="50000"/>
                  </a:schemeClr>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ve with water and rock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5389275" cy="6858000"/>
          </a:xfrm>
          <a:prstGeom prst="rect">
            <a:avLst/>
          </a:prstGeom>
        </p:spPr>
      </p:pic>
      <p:pic>
        <p:nvPicPr>
          <p:cNvPr id="12" name="Picture 11"/>
          <p:cNvPicPr>
            <a:picLocks noChangeAspect="1"/>
          </p:cNvPicPr>
          <p:nvPr/>
        </p:nvPicPr>
        <p:blipFill>
          <a:blip r:embed="rId2"/>
          <a:stretch>
            <a:fillRect/>
          </a:stretch>
        </p:blipFill>
        <p:spPr>
          <a:xfrm>
            <a:off x="66675" y="5976938"/>
            <a:ext cx="1162050" cy="881062"/>
          </a:xfrm>
          <a:prstGeom prst="ellipse">
            <a:avLst/>
          </a:prstGeom>
          <a:ln>
            <a:noFill/>
          </a:ln>
          <a:effectLst>
            <a:softEdge rad="112500"/>
          </a:effectLst>
        </p:spPr>
      </p:pic>
      <p:pic>
        <p:nvPicPr>
          <p:cNvPr id="13"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29725" y="3540532"/>
            <a:ext cx="3314702" cy="3203168"/>
          </a:xfrm>
          <a:prstGeom prst="rect">
            <a:avLst/>
          </a:prstGeom>
        </p:spPr>
      </p:pic>
      <p:pic>
        <p:nvPicPr>
          <p:cNvPr id="15"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5887" y="714375"/>
            <a:ext cx="6996113" cy="3331482"/>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5"/>
          <a:stretch>
            <a:fillRect/>
          </a:stretch>
        </p:blipFill>
        <p:spPr>
          <a:xfrm>
            <a:off x="10839472" y="0"/>
            <a:ext cx="1523956" cy="1508868"/>
          </a:xfrm>
          <a:prstGeom prst="rect">
            <a:avLst/>
          </a:prstGeom>
        </p:spPr>
      </p:pic>
      <p:pic>
        <p:nvPicPr>
          <p:cNvPr id="20" name="Picture 19"/>
          <p:cNvPicPr>
            <a:picLocks noChangeAspect="1"/>
          </p:cNvPicPr>
          <p:nvPr/>
        </p:nvPicPr>
        <p:blipFill>
          <a:blip r:embed="rId6"/>
          <a:stretch>
            <a:fillRect/>
          </a:stretch>
        </p:blipFill>
        <p:spPr>
          <a:xfrm>
            <a:off x="5511609" y="1347488"/>
            <a:ext cx="7321931" cy="2505673"/>
          </a:xfrm>
          <a:prstGeom prst="rect">
            <a:avLst/>
          </a:prstGeom>
        </p:spPr>
      </p:pic>
      <p:pic>
        <p:nvPicPr>
          <p:cNvPr id="23" name="Picture 22"/>
          <p:cNvPicPr>
            <a:picLocks noChangeAspect="1"/>
          </p:cNvPicPr>
          <p:nvPr/>
        </p:nvPicPr>
        <p:blipFill>
          <a:blip r:embed="rId7"/>
          <a:stretch>
            <a:fillRect/>
          </a:stretch>
        </p:blipFill>
        <p:spPr>
          <a:xfrm>
            <a:off x="4188626" y="0"/>
            <a:ext cx="2024047" cy="21581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178849" y="805222"/>
            <a:ext cx="11858477" cy="6466242"/>
          </a:xfrm>
          <a:prstGeom prst="rect">
            <a:avLst/>
          </a:prstGeom>
        </p:spPr>
      </p:pic>
      <p:pic>
        <p:nvPicPr>
          <p:cNvPr id="8" name="Picture 7"/>
          <p:cNvPicPr>
            <a:picLocks noChangeAspect="1"/>
          </p:cNvPicPr>
          <p:nvPr/>
        </p:nvPicPr>
        <p:blipFill>
          <a:blip r:embed="rId2"/>
          <a:stretch>
            <a:fillRect/>
          </a:stretch>
        </p:blipFill>
        <p:spPr>
          <a:xfrm>
            <a:off x="2095883" y="0"/>
            <a:ext cx="7206214" cy="1508443"/>
          </a:xfrm>
          <a:prstGeom prst="rect">
            <a:avLst/>
          </a:prstGeom>
        </p:spPr>
      </p:pic>
      <p:sp>
        <p:nvSpPr>
          <p:cNvPr id="9" name="TextBox 8"/>
          <p:cNvSpPr txBox="1"/>
          <p:nvPr/>
        </p:nvSpPr>
        <p:spPr>
          <a:xfrm>
            <a:off x="915899" y="1790328"/>
            <a:ext cx="10448592" cy="3939540"/>
          </a:xfrm>
          <a:prstGeom prst="rect">
            <a:avLst/>
          </a:prstGeom>
          <a:noFill/>
        </p:spPr>
        <p:txBody>
          <a:bodyPr wrap="square" rtlCol="0">
            <a:spAutoFit/>
          </a:bodyPr>
          <a:lstStyle/>
          <a:p>
            <a:pPr algn="just"/>
            <a:r>
              <a:rPr lang="vi-VN" sz="2500" dirty="0">
                <a:solidFill>
                  <a:srgbClr val="008000"/>
                </a:solidFill>
                <a:latin typeface="Cambria" panose="02040503050406030204" pitchFamily="18" charset="0"/>
                <a:ea typeface="Cambria" panose="02040503050406030204" pitchFamily="18" charset="0"/>
              </a:rPr>
              <a:t>-</a:t>
            </a:r>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Đọc đúng từ ngữ, câu, đoạn và toàn bộ bài Hang Sơn Đoòng – Những điều kì thú. Biết thể hiện ngữ điệu phù hợp, thể hiện sự say mê, ngưỡng mộ với vẻ đẹp kì vĩ của hang động. Biết cách đọc ngắt nghỉ hợp lí, tốc độ đọc khoảng 90 – 100 tiếng trong 1 phút;  </a:t>
            </a:r>
            <a:endParaRPr lang="vi-VN" sz="2500" dirty="0">
              <a:solidFill>
                <a:srgbClr val="008000"/>
              </a:solidFill>
              <a:latin typeface="Cambria" panose="02040503050406030204" pitchFamily="18" charset="0"/>
              <a:ea typeface="Cambria" panose="02040503050406030204" pitchFamily="18" charset="0"/>
            </a:endParaRPr>
          </a:p>
          <a:p>
            <a:pPr algn="just"/>
            <a:r>
              <a:rPr lang="vi-VN" sz="2500" dirty="0">
                <a:solidFill>
                  <a:srgbClr val="008000"/>
                </a:solidFill>
                <a:latin typeface="Cambria" panose="02040503050406030204" pitchFamily="18" charset="0"/>
                <a:ea typeface="Cambria" panose="02040503050406030204" pitchFamily="18" charset="0"/>
              </a:rPr>
              <a:t>-</a:t>
            </a:r>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Nhận biết được các thông tin nổi bật, hiểu nội dung của đoạn và văn bản, bộc lộ được ý kiến của bản thân về những thông tin đã tiếp nhận được sau khi đọc văn bản.</a:t>
            </a:r>
            <a:endParaRPr lang="en-US" sz="2500" dirty="0">
              <a:solidFill>
                <a:srgbClr val="008000"/>
              </a:solidFill>
              <a:latin typeface="Cambria" panose="02040503050406030204" pitchFamily="18" charset="0"/>
              <a:ea typeface="Cambria" panose="02040503050406030204" pitchFamily="18" charset="0"/>
            </a:endParaRPr>
          </a:p>
          <a:p>
            <a:pPr algn="just"/>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Nhận biết được những thông tin nổi bật về hang Sơn Đoòng, biết phân bố bố cục của văn bản, tìm được ý chính trong mỗi đoạn, hiểu được nội dung của từng đoạn, cũng như chủ đề của toàn bài đọc. </a:t>
            </a:r>
            <a:endParaRPr lang="en-US" sz="2500" dirty="0">
              <a:solidFill>
                <a:srgbClr val="008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3"/>
          <a:stretch>
            <a:fillRect/>
          </a:stretch>
        </p:blipFill>
        <p:spPr>
          <a:xfrm>
            <a:off x="3728055" y="2106379"/>
            <a:ext cx="7340191" cy="24531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3384036" y="249903"/>
            <a:ext cx="5992887" cy="749873"/>
          </a:xfrm>
          <a:prstGeom prst="rect">
            <a:avLst/>
          </a:prstGeom>
        </p:spPr>
      </p:pic>
      <p:pic>
        <p:nvPicPr>
          <p:cNvPr id="14" name="Picture 13"/>
          <p:cNvPicPr>
            <a:picLocks noChangeAspect="1"/>
          </p:cNvPicPr>
          <p:nvPr/>
        </p:nvPicPr>
        <p:blipFill>
          <a:blip r:embed="rId2"/>
          <a:stretch>
            <a:fillRect/>
          </a:stretch>
        </p:blipFill>
        <p:spPr>
          <a:xfrm>
            <a:off x="7877175" y="4752975"/>
            <a:ext cx="4314825" cy="2105025"/>
          </a:xfrm>
          <a:prstGeom prst="rect">
            <a:avLst/>
          </a:prstGeom>
        </p:spPr>
      </p:pic>
      <p:sp>
        <p:nvSpPr>
          <p:cNvPr id="15" name="TextBox 14"/>
          <p:cNvSpPr txBox="1"/>
          <p:nvPr/>
        </p:nvSpPr>
        <p:spPr>
          <a:xfrm>
            <a:off x="558800" y="924560"/>
            <a:ext cx="11216640"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Hang Sơn Đoòng (Quảng Bình) được coi là một trong những tác phẩm tuyệt vời nhất của tạo hoá.</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được xác định có niên đại tới 5 triệu năm tuổi.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là hang động tự nhiên lớn nhất thế giới.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sở hữu hệ sinh thái đặc biệt.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Vẫn còn những điều bí ẩn về hang động lớn nhất hành tinh này chưa được giải mã. Liệu những điều trên có đủ khiến bạn muốn đặt chân tới nơi này một lần trong đời?</a:t>
            </a:r>
            <a:endParaRPr lang="vi-VN" sz="2000" b="0" i="0" dirty="0">
              <a:solidFill>
                <a:srgbClr val="000000"/>
              </a:solidFill>
              <a:effectLst/>
              <a:latin typeface="Cambria" panose="02040503050406030204" pitchFamily="18" charset="0"/>
              <a:ea typeface="Cambria" panose="02040503050406030204" pitchFamily="18" charset="0"/>
            </a:endParaRPr>
          </a:p>
          <a:p>
            <a:pPr algn="r"/>
            <a:r>
              <a:rPr lang="vi-VN" sz="2000" b="0" i="0" dirty="0">
                <a:solidFill>
                  <a:srgbClr val="000000"/>
                </a:solidFill>
                <a:effectLst/>
                <a:latin typeface="Cambria" panose="02040503050406030204" pitchFamily="18" charset="0"/>
                <a:ea typeface="Cambria" panose="02040503050406030204" pitchFamily="18" charset="0"/>
              </a:rPr>
              <a:t>(Phan Nguyên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16" name="Rectangle 15"/>
          <p:cNvSpPr/>
          <p:nvPr/>
        </p:nvSpPr>
        <p:spPr>
          <a:xfrm>
            <a:off x="619760" y="955040"/>
            <a:ext cx="11104880" cy="152400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21920" y="80264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a:t>
            </a:r>
            <a:endParaRPr lang="en-US" sz="3200" dirty="0"/>
          </a:p>
        </p:txBody>
      </p:sp>
      <p:sp>
        <p:nvSpPr>
          <p:cNvPr id="18" name="Google Shape;276;p7"/>
          <p:cNvSpPr/>
          <p:nvPr/>
        </p:nvSpPr>
        <p:spPr>
          <a:xfrm>
            <a:off x="485378" y="5953760"/>
            <a:ext cx="5061981" cy="73152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solidFill>
                  <a:srgbClr val="002060"/>
                </a:solidFill>
                <a:latin typeface="Cambria" panose="02040503050406030204" pitchFamily="18" charset="0"/>
                <a:ea typeface="Cambria" panose="02040503050406030204" pitchFamily="18" charset="0"/>
              </a:rPr>
              <a:t>Cùng</a:t>
            </a:r>
            <a:r>
              <a:rPr lang="en-US" sz="4000" b="1" dirty="0">
                <a:solidFill>
                  <a:srgbClr val="002060"/>
                </a:solidFill>
                <a:latin typeface="Cambria" panose="02040503050406030204" pitchFamily="18" charset="0"/>
                <a:ea typeface="Cambria" panose="02040503050406030204" pitchFamily="18" charset="0"/>
              </a:rPr>
              <a:t> chia </a:t>
            </a:r>
            <a:r>
              <a:rPr lang="en-US" sz="4000" b="1" dirty="0" err="1">
                <a:solidFill>
                  <a:srgbClr val="002060"/>
                </a:solidFill>
                <a:latin typeface="Cambria" panose="02040503050406030204" pitchFamily="18" charset="0"/>
                <a:ea typeface="Cambria" panose="02040503050406030204" pitchFamily="18" charset="0"/>
              </a:rPr>
              <a:t>đoạn</a:t>
            </a:r>
            <a:endParaRPr sz="4000" b="1" dirty="0">
              <a:solidFill>
                <a:srgbClr val="002060"/>
              </a:solidFill>
              <a:latin typeface="Cambria" panose="02040503050406030204" pitchFamily="18" charset="0"/>
              <a:ea typeface="Cambria" panose="02040503050406030204" pitchFamily="18" charset="0"/>
            </a:endParaRPr>
          </a:p>
        </p:txBody>
      </p:sp>
      <p:sp>
        <p:nvSpPr>
          <p:cNvPr id="19" name="Rectangle 18"/>
          <p:cNvSpPr/>
          <p:nvPr/>
        </p:nvSpPr>
        <p:spPr>
          <a:xfrm>
            <a:off x="599440" y="2560320"/>
            <a:ext cx="11176000" cy="82296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0" y="249936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endParaRPr lang="en-US" sz="3200" dirty="0"/>
          </a:p>
        </p:txBody>
      </p:sp>
      <p:sp>
        <p:nvSpPr>
          <p:cNvPr id="21" name="Rectangle 20"/>
          <p:cNvSpPr/>
          <p:nvPr/>
        </p:nvSpPr>
        <p:spPr>
          <a:xfrm>
            <a:off x="619760" y="3454400"/>
            <a:ext cx="11155680" cy="207264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0" y="386080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endParaRPr lang="en-US" sz="32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4843</Words>
  <Application>WPS Presentation</Application>
  <PresentationFormat>Widescreen</PresentationFormat>
  <Paragraphs>86</Paragraphs>
  <Slides>25</Slides>
  <Notes>3</Notes>
  <HiddenSlides>0</HiddenSlides>
  <MMClips>1</MMClips>
  <ScaleCrop>false</ScaleCrop>
  <HeadingPairs>
    <vt:vector size="6" baseType="variant">
      <vt:variant>
        <vt:lpstr>已用的字体</vt:lpstr>
      </vt:variant>
      <vt:variant>
        <vt:i4>21</vt:i4>
      </vt:variant>
      <vt:variant>
        <vt:lpstr>主题</vt:lpstr>
      </vt:variant>
      <vt:variant>
        <vt:i4>3</vt:i4>
      </vt:variant>
      <vt:variant>
        <vt:lpstr>幻灯片标题</vt:lpstr>
      </vt:variant>
      <vt:variant>
        <vt:i4>25</vt:i4>
      </vt:variant>
    </vt:vector>
  </HeadingPairs>
  <TitlesOfParts>
    <vt:vector size="49" baseType="lpstr">
      <vt:lpstr>Arial</vt:lpstr>
      <vt:lpstr>SimSun</vt:lpstr>
      <vt:lpstr>Wingdings</vt:lpstr>
      <vt:lpstr>等线</vt:lpstr>
      <vt:lpstr>Calibri</vt:lpstr>
      <vt:lpstr>Calibri</vt:lpstr>
      <vt:lpstr>Times New Roman</vt:lpstr>
      <vt:lpstr>Cambria</vt:lpstr>
      <vt:lpstr>Microsoft YaHei</vt:lpstr>
      <vt:lpstr>Arial Unicode MS</vt:lpstr>
      <vt:lpstr>思源黑体 CN Medium</vt:lpstr>
      <vt:lpstr>等线</vt:lpstr>
      <vt:lpstr>Arial</vt:lpstr>
      <vt:lpstr>Segoe UI Historic</vt:lpstr>
      <vt:lpstr>DFPOP1-W9</vt:lpstr>
      <vt:lpstr>Lato Regular</vt:lpstr>
      <vt:lpstr>Segoe Print</vt:lpstr>
      <vt:lpstr>Lato Hairline</vt:lpstr>
      <vt:lpstr>Lato Light</vt:lpstr>
      <vt:lpstr>Calibri Light</vt:lpstr>
      <vt:lpstr>等线 Light</vt:lpstr>
      <vt:lpstr>Office Theme</vt:lpstr>
      <vt:lpstr>Office 主题​​</vt:lpstr>
      <vt:lpstr>1_Custom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Thu Dang</cp:lastModifiedBy>
  <cp:revision>66</cp:revision>
  <dcterms:created xsi:type="dcterms:W3CDTF">2024-01-12T14:48:00Z</dcterms:created>
  <dcterms:modified xsi:type="dcterms:W3CDTF">2025-10-12T13:41:58Z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780376B1CC724E9B96A366261B9CE69B_12</vt:lpwstr>
  </property>
  <property fmtid="{D5CDD505-2E9C-101B-9397-08002B2CF9AE}" pid="3" name="KSOProductBuildVer">
    <vt:lpwstr>1033-12.2.0.22549</vt:lpwstr>
  </property>
</Properties>
</file>