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21"/>
  </p:notesMasterIdLst>
  <p:sldIdLst>
    <p:sldId id="291" r:id="rId3"/>
    <p:sldId id="29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</p:sldIdLst>
  <p:sldSz cx="9144000" cy="5143500" type="screen16x9"/>
  <p:notesSz cx="6858000" cy="9144000"/>
  <p:embeddedFontLst>
    <p:embeddedFont>
      <p:font typeface="Fredoka" panose="020B0604020202020204" charset="-79"/>
      <p:regular r:id="rId22"/>
      <p:bold r:id="rId23"/>
    </p:embeddedFont>
    <p:embeddedFont>
      <p:font typeface="Karla Medium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8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02"/>
      </p:cViewPr>
      <p:guideLst>
        <p:guide orient="horz" pos="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2233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89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GV nhấn vào hình ngôi sao để trở lại slide chọn câu.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0994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GV nhấn vào hình ngôi sao để trở lại slide chọn câu.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2725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GV nhấn vào hình ngôi sao để trở lại slide chọn câu.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233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GV nhấn vào hình ngôi sao để trở lại slide chọn câu.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15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GV nhấn vào hình ngôi sao để trở lại slide chọn câu.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110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7" name="Google Shape;7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644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79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1" name="Google Shape;81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47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908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4" name="Google Shape;6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09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Nhà thờ đá.</a:t>
            </a:r>
            <a:endParaRPr/>
          </a:p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Cổng trời Ô Quy Hồ.</a:t>
            </a:r>
            <a:endParaRPr/>
          </a:p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Chợ tình.</a:t>
            </a:r>
            <a:endParaRPr/>
          </a:p>
          <a:p>
            <a:pPr marL="3873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Đỉnh Fansipan.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423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2" name="Google Shape;6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624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066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76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8" name="Google Shape;69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044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GV nhấn vào quả bóng để mở câu hỏi, bấm vào hình trái tim phía dưới góc phải để chuyển sang phần Vận dụng.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367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4"/>
          <p:cNvGrpSpPr/>
          <p:nvPr/>
        </p:nvGrpSpPr>
        <p:grpSpPr>
          <a:xfrm>
            <a:off x="-93650" y="4686460"/>
            <a:ext cx="9331728" cy="492579"/>
            <a:chOff x="-38" y="4570722"/>
            <a:chExt cx="9331728" cy="572700"/>
          </a:xfrm>
        </p:grpSpPr>
        <p:sp>
          <p:nvSpPr>
            <p:cNvPr id="43" name="Google Shape;43;p4"/>
            <p:cNvSpPr/>
            <p:nvPr/>
          </p:nvSpPr>
          <p:spPr>
            <a:xfrm>
              <a:off x="-38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2809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745656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118503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491350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864197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2237044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609891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2982738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3355585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3728432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101279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474126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846973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219820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592667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965514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6338361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6711208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7084055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456902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829749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8202596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575443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948290" y="4570722"/>
              <a:ext cx="383400" cy="572700"/>
            </a:xfrm>
            <a:prstGeom prst="parallelogram">
              <a:avLst>
                <a:gd name="adj" fmla="val 5133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4"/>
          <p:cNvSpPr/>
          <p:nvPr/>
        </p:nvSpPr>
        <p:spPr>
          <a:xfrm>
            <a:off x="236050" y="3782102"/>
            <a:ext cx="245625" cy="27485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4"/>
          <p:cNvGrpSpPr/>
          <p:nvPr/>
        </p:nvGrpSpPr>
        <p:grpSpPr>
          <a:xfrm>
            <a:off x="-550855" y="2219442"/>
            <a:ext cx="1206193" cy="1177624"/>
            <a:chOff x="2180273" y="-464800"/>
            <a:chExt cx="1256975" cy="1227203"/>
          </a:xfrm>
        </p:grpSpPr>
        <p:sp>
          <p:nvSpPr>
            <p:cNvPr id="70" name="Google Shape;70;p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66274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8538145" y="3876829"/>
            <a:ext cx="1206193" cy="1177624"/>
            <a:chOff x="2180273" y="-464800"/>
            <a:chExt cx="1256975" cy="1227203"/>
          </a:xfrm>
        </p:grpSpPr>
        <p:sp>
          <p:nvSpPr>
            <p:cNvPr id="73" name="Google Shape;73;p4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66274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4"/>
          <p:cNvSpPr/>
          <p:nvPr/>
        </p:nvSpPr>
        <p:spPr>
          <a:xfrm>
            <a:off x="538825" y="1257602"/>
            <a:ext cx="245625" cy="27485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76;p4"/>
          <p:cNvGrpSpPr/>
          <p:nvPr/>
        </p:nvGrpSpPr>
        <p:grpSpPr>
          <a:xfrm>
            <a:off x="7888231" y="135703"/>
            <a:ext cx="951297" cy="492614"/>
            <a:chOff x="6691874" y="4179266"/>
            <a:chExt cx="1300652" cy="673522"/>
          </a:xfrm>
        </p:grpSpPr>
        <p:sp>
          <p:nvSpPr>
            <p:cNvPr id="77" name="Google Shape;77;p4"/>
            <p:cNvSpPr/>
            <p:nvPr/>
          </p:nvSpPr>
          <p:spPr>
            <a:xfrm rot="-1917045" flipH="1">
              <a:off x="74786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rot="-1917045" flipH="1">
              <a:off x="72500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rot="-1917045" flipH="1">
              <a:off x="701508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rot="-1917045" flipH="1">
              <a:off x="680553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00000" algn="bl" rotWithShape="0">
                <a:schemeClr val="lt1">
                  <a:alpha val="2941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70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725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6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15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17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09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897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185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79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7"/>
          <p:cNvGrpSpPr/>
          <p:nvPr/>
        </p:nvGrpSpPr>
        <p:grpSpPr>
          <a:xfrm>
            <a:off x="0" y="2261496"/>
            <a:ext cx="3916572" cy="2889942"/>
            <a:chOff x="0" y="2261496"/>
            <a:chExt cx="3916572" cy="2889942"/>
          </a:xfrm>
        </p:grpSpPr>
        <p:sp>
          <p:nvSpPr>
            <p:cNvPr id="118" name="Google Shape;118;p7"/>
            <p:cNvSpPr/>
            <p:nvPr/>
          </p:nvSpPr>
          <p:spPr>
            <a:xfrm>
              <a:off x="0" y="2261496"/>
              <a:ext cx="3916572" cy="2889942"/>
            </a:xfrm>
            <a:custGeom>
              <a:avLst/>
              <a:gdLst/>
              <a:ahLst/>
              <a:cxnLst/>
              <a:rect l="l" t="t" r="r" b="b"/>
              <a:pathLst>
                <a:path w="59342" h="43787" extrusionOk="0">
                  <a:moveTo>
                    <a:pt x="46143" y="1"/>
                  </a:moveTo>
                  <a:cubicBezTo>
                    <a:pt x="42123" y="1"/>
                    <a:pt x="38074" y="1706"/>
                    <a:pt x="35160" y="4532"/>
                  </a:cubicBezTo>
                  <a:cubicBezTo>
                    <a:pt x="31528" y="8044"/>
                    <a:pt x="29468" y="13080"/>
                    <a:pt x="25349" y="16009"/>
                  </a:cubicBezTo>
                  <a:cubicBezTo>
                    <a:pt x="23975" y="16983"/>
                    <a:pt x="22201" y="17628"/>
                    <a:pt x="20536" y="17628"/>
                  </a:cubicBezTo>
                  <a:cubicBezTo>
                    <a:pt x="19229" y="17628"/>
                    <a:pt x="17989" y="17231"/>
                    <a:pt x="17062" y="16283"/>
                  </a:cubicBezTo>
                  <a:cubicBezTo>
                    <a:pt x="15693" y="14878"/>
                    <a:pt x="15467" y="12747"/>
                    <a:pt x="15157" y="10794"/>
                  </a:cubicBezTo>
                  <a:cubicBezTo>
                    <a:pt x="14848" y="8854"/>
                    <a:pt x="14205" y="6699"/>
                    <a:pt x="12454" y="5782"/>
                  </a:cubicBezTo>
                  <a:cubicBezTo>
                    <a:pt x="11923" y="5510"/>
                    <a:pt x="11340" y="5388"/>
                    <a:pt x="10749" y="5388"/>
                  </a:cubicBezTo>
                  <a:cubicBezTo>
                    <a:pt x="9762" y="5388"/>
                    <a:pt x="8752" y="5727"/>
                    <a:pt x="7918" y="6270"/>
                  </a:cubicBezTo>
                  <a:cubicBezTo>
                    <a:pt x="6573" y="7139"/>
                    <a:pt x="5608" y="8473"/>
                    <a:pt x="4715" y="9794"/>
                  </a:cubicBezTo>
                  <a:cubicBezTo>
                    <a:pt x="2929" y="12461"/>
                    <a:pt x="1513" y="15259"/>
                    <a:pt x="36" y="18081"/>
                  </a:cubicBezTo>
                  <a:lnTo>
                    <a:pt x="0" y="43727"/>
                  </a:lnTo>
                  <a:lnTo>
                    <a:pt x="39672" y="43786"/>
                  </a:lnTo>
                  <a:cubicBezTo>
                    <a:pt x="44470" y="36940"/>
                    <a:pt x="49268" y="30094"/>
                    <a:pt x="54067" y="23236"/>
                  </a:cubicBezTo>
                  <a:cubicBezTo>
                    <a:pt x="56269" y="20105"/>
                    <a:pt x="58532" y="16771"/>
                    <a:pt x="58865" y="12961"/>
                  </a:cubicBezTo>
                  <a:cubicBezTo>
                    <a:pt x="59341" y="7544"/>
                    <a:pt x="55376" y="2246"/>
                    <a:pt x="50185" y="614"/>
                  </a:cubicBezTo>
                  <a:cubicBezTo>
                    <a:pt x="48872" y="198"/>
                    <a:pt x="47509" y="1"/>
                    <a:pt x="46143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dk2"/>
                </a:gs>
              </a:gsLst>
              <a:lin ang="2698631" scaled="0"/>
            </a:gradFill>
            <a:ln w="2286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0" y="2261496"/>
              <a:ext cx="3916572" cy="2889942"/>
            </a:xfrm>
            <a:custGeom>
              <a:avLst/>
              <a:gdLst/>
              <a:ahLst/>
              <a:cxnLst/>
              <a:rect l="l" t="t" r="r" b="b"/>
              <a:pathLst>
                <a:path w="59342" h="43787" extrusionOk="0">
                  <a:moveTo>
                    <a:pt x="46143" y="1"/>
                  </a:moveTo>
                  <a:cubicBezTo>
                    <a:pt x="42123" y="1"/>
                    <a:pt x="38074" y="1706"/>
                    <a:pt x="35160" y="4532"/>
                  </a:cubicBezTo>
                  <a:cubicBezTo>
                    <a:pt x="31528" y="8044"/>
                    <a:pt x="29468" y="13080"/>
                    <a:pt x="25349" y="16009"/>
                  </a:cubicBezTo>
                  <a:cubicBezTo>
                    <a:pt x="23975" y="16983"/>
                    <a:pt x="22201" y="17628"/>
                    <a:pt x="20536" y="17628"/>
                  </a:cubicBezTo>
                  <a:cubicBezTo>
                    <a:pt x="19229" y="17628"/>
                    <a:pt x="17989" y="17231"/>
                    <a:pt x="17062" y="16283"/>
                  </a:cubicBezTo>
                  <a:cubicBezTo>
                    <a:pt x="15693" y="14878"/>
                    <a:pt x="15467" y="12747"/>
                    <a:pt x="15157" y="10794"/>
                  </a:cubicBezTo>
                  <a:cubicBezTo>
                    <a:pt x="14848" y="8854"/>
                    <a:pt x="14205" y="6699"/>
                    <a:pt x="12454" y="5782"/>
                  </a:cubicBezTo>
                  <a:cubicBezTo>
                    <a:pt x="11923" y="5510"/>
                    <a:pt x="11340" y="5388"/>
                    <a:pt x="10749" y="5388"/>
                  </a:cubicBezTo>
                  <a:cubicBezTo>
                    <a:pt x="9762" y="5388"/>
                    <a:pt x="8752" y="5727"/>
                    <a:pt x="7918" y="6270"/>
                  </a:cubicBezTo>
                  <a:cubicBezTo>
                    <a:pt x="6573" y="7139"/>
                    <a:pt x="5608" y="8473"/>
                    <a:pt x="4715" y="9794"/>
                  </a:cubicBezTo>
                  <a:cubicBezTo>
                    <a:pt x="2929" y="12461"/>
                    <a:pt x="1513" y="15259"/>
                    <a:pt x="36" y="18081"/>
                  </a:cubicBezTo>
                  <a:lnTo>
                    <a:pt x="0" y="43727"/>
                  </a:lnTo>
                  <a:lnTo>
                    <a:pt x="39672" y="43786"/>
                  </a:lnTo>
                  <a:cubicBezTo>
                    <a:pt x="44470" y="36940"/>
                    <a:pt x="49268" y="30094"/>
                    <a:pt x="54067" y="23236"/>
                  </a:cubicBezTo>
                  <a:cubicBezTo>
                    <a:pt x="56269" y="20105"/>
                    <a:pt x="58532" y="16771"/>
                    <a:pt x="58865" y="12961"/>
                  </a:cubicBezTo>
                  <a:cubicBezTo>
                    <a:pt x="59341" y="7544"/>
                    <a:pt x="55376" y="2246"/>
                    <a:pt x="50185" y="614"/>
                  </a:cubicBezTo>
                  <a:cubicBezTo>
                    <a:pt x="48872" y="198"/>
                    <a:pt x="47509" y="1"/>
                    <a:pt x="46143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7"/>
          <p:cNvSpPr txBox="1">
            <a:spLocks noGrp="1"/>
          </p:cNvSpPr>
          <p:nvPr>
            <p:ph type="ctrTitle"/>
          </p:nvPr>
        </p:nvSpPr>
        <p:spPr>
          <a:xfrm>
            <a:off x="2185100" y="1371150"/>
            <a:ext cx="6001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2995225" y="4128300"/>
            <a:ext cx="438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title" idx="2"/>
          </p:nvPr>
        </p:nvSpPr>
        <p:spPr>
          <a:xfrm>
            <a:off x="873600" y="897575"/>
            <a:ext cx="98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-131328" y="1098083"/>
            <a:ext cx="282148" cy="315759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5_1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 rot="5400000">
            <a:off x="855654" y="3246186"/>
            <a:ext cx="1041608" cy="2752935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 rot="-5400000">
            <a:off x="6446116" y="-1216769"/>
            <a:ext cx="1481202" cy="3914585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 txBox="1">
            <a:spLocks noGrp="1"/>
          </p:cNvSpPr>
          <p:nvPr>
            <p:ph type="subTitle" idx="1"/>
          </p:nvPr>
        </p:nvSpPr>
        <p:spPr>
          <a:xfrm>
            <a:off x="3086233" y="1862557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3087966" y="1468475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8"/>
          <p:cNvSpPr txBox="1">
            <a:spLocks noGrp="1"/>
          </p:cNvSpPr>
          <p:nvPr>
            <p:ph type="subTitle" idx="2"/>
          </p:nvPr>
        </p:nvSpPr>
        <p:spPr>
          <a:xfrm>
            <a:off x="3086225" y="3536148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title" idx="3"/>
          </p:nvPr>
        </p:nvSpPr>
        <p:spPr>
          <a:xfrm>
            <a:off x="3086225" y="3142066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subTitle" idx="4"/>
          </p:nvPr>
        </p:nvSpPr>
        <p:spPr>
          <a:xfrm>
            <a:off x="4962250" y="1862548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title" idx="5"/>
          </p:nvPr>
        </p:nvSpPr>
        <p:spPr>
          <a:xfrm>
            <a:off x="4963991" y="1468475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8"/>
          <p:cNvSpPr txBox="1">
            <a:spLocks noGrp="1"/>
          </p:cNvSpPr>
          <p:nvPr>
            <p:ph type="subTitle" idx="6"/>
          </p:nvPr>
        </p:nvSpPr>
        <p:spPr>
          <a:xfrm>
            <a:off x="4962250" y="3536150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title" idx="7"/>
          </p:nvPr>
        </p:nvSpPr>
        <p:spPr>
          <a:xfrm>
            <a:off x="4962243" y="3142073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8"/>
          <p:cNvSpPr txBox="1">
            <a:spLocks noGrp="1"/>
          </p:cNvSpPr>
          <p:nvPr>
            <p:ph type="title" idx="8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9"/>
          </p:nvPr>
        </p:nvSpPr>
        <p:spPr>
          <a:xfrm>
            <a:off x="6838272" y="1862548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7" name="Google Shape;137;p8"/>
          <p:cNvSpPr txBox="1">
            <a:spLocks noGrp="1"/>
          </p:cNvSpPr>
          <p:nvPr>
            <p:ph type="title" idx="13"/>
          </p:nvPr>
        </p:nvSpPr>
        <p:spPr>
          <a:xfrm>
            <a:off x="6840009" y="1468475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8"/>
          <p:cNvSpPr txBox="1">
            <a:spLocks noGrp="1"/>
          </p:cNvSpPr>
          <p:nvPr>
            <p:ph type="subTitle" idx="14"/>
          </p:nvPr>
        </p:nvSpPr>
        <p:spPr>
          <a:xfrm>
            <a:off x="6838258" y="3536150"/>
            <a:ext cx="1592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9pPr>
          </a:lstStyle>
          <a:p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title" idx="15"/>
          </p:nvPr>
        </p:nvSpPr>
        <p:spPr>
          <a:xfrm>
            <a:off x="6838260" y="3142073"/>
            <a:ext cx="159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40" name="Google Shape;140;p8"/>
          <p:cNvGrpSpPr/>
          <p:nvPr/>
        </p:nvGrpSpPr>
        <p:grpSpPr>
          <a:xfrm flipH="1">
            <a:off x="-284615" y="4350283"/>
            <a:ext cx="1105132" cy="1078957"/>
            <a:chOff x="2180273" y="-464800"/>
            <a:chExt cx="1256975" cy="1227203"/>
          </a:xfrm>
        </p:grpSpPr>
        <p:sp>
          <p:nvSpPr>
            <p:cNvPr id="141" name="Google Shape;141;p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8"/>
          <p:cNvSpPr/>
          <p:nvPr/>
        </p:nvSpPr>
        <p:spPr>
          <a:xfrm>
            <a:off x="195424" y="1542502"/>
            <a:ext cx="232899" cy="260624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8"/>
          <p:cNvGrpSpPr/>
          <p:nvPr/>
        </p:nvGrpSpPr>
        <p:grpSpPr>
          <a:xfrm flipH="1">
            <a:off x="8287885" y="-12817"/>
            <a:ext cx="1105132" cy="1078957"/>
            <a:chOff x="2180273" y="-464800"/>
            <a:chExt cx="1256975" cy="1227203"/>
          </a:xfrm>
        </p:grpSpPr>
        <p:sp>
          <p:nvSpPr>
            <p:cNvPr id="145" name="Google Shape;145;p8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8"/>
          <p:cNvSpPr/>
          <p:nvPr/>
        </p:nvSpPr>
        <p:spPr>
          <a:xfrm>
            <a:off x="8714249" y="3844440"/>
            <a:ext cx="232899" cy="260624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0"/>
          <p:cNvSpPr/>
          <p:nvPr/>
        </p:nvSpPr>
        <p:spPr>
          <a:xfrm rot="-5400000">
            <a:off x="7696103" y="-653001"/>
            <a:ext cx="794896" cy="2100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" name="Google Shape;168;p10"/>
          <p:cNvGrpSpPr/>
          <p:nvPr/>
        </p:nvGrpSpPr>
        <p:grpSpPr>
          <a:xfrm>
            <a:off x="110182" y="-49483"/>
            <a:ext cx="1206193" cy="1177624"/>
            <a:chOff x="2180273" y="-464800"/>
            <a:chExt cx="1256975" cy="1227203"/>
          </a:xfrm>
        </p:grpSpPr>
        <p:sp>
          <p:nvSpPr>
            <p:cNvPr id="169" name="Google Shape;169;p1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10"/>
          <p:cNvGrpSpPr/>
          <p:nvPr/>
        </p:nvGrpSpPr>
        <p:grpSpPr>
          <a:xfrm flipH="1">
            <a:off x="7990632" y="4225504"/>
            <a:ext cx="1206193" cy="1177624"/>
            <a:chOff x="2180273" y="-464800"/>
            <a:chExt cx="1256975" cy="1227203"/>
          </a:xfrm>
        </p:grpSpPr>
        <p:sp>
          <p:nvSpPr>
            <p:cNvPr id="172" name="Google Shape;172;p1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10"/>
          <p:cNvSpPr/>
          <p:nvPr/>
        </p:nvSpPr>
        <p:spPr>
          <a:xfrm rot="5400000">
            <a:off x="652978" y="3695649"/>
            <a:ext cx="794896" cy="2100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/>
          </p:nvPr>
        </p:nvSpPr>
        <p:spPr>
          <a:xfrm>
            <a:off x="2286445" y="1360275"/>
            <a:ext cx="5391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2"/>
          <p:cNvSpPr/>
          <p:nvPr/>
        </p:nvSpPr>
        <p:spPr>
          <a:xfrm rot="5400000" flipH="1">
            <a:off x="89807" y="-89917"/>
            <a:ext cx="3322753" cy="3502482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/>
          <p:nvPr/>
        </p:nvSpPr>
        <p:spPr>
          <a:xfrm rot="-5400000" flipH="1">
            <a:off x="5731382" y="1730883"/>
            <a:ext cx="3322753" cy="3502482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8510250" y="89762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4671725" y="155271"/>
            <a:ext cx="185827" cy="207947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293913" y="3415491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4"/>
          <p:cNvGrpSpPr/>
          <p:nvPr/>
        </p:nvGrpSpPr>
        <p:grpSpPr>
          <a:xfrm>
            <a:off x="4707900" y="539325"/>
            <a:ext cx="4436131" cy="4604444"/>
            <a:chOff x="4707900" y="539325"/>
            <a:chExt cx="4436131" cy="4604444"/>
          </a:xfrm>
        </p:grpSpPr>
        <p:sp>
          <p:nvSpPr>
            <p:cNvPr id="197" name="Google Shape;197;p14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14"/>
          <p:cNvSpPr/>
          <p:nvPr/>
        </p:nvSpPr>
        <p:spPr>
          <a:xfrm>
            <a:off x="187950" y="2083554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3909050" y="47079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4"/>
          <p:cNvSpPr/>
          <p:nvPr/>
        </p:nvSpPr>
        <p:spPr>
          <a:xfrm>
            <a:off x="8607275" y="311067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4788425" y="1573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75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28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0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 sz="1400" b="0" i="0" u="none" strike="noStrike" cap="none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435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7.png"/><Relationship Id="rId3" Type="http://schemas.openxmlformats.org/officeDocument/2006/relationships/slide" Target="slide11.xml"/><Relationship Id="rId7" Type="http://schemas.openxmlformats.org/officeDocument/2006/relationships/slide" Target="slide13.xml"/><Relationship Id="rId12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11" Type="http://schemas.openxmlformats.org/officeDocument/2006/relationships/image" Target="../media/image26.gif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00025" y="1224023"/>
            <a:ext cx="8743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5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TÌM KIẾM THÔNG TIN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GIẢI QUYẾT </a:t>
            </a:r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 </a:t>
            </a:r>
            <a:r>
              <a:rPr lang="en-US" alt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1750" y="3592116"/>
            <a:ext cx="40005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TOÀN THẮNG</a:t>
            </a:r>
          </a:p>
          <a:p>
            <a:pPr algn="ctr">
              <a:defRPr/>
            </a:pPr>
            <a:r>
              <a:rPr lang="en-US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2025-2026</a:t>
            </a:r>
            <a:endParaRPr 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2635168" y="355759"/>
            <a:ext cx="37593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altLang="en-US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 ĐẠO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86100" y="725091"/>
            <a:ext cx="2857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8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1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38">
            <a:hlinkClick r:id="rId3" action="ppaction://hlinksldjump"/>
          </p:cNvPr>
          <p:cNvSpPr/>
          <p:nvPr/>
        </p:nvSpPr>
        <p:spPr>
          <a:xfrm>
            <a:off x="1682300" y="-15978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7" name="Google Shape;717;p38"/>
          <p:cNvSpPr/>
          <p:nvPr/>
        </p:nvSpPr>
        <p:spPr>
          <a:xfrm>
            <a:off x="1659452" y="46264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8" name="Google Shape;718;p38">
            <a:hlinkClick r:id="rId6" action="ppaction://hlinksldjump"/>
          </p:cNvPr>
          <p:cNvSpPr/>
          <p:nvPr/>
        </p:nvSpPr>
        <p:spPr>
          <a:xfrm>
            <a:off x="3079313" y="-106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9" name="Google Shape;719;p38">
            <a:hlinkClick r:id="rId7" action="ppaction://hlinksldjump"/>
          </p:cNvPr>
          <p:cNvSpPr/>
          <p:nvPr/>
        </p:nvSpPr>
        <p:spPr>
          <a:xfrm>
            <a:off x="4500928" y="-15978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0" name="Google Shape;720;p38">
            <a:hlinkClick r:id="rId8" action="ppaction://hlinksldjump"/>
          </p:cNvPr>
          <p:cNvSpPr/>
          <p:nvPr/>
        </p:nvSpPr>
        <p:spPr>
          <a:xfrm>
            <a:off x="5897941" y="16486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38">
            <a:hlinkClick r:id="rId9" action="ppaction://hlinksldjump"/>
          </p:cNvPr>
          <p:cNvSpPr/>
          <p:nvPr/>
        </p:nvSpPr>
        <p:spPr>
          <a:xfrm>
            <a:off x="7194113" y="-17821"/>
            <a:ext cx="821037" cy="1300652"/>
          </a:xfrm>
          <a:custGeom>
            <a:avLst/>
            <a:gdLst/>
            <a:ahLst/>
            <a:cxnLst/>
            <a:rect l="l" t="t" r="r" b="b"/>
            <a:pathLst>
              <a:path w="950719" h="1506090" extrusionOk="0">
                <a:moveTo>
                  <a:pt x="0" y="0"/>
                </a:moveTo>
                <a:lnTo>
                  <a:pt x="950719" y="0"/>
                </a:lnTo>
                <a:lnTo>
                  <a:pt x="950719" y="1506090"/>
                </a:lnTo>
                <a:lnTo>
                  <a:pt x="0" y="1506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2" name="Google Shape;722;p38"/>
          <p:cNvSpPr/>
          <p:nvPr/>
        </p:nvSpPr>
        <p:spPr>
          <a:xfrm>
            <a:off x="0" y="586175"/>
            <a:ext cx="1790700" cy="4557325"/>
          </a:xfrm>
          <a:custGeom>
            <a:avLst/>
            <a:gdLst/>
            <a:ahLst/>
            <a:cxnLst/>
            <a:rect l="l" t="t" r="r" b="b"/>
            <a:pathLst>
              <a:path w="2668108" h="3741889" extrusionOk="0">
                <a:moveTo>
                  <a:pt x="0" y="0"/>
                </a:moveTo>
                <a:lnTo>
                  <a:pt x="2668108" y="0"/>
                </a:lnTo>
                <a:lnTo>
                  <a:pt x="2668108" y="3741890"/>
                </a:lnTo>
                <a:lnTo>
                  <a:pt x="0" y="374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472" t="-121" r="-822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38"/>
          <p:cNvSpPr/>
          <p:nvPr/>
        </p:nvSpPr>
        <p:spPr>
          <a:xfrm>
            <a:off x="2976912" y="99171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4" name="Google Shape;724;p38"/>
          <p:cNvSpPr/>
          <p:nvPr/>
        </p:nvSpPr>
        <p:spPr>
          <a:xfrm>
            <a:off x="4381384" y="116886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5" name="Google Shape;725;p38"/>
          <p:cNvSpPr/>
          <p:nvPr/>
        </p:nvSpPr>
        <p:spPr>
          <a:xfrm>
            <a:off x="5812371" y="142137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6" name="Google Shape;726;p38"/>
          <p:cNvSpPr/>
          <p:nvPr/>
        </p:nvSpPr>
        <p:spPr>
          <a:xfrm>
            <a:off x="7194113" y="142137"/>
            <a:ext cx="1194840" cy="1194840"/>
          </a:xfrm>
          <a:custGeom>
            <a:avLst/>
            <a:gdLst/>
            <a:ahLst/>
            <a:cxnLst/>
            <a:rect l="l" t="t" r="r" b="b"/>
            <a:pathLst>
              <a:path w="1359991" h="1359991" extrusionOk="0">
                <a:moveTo>
                  <a:pt x="0" y="0"/>
                </a:moveTo>
                <a:lnTo>
                  <a:pt x="1359991" y="0"/>
                </a:lnTo>
                <a:lnTo>
                  <a:pt x="1359991" y="1359991"/>
                </a:lnTo>
                <a:lnTo>
                  <a:pt x="0" y="1359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27" name="Google Shape;727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13744" y="-116782"/>
            <a:ext cx="4950529" cy="544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8" descr="https://cdn-icons-png.flaticon.com/128/9812/9812561.png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62437" y="4102100"/>
            <a:ext cx="821564" cy="82156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38"/>
          <p:cNvSpPr/>
          <p:nvPr/>
        </p:nvSpPr>
        <p:spPr>
          <a:xfrm>
            <a:off x="2610624" y="2078182"/>
            <a:ext cx="4262965" cy="191192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EF00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ĐẬP BÓNG</a:t>
            </a:r>
            <a:endParaRPr sz="3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2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1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1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1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1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9"/>
          <p:cNvSpPr/>
          <p:nvPr/>
        </p:nvSpPr>
        <p:spPr>
          <a:xfrm>
            <a:off x="262167" y="312986"/>
            <a:ext cx="8656545" cy="125863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1: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Phần mềm nào sau đây giúp em tạo bài trình chiếu?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9"/>
          <p:cNvSpPr/>
          <p:nvPr/>
        </p:nvSpPr>
        <p:spPr>
          <a:xfrm>
            <a:off x="261576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Microsoft Word.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9"/>
          <p:cNvSpPr/>
          <p:nvPr/>
        </p:nvSpPr>
        <p:spPr>
          <a:xfrm>
            <a:off x="261577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Microsoft Teams.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9"/>
          <p:cNvSpPr/>
          <p:nvPr/>
        </p:nvSpPr>
        <p:spPr>
          <a:xfrm>
            <a:off x="4767314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Microsoft PowerPoint.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9"/>
          <p:cNvSpPr/>
          <p:nvPr/>
        </p:nvSpPr>
        <p:spPr>
          <a:xfrm>
            <a:off x="4767314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Microsoft Outlook.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9"/>
          <p:cNvSpPr/>
          <p:nvPr/>
        </p:nvSpPr>
        <p:spPr>
          <a:xfrm>
            <a:off x="4767314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Microsoft PowerPoint.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39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0"/>
          <p:cNvSpPr/>
          <p:nvPr/>
        </p:nvSpPr>
        <p:spPr>
          <a:xfrm>
            <a:off x="262167" y="312987"/>
            <a:ext cx="8656545" cy="9951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2: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Phát biểu nào sau đây </a:t>
            </a: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0"/>
          <p:cNvSpPr/>
          <p:nvPr/>
        </p:nvSpPr>
        <p:spPr>
          <a:xfrm>
            <a:off x="261577" y="1562100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Khi làm việc nhóm, cần có tinh thần trách nhiệm.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0"/>
          <p:cNvSpPr/>
          <p:nvPr/>
        </p:nvSpPr>
        <p:spPr>
          <a:xfrm>
            <a:off x="261577" y="3284463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Khi làm việc nhóm, cần thảo luận, góp ý và giúp đỡ lẫn nhau.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0"/>
          <p:cNvSpPr/>
          <p:nvPr/>
        </p:nvSpPr>
        <p:spPr>
          <a:xfrm>
            <a:off x="4767315" y="1562100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Khi làm việc nhóm, mỗi người chỉ cần quan tâm đến phần việc của mình.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0"/>
          <p:cNvSpPr/>
          <p:nvPr/>
        </p:nvSpPr>
        <p:spPr>
          <a:xfrm>
            <a:off x="4767314" y="3284463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Khi làm việc nhóm, cần phân công công việc dựa vào điểm mạnh của mỗi người.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0"/>
          <p:cNvSpPr/>
          <p:nvPr/>
        </p:nvSpPr>
        <p:spPr>
          <a:xfrm>
            <a:off x="4767314" y="1562100"/>
            <a:ext cx="4151397" cy="15032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Khi làm việc nhóm, mỗi người chỉ cần quan tâm đến phần việc của mình.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4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1"/>
          <p:cNvSpPr/>
          <p:nvPr/>
        </p:nvSpPr>
        <p:spPr>
          <a:xfrm>
            <a:off x="262167" y="312986"/>
            <a:ext cx="8656545" cy="161423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3: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Khi tìm kiếm thông tin về các điểm tham quan ở Sa Pa,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em sẽ lựa chọn địa điểm nào nếu trong đoàn tham quan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có nhiều người già và trẻ em?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1"/>
          <p:cNvSpPr/>
          <p:nvPr/>
        </p:nvSpPr>
        <p:spPr>
          <a:xfrm>
            <a:off x="261577" y="2209800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Nhà thờ đá Sa Pa.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1"/>
          <p:cNvSpPr/>
          <p:nvPr/>
        </p:nvSpPr>
        <p:spPr>
          <a:xfrm>
            <a:off x="261577" y="3640063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Cầu Mây.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1"/>
          <p:cNvSpPr/>
          <p:nvPr/>
        </p:nvSpPr>
        <p:spPr>
          <a:xfrm>
            <a:off x="4767315" y="2209800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Thung lũng Mường Hoa.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1"/>
          <p:cNvSpPr/>
          <p:nvPr/>
        </p:nvSpPr>
        <p:spPr>
          <a:xfrm>
            <a:off x="4767314" y="3640063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Đỉnh Phan Xi Păng.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1"/>
          <p:cNvSpPr/>
          <p:nvPr/>
        </p:nvSpPr>
        <p:spPr>
          <a:xfrm>
            <a:off x="261576" y="2209800"/>
            <a:ext cx="4151397" cy="11476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Nhà thờ đá Sa Pa.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41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2"/>
          <p:cNvSpPr/>
          <p:nvPr/>
        </p:nvSpPr>
        <p:spPr>
          <a:xfrm>
            <a:off x="262167" y="312986"/>
            <a:ext cx="8656545" cy="125863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4: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Để tìm kiếm thông tin về các điểm tham quan ở Huế bằng 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máy tìm kiếm google.com, em cần nhập từ khoá như thế nào?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2"/>
          <p:cNvSpPr/>
          <p:nvPr/>
        </p:nvSpPr>
        <p:spPr>
          <a:xfrm>
            <a:off x="261576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Điểm du lịch.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2"/>
          <p:cNvSpPr/>
          <p:nvPr/>
        </p:nvSpPr>
        <p:spPr>
          <a:xfrm>
            <a:off x="261577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Huế.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2"/>
          <p:cNvSpPr/>
          <p:nvPr/>
        </p:nvSpPr>
        <p:spPr>
          <a:xfrm>
            <a:off x="4767314" y="1879600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Du lịch.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2"/>
          <p:cNvSpPr/>
          <p:nvPr/>
        </p:nvSpPr>
        <p:spPr>
          <a:xfrm>
            <a:off x="4767314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Các điểm tham quan ở Huế.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42"/>
          <p:cNvSpPr/>
          <p:nvPr/>
        </p:nvSpPr>
        <p:spPr>
          <a:xfrm>
            <a:off x="4767314" y="3487663"/>
            <a:ext cx="4151397" cy="13000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Các điểm tham quan ở Huế.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3" name="Google Shape;773;p4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3"/>
          <p:cNvSpPr/>
          <p:nvPr/>
        </p:nvSpPr>
        <p:spPr>
          <a:xfrm>
            <a:off x="262167" y="312987"/>
            <a:ext cx="8656545" cy="80461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Câu 5: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Phát biểu nào sau đây </a:t>
            </a: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sai</a:t>
            </a:r>
            <a:r>
              <a:rPr lang="en-US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3"/>
          <p:cNvSpPr/>
          <p:nvPr/>
        </p:nvSpPr>
        <p:spPr>
          <a:xfrm>
            <a:off x="261577" y="1482727"/>
            <a:ext cx="3713523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Thu thập và tìm kiếm thông tin là cần thiết và quan trọng trong giải quyết vấn đề.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3"/>
          <p:cNvSpPr/>
          <p:nvPr/>
        </p:nvSpPr>
        <p:spPr>
          <a:xfrm>
            <a:off x="261578" y="3271763"/>
            <a:ext cx="3713523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Bất kì thông tin nào em tìm kiếm được cũng giúp giải quyết vấn đề.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43"/>
          <p:cNvSpPr/>
          <p:nvPr/>
        </p:nvSpPr>
        <p:spPr>
          <a:xfrm>
            <a:off x="4165600" y="1482727"/>
            <a:ext cx="4753112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Khi tìm kiếm thông tin trên Internet, các thông tin phù hợp nhất với từ khoá được xếp ở đầu danh sách kết quả.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3"/>
          <p:cNvSpPr/>
          <p:nvPr/>
        </p:nvSpPr>
        <p:spPr>
          <a:xfrm>
            <a:off x="4165600" y="3271763"/>
            <a:ext cx="4753112" cy="15159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Để giải quyết vấn đề em cần đưa ra quyết định dựa vào những thông tin mà mình đã tìm kiếm được.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3"/>
          <p:cNvSpPr/>
          <p:nvPr/>
        </p:nvSpPr>
        <p:spPr>
          <a:xfrm>
            <a:off x="261577" y="3271763"/>
            <a:ext cx="3713523" cy="151598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Bất kì thông tin nào em tìm kiếm được cũng giúp giải quyết vấn đề.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p4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250" y="149321"/>
            <a:ext cx="682811" cy="74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4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4"/>
          <p:cNvSpPr txBox="1"/>
          <p:nvPr/>
        </p:nvSpPr>
        <p:spPr>
          <a:xfrm>
            <a:off x="0" y="737878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Mẹ em có ý định mua một bộ truyện để tặng em nhân dịp 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sinh nhật. Em hãy truy cập vào Internet và thực hiện: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4"/>
          <p:cNvSpPr/>
          <p:nvPr/>
        </p:nvSpPr>
        <p:spPr>
          <a:xfrm>
            <a:off x="458211" y="1898893"/>
            <a:ext cx="8227577" cy="6411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Tìm thông tin về những bộ truyện hay dành cho lứa tuổi thiếu niên.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4"/>
          <p:cNvSpPr/>
          <p:nvPr/>
        </p:nvSpPr>
        <p:spPr>
          <a:xfrm>
            <a:off x="458210" y="2705343"/>
            <a:ext cx="8227577" cy="6411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Chọn một bộ mà em thích rồi tìm thông tin về giá tiền, nơi bán.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4"/>
          <p:cNvSpPr/>
          <p:nvPr/>
        </p:nvSpPr>
        <p:spPr>
          <a:xfrm>
            <a:off x="458210" y="3511794"/>
            <a:ext cx="8227577" cy="6411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c) Ghi lại thông tin tìm được vào một tệp văn bản trên máy tính.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5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9" name="Google Shape;799;p45"/>
          <p:cNvGrpSpPr/>
          <p:nvPr/>
        </p:nvGrpSpPr>
        <p:grpSpPr>
          <a:xfrm>
            <a:off x="-336148" y="724895"/>
            <a:ext cx="2450295" cy="748331"/>
            <a:chOff x="907475" y="676025"/>
            <a:chExt cx="3432866" cy="951563"/>
          </a:xfrm>
        </p:grpSpPr>
        <p:pic>
          <p:nvPicPr>
            <p:cNvPr id="800" name="Google Shape;800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749849" y="676025"/>
              <a:ext cx="1747275" cy="951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1" name="Google Shape;801;p45"/>
            <p:cNvSpPr txBox="1"/>
            <p:nvPr/>
          </p:nvSpPr>
          <p:spPr>
            <a:xfrm>
              <a:off x="907475" y="816744"/>
              <a:ext cx="3432866" cy="508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Gợi ý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2" name="Google Shape;802;p45"/>
          <p:cNvGrpSpPr/>
          <p:nvPr/>
        </p:nvGrpSpPr>
        <p:grpSpPr>
          <a:xfrm>
            <a:off x="1232065" y="1473226"/>
            <a:ext cx="6679869" cy="553998"/>
            <a:chOff x="995363" y="1958369"/>
            <a:chExt cx="6679869" cy="553998"/>
          </a:xfrm>
        </p:grpSpPr>
        <p:sp>
          <p:nvSpPr>
            <p:cNvPr id="803" name="Google Shape;803;p45"/>
            <p:cNvSpPr txBox="1"/>
            <p:nvPr/>
          </p:nvSpPr>
          <p:spPr>
            <a:xfrm>
              <a:off x="1139383" y="1958369"/>
              <a:ext cx="65358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Những bộ truyện hay dành cho lứa tuổi thiếu niên:</a:t>
              </a:r>
              <a:endParaRPr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4" name="Google Shape;804;p45" descr="https://cdn-icons-png.flaticon.com/128/8532/8532001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5363" y="2006822"/>
              <a:ext cx="492715" cy="4927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5" name="Google Shape;805;p45" descr="https://static-images.vnncdn.net/files/publish/2023/5/7/kim-dong-151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6045" y="2264780"/>
            <a:ext cx="1257383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6" name="Google Shape;806;p45" descr="https://product.hstatic.net/1000328521/product/alice_1_41b0c4b26551419abc5007b399063fe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2065" y="2264780"/>
            <a:ext cx="1211660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7" name="Google Shape;807;p45" descr="https://namthihouse.vn/upload/assets/fm/20220226/d0q5-pinocchio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9010" y="2264780"/>
            <a:ext cx="1795730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808" name="Google Shape;808;p45" descr="https://static.8cache.com/cover/o/eJzLyTDW1_VIzDROLfM3Noh31A8LM8zQLQlx8Uj11HeEgrw8V_0o5-Ck1IDyQEf3bP1iAwDLihCU/de-men-phieu-luu-ky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5748" y="2264780"/>
            <a:ext cx="1320942" cy="18308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6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VẬN DỤNG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4" name="Google Shape;814;p46"/>
          <p:cNvGrpSpPr/>
          <p:nvPr/>
        </p:nvGrpSpPr>
        <p:grpSpPr>
          <a:xfrm>
            <a:off x="-336148" y="724895"/>
            <a:ext cx="2450295" cy="748331"/>
            <a:chOff x="907475" y="676025"/>
            <a:chExt cx="3432866" cy="951563"/>
          </a:xfrm>
        </p:grpSpPr>
        <p:pic>
          <p:nvPicPr>
            <p:cNvPr id="815" name="Google Shape;815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749849" y="676025"/>
              <a:ext cx="1747275" cy="951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46"/>
            <p:cNvSpPr txBox="1"/>
            <p:nvPr/>
          </p:nvSpPr>
          <p:spPr>
            <a:xfrm>
              <a:off x="907475" y="816744"/>
              <a:ext cx="3432866" cy="508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Gợi ý</a:t>
              </a:r>
              <a:endPara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7" name="Google Shape;817;p46" descr="https://product.hstatic.net/200000343865/product/nhung-tam-long-cao-ca---tb-2022_7b606b3e0ca54b7f9619b4bc98a4df8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817" y="1235670"/>
            <a:ext cx="1957726" cy="293903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18" name="Google Shape;818;p46"/>
          <p:cNvSpPr/>
          <p:nvPr/>
        </p:nvSpPr>
        <p:spPr>
          <a:xfrm>
            <a:off x="4305637" y="1689126"/>
            <a:ext cx="3885863" cy="739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Giá tiền: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85 000 đồng.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46"/>
          <p:cNvSpPr/>
          <p:nvPr/>
        </p:nvSpPr>
        <p:spPr>
          <a:xfrm>
            <a:off x="4305637" y="2907233"/>
            <a:ext cx="3885863" cy="7390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Nơi bán: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Nhà sách Kim Đồng.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0"/>
          <p:cNvGrpSpPr/>
          <p:nvPr/>
        </p:nvGrpSpPr>
        <p:grpSpPr>
          <a:xfrm>
            <a:off x="2018738" y="1298082"/>
            <a:ext cx="6268012" cy="2745371"/>
            <a:chOff x="1944678" y="839576"/>
            <a:chExt cx="6486225" cy="3464478"/>
          </a:xfrm>
        </p:grpSpPr>
        <p:grpSp>
          <p:nvGrpSpPr>
            <p:cNvPr id="579" name="Google Shape;579;p30"/>
            <p:cNvGrpSpPr/>
            <p:nvPr/>
          </p:nvGrpSpPr>
          <p:grpSpPr>
            <a:xfrm>
              <a:off x="1944678" y="839576"/>
              <a:ext cx="6486225" cy="3464478"/>
              <a:chOff x="716650" y="637800"/>
              <a:chExt cx="7714350" cy="3867900"/>
            </a:xfrm>
          </p:grpSpPr>
          <p:sp>
            <p:nvSpPr>
              <p:cNvPr id="580" name="Google Shape;580;p30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accent5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2" name="Google Shape;582;p30"/>
            <p:cNvGrpSpPr/>
            <p:nvPr/>
          </p:nvGrpSpPr>
          <p:grpSpPr>
            <a:xfrm>
              <a:off x="7636525" y="920633"/>
              <a:ext cx="699000" cy="138300"/>
              <a:chOff x="7189925" y="928775"/>
              <a:chExt cx="699000" cy="138300"/>
            </a:xfrm>
          </p:grpSpPr>
          <p:sp>
            <p:nvSpPr>
              <p:cNvPr id="583" name="Google Shape;583;p30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6" name="Google Shape;586;p30"/>
          <p:cNvGrpSpPr/>
          <p:nvPr/>
        </p:nvGrpSpPr>
        <p:grpSpPr>
          <a:xfrm>
            <a:off x="836210" y="323674"/>
            <a:ext cx="1417663" cy="1407212"/>
            <a:chOff x="716597" y="637800"/>
            <a:chExt cx="7714403" cy="1734906"/>
          </a:xfrm>
        </p:grpSpPr>
        <p:sp>
          <p:nvSpPr>
            <p:cNvPr id="587" name="Google Shape;587;p30"/>
            <p:cNvSpPr/>
            <p:nvPr/>
          </p:nvSpPr>
          <p:spPr>
            <a:xfrm>
              <a:off x="716597" y="963606"/>
              <a:ext cx="7713900" cy="14091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30"/>
          <p:cNvSpPr txBox="1">
            <a:spLocks noGrp="1"/>
          </p:cNvSpPr>
          <p:nvPr>
            <p:ph type="ctrTitle"/>
          </p:nvPr>
        </p:nvSpPr>
        <p:spPr>
          <a:xfrm>
            <a:off x="2041600" y="1834605"/>
            <a:ext cx="6244967" cy="163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THỰC HÀNH TÌM KIẾM VÀ </a:t>
            </a:r>
            <a:b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LỰA CHỌN THÔNG TIN</a:t>
            </a:r>
            <a:endParaRPr sz="30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 txBox="1">
            <a:spLocks noGrp="1"/>
          </p:cNvSpPr>
          <p:nvPr>
            <p:ph type="title" idx="2"/>
          </p:nvPr>
        </p:nvSpPr>
        <p:spPr>
          <a:xfrm>
            <a:off x="1058917" y="630778"/>
            <a:ext cx="98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03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1" name="Google Shape;591;p30"/>
          <p:cNvGrpSpPr/>
          <p:nvPr/>
        </p:nvGrpSpPr>
        <p:grpSpPr>
          <a:xfrm>
            <a:off x="1471289" y="395571"/>
            <a:ext cx="699000" cy="138300"/>
            <a:chOff x="7189925" y="928775"/>
            <a:chExt cx="699000" cy="138300"/>
          </a:xfrm>
        </p:grpSpPr>
        <p:sp>
          <p:nvSpPr>
            <p:cNvPr id="592" name="Google Shape;592;p30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0"/>
          <p:cNvGrpSpPr/>
          <p:nvPr/>
        </p:nvGrpSpPr>
        <p:grpSpPr>
          <a:xfrm rot="-2700000" flipH="1">
            <a:off x="1834827" y="3167379"/>
            <a:ext cx="1020232" cy="1515270"/>
            <a:chOff x="1801400" y="1717721"/>
            <a:chExt cx="613189" cy="910721"/>
          </a:xfrm>
        </p:grpSpPr>
        <p:sp>
          <p:nvSpPr>
            <p:cNvPr id="596" name="Google Shape;596;p30"/>
            <p:cNvSpPr/>
            <p:nvPr/>
          </p:nvSpPr>
          <p:spPr>
            <a:xfrm>
              <a:off x="2059548" y="1717721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BD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30"/>
          <p:cNvGrpSpPr/>
          <p:nvPr/>
        </p:nvGrpSpPr>
        <p:grpSpPr>
          <a:xfrm flipH="1">
            <a:off x="6953797" y="3336203"/>
            <a:ext cx="1206193" cy="1177624"/>
            <a:chOff x="2180273" y="-464800"/>
            <a:chExt cx="1256975" cy="1227203"/>
          </a:xfrm>
        </p:grpSpPr>
        <p:sp>
          <p:nvSpPr>
            <p:cNvPr id="601" name="Google Shape;601;p3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1448508" y="213713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6502158" y="929639"/>
            <a:ext cx="903278" cy="881883"/>
            <a:chOff x="2180273" y="-464800"/>
            <a:chExt cx="1256975" cy="1227203"/>
          </a:xfrm>
        </p:grpSpPr>
        <p:sp>
          <p:nvSpPr>
            <p:cNvPr id="605" name="Google Shape;605;p3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8431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0950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1"/>
          <p:cNvGrpSpPr/>
          <p:nvPr/>
        </p:nvGrpSpPr>
        <p:grpSpPr>
          <a:xfrm>
            <a:off x="388963" y="310008"/>
            <a:ext cx="7650137" cy="2015411"/>
            <a:chOff x="7315200" y="2171700"/>
            <a:chExt cx="10782300" cy="3639918"/>
          </a:xfrm>
        </p:grpSpPr>
        <p:sp>
          <p:nvSpPr>
            <p:cNvPr id="612" name="Google Shape;612;p31"/>
            <p:cNvSpPr/>
            <p:nvPr/>
          </p:nvSpPr>
          <p:spPr>
            <a:xfrm>
              <a:off x="7315200" y="2171700"/>
              <a:ext cx="10629901" cy="2806713"/>
            </a:xfrm>
            <a:prstGeom prst="rect">
              <a:avLst/>
            </a:prstGeom>
            <a:noFill/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7467599" y="2324099"/>
              <a:ext cx="10629901" cy="2806713"/>
            </a:xfrm>
            <a:prstGeom prst="rect">
              <a:avLst/>
            </a:prstGeom>
            <a:solidFill>
              <a:srgbClr val="FBF2E1"/>
            </a:solidFill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1"/>
            <p:cNvSpPr txBox="1"/>
            <p:nvPr/>
          </p:nvSpPr>
          <p:spPr>
            <a:xfrm>
              <a:off x="7696199" y="2412664"/>
              <a:ext cx="10248900" cy="3398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Nhiệm vụ 1: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Gia đình em có kế hoạch đi du lịch ở Sa Pa vào dịp tết Dương lịch. Em hãy tìm kiếm thông tin về các điểm tham quan ở Sa Pa.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31"/>
          <p:cNvGrpSpPr/>
          <p:nvPr/>
        </p:nvGrpSpPr>
        <p:grpSpPr>
          <a:xfrm>
            <a:off x="789986" y="2075247"/>
            <a:ext cx="4607019" cy="1473110"/>
            <a:chOff x="4157514" y="3543259"/>
            <a:chExt cx="4607019" cy="1473110"/>
          </a:xfrm>
        </p:grpSpPr>
        <p:sp>
          <p:nvSpPr>
            <p:cNvPr id="616" name="Google Shape;616;p31"/>
            <p:cNvSpPr/>
            <p:nvPr/>
          </p:nvSpPr>
          <p:spPr>
            <a:xfrm>
              <a:off x="4157514" y="3744509"/>
              <a:ext cx="4160248" cy="1070610"/>
            </a:xfrm>
            <a:prstGeom prst="roundRect">
              <a:avLst>
                <a:gd name="adj" fmla="val 12433"/>
              </a:avLst>
            </a:prstGeom>
            <a:solidFill>
              <a:schemeClr val="accent5"/>
            </a:solidFill>
            <a:ln w="28575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 có thể tìm kiếm và thu thập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thông tin từ những nguồn nào?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7" name="Google Shape;617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772182">
              <a:off x="7827808" y="3615532"/>
              <a:ext cx="798800" cy="13285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8" name="Google Shape;618;p31"/>
          <p:cNvGrpSpPr/>
          <p:nvPr/>
        </p:nvGrpSpPr>
        <p:grpSpPr>
          <a:xfrm>
            <a:off x="875261" y="3699584"/>
            <a:ext cx="3984419" cy="1030620"/>
            <a:chOff x="5647262" y="1580708"/>
            <a:chExt cx="3984419" cy="1030620"/>
          </a:xfrm>
        </p:grpSpPr>
        <p:sp>
          <p:nvSpPr>
            <p:cNvPr id="619" name="Google Shape;619;p31"/>
            <p:cNvSpPr/>
            <p:nvPr/>
          </p:nvSpPr>
          <p:spPr>
            <a:xfrm>
              <a:off x="6239665" y="1580708"/>
              <a:ext cx="3392016" cy="1030620"/>
            </a:xfrm>
            <a:prstGeom prst="roundRect">
              <a:avLst>
                <a:gd name="adj" fmla="val 14003"/>
              </a:avLst>
            </a:prstGeom>
            <a:solidFill>
              <a:srgbClr val="FFFFB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Internet, ti vi, sách, báo, mọi người xung quanh,…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647262" y="1856484"/>
              <a:ext cx="520965" cy="4790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1" name="Google Shape;621;p31" descr="https://vcdn1-dulich.vnecdn.net/2022/04/18/dulichSaPa-1650268886-1480-1650277620.png?w=0&amp;h=0&amp;q=100&amp;dpr=2&amp;fit=crop&amp;s=JTUw8njZ_Glkqf1itzjObg"/>
          <p:cNvPicPr preferRelativeResize="0"/>
          <p:nvPr/>
        </p:nvPicPr>
        <p:blipFill rotWithShape="1">
          <a:blip r:embed="rId4">
            <a:alphaModFix/>
          </a:blip>
          <a:srcRect r="9455"/>
          <a:stretch/>
        </p:blipFill>
        <p:spPr>
          <a:xfrm>
            <a:off x="5720158" y="2276497"/>
            <a:ext cx="2671890" cy="196530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2"/>
          <p:cNvSpPr/>
          <p:nvPr/>
        </p:nvSpPr>
        <p:spPr>
          <a:xfrm>
            <a:off x="0" y="264137"/>
            <a:ext cx="3444875" cy="587375"/>
          </a:xfrm>
          <a:prstGeom prst="homePlate">
            <a:avLst>
              <a:gd name="adj" fmla="val 45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CÁC BƯỚC THỰC HIỆN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32"/>
          <p:cNvGrpSpPr/>
          <p:nvPr/>
        </p:nvGrpSpPr>
        <p:grpSpPr>
          <a:xfrm>
            <a:off x="288925" y="1051001"/>
            <a:ext cx="5400675" cy="1477328"/>
            <a:chOff x="605200" y="2456835"/>
            <a:chExt cx="5400675" cy="1477328"/>
          </a:xfrm>
        </p:grpSpPr>
        <p:sp>
          <p:nvSpPr>
            <p:cNvPr id="628" name="Google Shape;628;p32"/>
            <p:cNvSpPr txBox="1"/>
            <p:nvPr/>
          </p:nvSpPr>
          <p:spPr>
            <a:xfrm>
              <a:off x="649649" y="2456835"/>
              <a:ext cx="5356226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  Bước 1: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Sử dụng máy tìm kiếm </a:t>
              </a:r>
              <a:r>
                <a:rPr lang="en-US" sz="2000" b="0" i="0" u="none" strike="noStrike" cap="none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google.com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để tìm kiếm thông tin trên Internet với từ khoá </a:t>
              </a:r>
              <a:r>
                <a:rPr lang="en-US" sz="20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Các điểm tham quan ở Sa Pa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9" name="Google Shape;629;p32" descr="https://cdn-icons-png.flaticon.com/128/2377/237787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200" y="2583545"/>
              <a:ext cx="344488" cy="2976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0" name="Google Shape;630;p32"/>
          <p:cNvGrpSpPr/>
          <p:nvPr/>
        </p:nvGrpSpPr>
        <p:grpSpPr>
          <a:xfrm>
            <a:off x="288925" y="2655039"/>
            <a:ext cx="5400675" cy="1938992"/>
            <a:chOff x="605200" y="2456835"/>
            <a:chExt cx="5400675" cy="1938992"/>
          </a:xfrm>
        </p:grpSpPr>
        <p:sp>
          <p:nvSpPr>
            <p:cNvPr id="631" name="Google Shape;631;p32"/>
            <p:cNvSpPr txBox="1"/>
            <p:nvPr/>
          </p:nvSpPr>
          <p:spPr>
            <a:xfrm>
              <a:off x="649649" y="2456835"/>
              <a:ext cx="5356226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  Bước 2: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Nháy chuột vào từng kết quả để mở các trang web chứa thông tin, đọc và thu thập thông tin liên quan đến các điểm tham quan ở Sa Pa.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2" name="Google Shape;632;p32" descr="https://cdn-icons-png.flaticon.com/128/2377/2377874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200" y="2583545"/>
              <a:ext cx="344488" cy="297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32"/>
          <p:cNvPicPr preferRelativeResize="0"/>
          <p:nvPr/>
        </p:nvPicPr>
        <p:blipFill rotWithShape="1">
          <a:blip r:embed="rId4">
            <a:alphaModFix/>
          </a:blip>
          <a:srcRect b="6535"/>
          <a:stretch/>
        </p:blipFill>
        <p:spPr>
          <a:xfrm>
            <a:off x="5905500" y="1177712"/>
            <a:ext cx="2711450" cy="23601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634" name="Google Shape;634;p32"/>
          <p:cNvSpPr txBox="1"/>
          <p:nvPr/>
        </p:nvSpPr>
        <p:spPr>
          <a:xfrm>
            <a:off x="6213815" y="3767604"/>
            <a:ext cx="20948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Hình 17. Kết quả tìm kiếm</a:t>
            </a:r>
            <a:endParaRPr sz="20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33"/>
          <p:cNvGrpSpPr/>
          <p:nvPr/>
        </p:nvGrpSpPr>
        <p:grpSpPr>
          <a:xfrm>
            <a:off x="249497" y="300362"/>
            <a:ext cx="7838886" cy="1180095"/>
            <a:chOff x="7315201" y="2171700"/>
            <a:chExt cx="10196719" cy="2959112"/>
          </a:xfrm>
        </p:grpSpPr>
        <p:sp>
          <p:nvSpPr>
            <p:cNvPr id="640" name="Google Shape;640;p33"/>
            <p:cNvSpPr/>
            <p:nvPr/>
          </p:nvSpPr>
          <p:spPr>
            <a:xfrm>
              <a:off x="7315201" y="2171700"/>
              <a:ext cx="10044320" cy="2806713"/>
            </a:xfrm>
            <a:prstGeom prst="rect">
              <a:avLst/>
            </a:prstGeom>
            <a:noFill/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7397050" y="2324100"/>
              <a:ext cx="10114870" cy="2806712"/>
            </a:xfrm>
            <a:prstGeom prst="rect">
              <a:avLst/>
            </a:prstGeom>
            <a:solidFill>
              <a:srgbClr val="FBF2E1"/>
            </a:solidFill>
            <a:ln w="25400" cap="flat" cmpd="sng">
              <a:solidFill>
                <a:srgbClr val="ED83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 txBox="1"/>
            <p:nvPr/>
          </p:nvSpPr>
          <p:spPr>
            <a:xfrm>
              <a:off x="7608871" y="2386497"/>
              <a:ext cx="9663322" cy="2668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Nhiệm vụ 2: 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Dựa vào thông tin tìm được ở Nhiệm vụ 1, em hãy lựa chọn các điểm tham quan ở Sa Pa phù hợp với gia đình em.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33"/>
          <p:cNvGrpSpPr/>
          <p:nvPr/>
        </p:nvGrpSpPr>
        <p:grpSpPr>
          <a:xfrm>
            <a:off x="905377" y="1579245"/>
            <a:ext cx="7862877" cy="1522681"/>
            <a:chOff x="1235835" y="3518472"/>
            <a:chExt cx="7862877" cy="1522681"/>
          </a:xfrm>
        </p:grpSpPr>
        <p:sp>
          <p:nvSpPr>
            <p:cNvPr id="644" name="Google Shape;644;p33"/>
            <p:cNvSpPr/>
            <p:nvPr/>
          </p:nvSpPr>
          <p:spPr>
            <a:xfrm>
              <a:off x="1235835" y="3744509"/>
              <a:ext cx="7081927" cy="1070610"/>
            </a:xfrm>
            <a:prstGeom prst="roundRect">
              <a:avLst>
                <a:gd name="adj" fmla="val 12433"/>
              </a:avLst>
            </a:prstGeom>
            <a:solidFill>
              <a:schemeClr val="accent5"/>
            </a:solidFill>
            <a:ln w="28575" cap="flat" cmpd="sng">
              <a:solidFill>
                <a:srgbClr val="C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Để lựa chọn được các điểm tham quan phù hợp với gia đình, em cần chú ý đến những đặc điểm nào của chuyến đi?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5" name="Google Shape;645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212106">
              <a:off x="8095088" y="3615531"/>
              <a:ext cx="798800" cy="13285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6" name="Google Shape;646;p33" descr="https://ik.imagekit.io/tvlk/blog/2023/06/nha-tho-da-sapa-acc-1.jpeg"/>
          <p:cNvPicPr preferRelativeResize="0"/>
          <p:nvPr/>
        </p:nvPicPr>
        <p:blipFill rotWithShape="1">
          <a:blip r:embed="rId4">
            <a:alphaModFix/>
          </a:blip>
          <a:srcRect r="29034"/>
          <a:stretch/>
        </p:blipFill>
        <p:spPr>
          <a:xfrm>
            <a:off x="366655" y="3261493"/>
            <a:ext cx="1576159" cy="1480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647" name="Google Shape;647;p33" descr="https://vnpay.vn/s1/statics.vnpay.vn/2023/8/03p5vkdif6771692342777578.jpg"/>
          <p:cNvPicPr preferRelativeResize="0"/>
          <p:nvPr/>
        </p:nvPicPr>
        <p:blipFill rotWithShape="1">
          <a:blip r:embed="rId5">
            <a:alphaModFix/>
          </a:blip>
          <a:srcRect l="18930" r="18752"/>
          <a:stretch/>
        </p:blipFill>
        <p:spPr>
          <a:xfrm>
            <a:off x="2608958" y="3261493"/>
            <a:ext cx="1580717" cy="1480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648" name="Google Shape;648;p33" descr="https://www.dongtravel.com/files/blog/9/cho-tinh-Sapa-hop-vao-ngay-nao-1.jpg"/>
          <p:cNvPicPr preferRelativeResize="0"/>
          <p:nvPr/>
        </p:nvPicPr>
        <p:blipFill rotWithShape="1">
          <a:blip r:embed="rId6">
            <a:alphaModFix/>
          </a:blip>
          <a:srcRect l="21911" r="3451"/>
          <a:stretch/>
        </p:blipFill>
        <p:spPr>
          <a:xfrm>
            <a:off x="4856311" y="3261493"/>
            <a:ext cx="1657762" cy="148070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649" name="Google Shape;649;p33"/>
          <p:cNvPicPr preferRelativeResize="0"/>
          <p:nvPr/>
        </p:nvPicPr>
        <p:blipFill rotWithShape="1">
          <a:blip r:embed="rId7">
            <a:alphaModFix/>
          </a:blip>
          <a:srcRect l="17145" r="18927"/>
          <a:stretch/>
        </p:blipFill>
        <p:spPr>
          <a:xfrm>
            <a:off x="7189026" y="3261493"/>
            <a:ext cx="1476004" cy="14807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34"/>
          <p:cNvGrpSpPr/>
          <p:nvPr/>
        </p:nvGrpSpPr>
        <p:grpSpPr>
          <a:xfrm>
            <a:off x="500462" y="1695556"/>
            <a:ext cx="4301366" cy="588065"/>
            <a:chOff x="2212557" y="1551606"/>
            <a:chExt cx="8602726" cy="1176130"/>
          </a:xfrm>
        </p:grpSpPr>
        <p:pic>
          <p:nvPicPr>
            <p:cNvPr id="655" name="Google Shape;655;p34"/>
            <p:cNvPicPr preferRelativeResize="0"/>
            <p:nvPr/>
          </p:nvPicPr>
          <p:blipFill rotWithShape="1">
            <a:blip r:embed="rId3">
              <a:alphaModFix/>
            </a:blip>
            <a:srcRect l="27673" t="23771" r="30155" b="22687"/>
            <a:stretch/>
          </p:blipFill>
          <p:spPr>
            <a:xfrm>
              <a:off x="2212557" y="1551606"/>
              <a:ext cx="890241" cy="1130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6" name="Google Shape;656;p34"/>
            <p:cNvSpPr/>
            <p:nvPr/>
          </p:nvSpPr>
          <p:spPr>
            <a:xfrm>
              <a:off x="3102800" y="1619740"/>
              <a:ext cx="7712483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 ngày tham quan.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34"/>
          <p:cNvGrpSpPr/>
          <p:nvPr/>
        </p:nvGrpSpPr>
        <p:grpSpPr>
          <a:xfrm>
            <a:off x="275030" y="253893"/>
            <a:ext cx="6738029" cy="987234"/>
            <a:chOff x="1858777" y="378121"/>
            <a:chExt cx="6738029" cy="987234"/>
          </a:xfrm>
        </p:grpSpPr>
        <p:sp>
          <p:nvSpPr>
            <p:cNvPr id="658" name="Google Shape;658;p34"/>
            <p:cNvSpPr/>
            <p:nvPr/>
          </p:nvSpPr>
          <p:spPr>
            <a:xfrm>
              <a:off x="1892113" y="406695"/>
              <a:ext cx="6704693" cy="958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      Để lựa chọn được các điểm tham quan phù hợp với gia đình, em cần chú ý đến những đặc điểm sau:</a:t>
              </a:r>
              <a:endParaRPr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9" name="Google Shape;659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58777" y="378121"/>
              <a:ext cx="547248" cy="624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0" name="Google Shape;660;p34"/>
          <p:cNvGrpSpPr/>
          <p:nvPr/>
        </p:nvGrpSpPr>
        <p:grpSpPr>
          <a:xfrm>
            <a:off x="500462" y="2550007"/>
            <a:ext cx="4301366" cy="588065"/>
            <a:chOff x="2212557" y="1551606"/>
            <a:chExt cx="8602726" cy="1176130"/>
          </a:xfrm>
        </p:grpSpPr>
        <p:pic>
          <p:nvPicPr>
            <p:cNvPr id="661" name="Google Shape;661;p34"/>
            <p:cNvPicPr preferRelativeResize="0"/>
            <p:nvPr/>
          </p:nvPicPr>
          <p:blipFill rotWithShape="1">
            <a:blip r:embed="rId3">
              <a:alphaModFix/>
            </a:blip>
            <a:srcRect l="27673" t="23771" r="30155" b="22687"/>
            <a:stretch/>
          </p:blipFill>
          <p:spPr>
            <a:xfrm>
              <a:off x="2212557" y="1551606"/>
              <a:ext cx="890241" cy="1130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2" name="Google Shape;662;p34"/>
            <p:cNvSpPr/>
            <p:nvPr/>
          </p:nvSpPr>
          <p:spPr>
            <a:xfrm>
              <a:off x="3102798" y="1619740"/>
              <a:ext cx="771248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Thành phần tham gia.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34"/>
          <p:cNvGrpSpPr/>
          <p:nvPr/>
        </p:nvGrpSpPr>
        <p:grpSpPr>
          <a:xfrm>
            <a:off x="500462" y="3381522"/>
            <a:ext cx="4301366" cy="565129"/>
            <a:chOff x="2212557" y="1551606"/>
            <a:chExt cx="8602726" cy="1130258"/>
          </a:xfrm>
        </p:grpSpPr>
        <p:pic>
          <p:nvPicPr>
            <p:cNvPr id="664" name="Google Shape;664;p34"/>
            <p:cNvPicPr preferRelativeResize="0"/>
            <p:nvPr/>
          </p:nvPicPr>
          <p:blipFill rotWithShape="1">
            <a:blip r:embed="rId3">
              <a:alphaModFix/>
            </a:blip>
            <a:srcRect l="27673" t="23771" r="30155" b="22687"/>
            <a:stretch/>
          </p:blipFill>
          <p:spPr>
            <a:xfrm>
              <a:off x="2212557" y="1551606"/>
              <a:ext cx="890241" cy="1130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5" name="Google Shape;665;p34"/>
            <p:cNvSpPr/>
            <p:nvPr/>
          </p:nvSpPr>
          <p:spPr>
            <a:xfrm>
              <a:off x="3102798" y="1619740"/>
              <a:ext cx="7712485" cy="996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Nhu cầu chung của mọi người.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6" name="Google Shape;666;p34" descr="https://static.vinwonders.com/production/du-lich-cho-tre-em-2.jpg"/>
          <p:cNvPicPr preferRelativeResize="0"/>
          <p:nvPr/>
        </p:nvPicPr>
        <p:blipFill rotWithShape="1">
          <a:blip r:embed="rId5">
            <a:alphaModFix/>
          </a:blip>
          <a:srcRect l="4722" r="5734"/>
          <a:stretch/>
        </p:blipFill>
        <p:spPr>
          <a:xfrm rot="-295594">
            <a:off x="4256349" y="1627228"/>
            <a:ext cx="1981200" cy="135865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7" name="Google Shape;667;p34" descr="https://images.foody.vn/images/15267728_1618599401770346_6906939649024625185_n.jpg"/>
          <p:cNvPicPr preferRelativeResize="0"/>
          <p:nvPr/>
        </p:nvPicPr>
        <p:blipFill rotWithShape="1">
          <a:blip r:embed="rId6">
            <a:alphaModFix/>
          </a:blip>
          <a:srcRect l="11283" r="5282"/>
          <a:stretch/>
        </p:blipFill>
        <p:spPr>
          <a:xfrm rot="411995">
            <a:off x="6909385" y="1581354"/>
            <a:ext cx="1700416" cy="13586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8" name="Google Shape;668;p34" descr="https://bbt.1cdn.vn/2023/08/18/ong-b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9130" y="3258626"/>
            <a:ext cx="2295475" cy="15298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5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5"/>
          <p:cNvSpPr txBox="1"/>
          <p:nvPr/>
        </p:nvSpPr>
        <p:spPr>
          <a:xfrm>
            <a:off x="0" y="737878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1. Chọn phương án sai: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5" name="Google Shape;675;p35"/>
          <p:cNvGrpSpPr/>
          <p:nvPr/>
        </p:nvGrpSpPr>
        <p:grpSpPr>
          <a:xfrm>
            <a:off x="1156725" y="1489515"/>
            <a:ext cx="6585557" cy="561281"/>
            <a:chOff x="706783" y="1475001"/>
            <a:chExt cx="6585557" cy="561281"/>
          </a:xfrm>
        </p:grpSpPr>
        <p:sp>
          <p:nvSpPr>
            <p:cNvPr id="676" name="Google Shape;676;p35"/>
            <p:cNvSpPr/>
            <p:nvPr/>
          </p:nvSpPr>
          <p:spPr>
            <a:xfrm>
              <a:off x="920302" y="1475001"/>
              <a:ext cx="6372038" cy="561281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Để giải quyết vấn đề em cần đưa ra quyết định.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06783" y="1542122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35"/>
          <p:cNvGrpSpPr/>
          <p:nvPr/>
        </p:nvGrpSpPr>
        <p:grpSpPr>
          <a:xfrm>
            <a:off x="1156725" y="2248434"/>
            <a:ext cx="6585557" cy="561281"/>
            <a:chOff x="706783" y="2233920"/>
            <a:chExt cx="6585557" cy="561281"/>
          </a:xfrm>
        </p:grpSpPr>
        <p:sp>
          <p:nvSpPr>
            <p:cNvPr id="679" name="Google Shape;679;p35"/>
            <p:cNvSpPr/>
            <p:nvPr/>
          </p:nvSpPr>
          <p:spPr>
            <a:xfrm>
              <a:off x="920302" y="2233920"/>
              <a:ext cx="6372038" cy="561281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Để có được quyết định em cần có thông tin.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06783" y="2301041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35"/>
          <p:cNvGrpSpPr/>
          <p:nvPr/>
        </p:nvGrpSpPr>
        <p:grpSpPr>
          <a:xfrm>
            <a:off x="1156725" y="3007352"/>
            <a:ext cx="6585557" cy="561281"/>
            <a:chOff x="706783" y="2992838"/>
            <a:chExt cx="6585557" cy="561281"/>
          </a:xfrm>
        </p:grpSpPr>
        <p:sp>
          <p:nvSpPr>
            <p:cNvPr id="682" name="Google Shape;682;p35"/>
            <p:cNvSpPr/>
            <p:nvPr/>
          </p:nvSpPr>
          <p:spPr>
            <a:xfrm>
              <a:off x="920302" y="2992838"/>
              <a:ext cx="6372038" cy="561281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Thông tin không có vai trò gì trong giải quyết vấn đề.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06783" y="3059959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35"/>
          <p:cNvGrpSpPr/>
          <p:nvPr/>
        </p:nvGrpSpPr>
        <p:grpSpPr>
          <a:xfrm>
            <a:off x="1156725" y="3833391"/>
            <a:ext cx="6585557" cy="882498"/>
            <a:chOff x="706783" y="3818877"/>
            <a:chExt cx="6585557" cy="882498"/>
          </a:xfrm>
        </p:grpSpPr>
        <p:sp>
          <p:nvSpPr>
            <p:cNvPr id="685" name="Google Shape;685;p35"/>
            <p:cNvSpPr/>
            <p:nvPr/>
          </p:nvSpPr>
          <p:spPr>
            <a:xfrm>
              <a:off x="920302" y="3818877"/>
              <a:ext cx="6372038" cy="882498"/>
            </a:xfrm>
            <a:prstGeom prst="roundRect">
              <a:avLst>
                <a:gd name="adj" fmla="val 16172"/>
              </a:avLst>
            </a:prstGeom>
            <a:solidFill>
              <a:srgbClr val="FFF3D9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Thu thập, tìm kiếm thông tin liên quan rất quan trọng trong việc giải quyết vấn đề.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706783" y="3885998"/>
              <a:ext cx="427038" cy="427038"/>
            </a:xfrm>
            <a:prstGeom prst="ellipse">
              <a:avLst/>
            </a:prstGeom>
            <a:solidFill>
              <a:srgbClr val="FDD7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35"/>
          <p:cNvSpPr/>
          <p:nvPr/>
        </p:nvSpPr>
        <p:spPr>
          <a:xfrm>
            <a:off x="7586885" y="2891924"/>
            <a:ext cx="623072" cy="583577"/>
          </a:xfrm>
          <a:custGeom>
            <a:avLst/>
            <a:gdLst/>
            <a:ahLst/>
            <a:cxnLst/>
            <a:rect l="l" t="t" r="r" b="b"/>
            <a:pathLst>
              <a:path w="14151" h="10440" extrusionOk="0">
                <a:moveTo>
                  <a:pt x="11972" y="1"/>
                </a:moveTo>
                <a:lnTo>
                  <a:pt x="5563" y="6410"/>
                </a:lnTo>
                <a:cubicBezTo>
                  <a:pt x="5477" y="6497"/>
                  <a:pt x="5364" y="6540"/>
                  <a:pt x="5251" y="6540"/>
                </a:cubicBezTo>
                <a:cubicBezTo>
                  <a:pt x="5138" y="6540"/>
                  <a:pt x="5026" y="6497"/>
                  <a:pt x="4939" y="6410"/>
                </a:cubicBezTo>
                <a:lnTo>
                  <a:pt x="2178" y="3649"/>
                </a:lnTo>
                <a:lnTo>
                  <a:pt x="0" y="5827"/>
                </a:lnTo>
                <a:lnTo>
                  <a:pt x="4162" y="9989"/>
                </a:lnTo>
                <a:cubicBezTo>
                  <a:pt x="4453" y="10280"/>
                  <a:pt x="4842" y="10440"/>
                  <a:pt x="5251" y="10440"/>
                </a:cubicBezTo>
                <a:cubicBezTo>
                  <a:pt x="5660" y="10440"/>
                  <a:pt x="6056" y="10280"/>
                  <a:pt x="6340" y="9989"/>
                </a:cubicBezTo>
                <a:lnTo>
                  <a:pt x="14150" y="2179"/>
                </a:lnTo>
                <a:lnTo>
                  <a:pt x="11972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6"/>
          <p:cNvSpPr txBox="1"/>
          <p:nvPr/>
        </p:nvSpPr>
        <p:spPr>
          <a:xfrm>
            <a:off x="0" y="124731"/>
            <a:ext cx="91440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6"/>
          <p:cNvSpPr txBox="1"/>
          <p:nvPr/>
        </p:nvSpPr>
        <p:spPr>
          <a:xfrm>
            <a:off x="0" y="724895"/>
            <a:ext cx="9144000" cy="142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 Em hãy truy cập vào website có địa chỉ </a:t>
            </a:r>
            <a:r>
              <a:rPr lang="en-US" sz="2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sodulich.hanoi.gov.vn</a:t>
            </a: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của Sở Du lịch Hà Nội để tìm kiếm thông tin và lập một danh sách 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các địa điểm tham quan ở Thủ đô.</a:t>
            </a:r>
            <a:endParaRPr sz="20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4" name="Google Shape;69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9999" y="2347526"/>
            <a:ext cx="4059464" cy="23879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695" name="Google Shape;69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258" y="3744686"/>
            <a:ext cx="1731651" cy="139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37" descr="https://statics.vinwonders.com/nha-hat-lon-ha-noi-5_1676040733.JPG"/>
          <p:cNvPicPr preferRelativeResize="0"/>
          <p:nvPr/>
        </p:nvPicPr>
        <p:blipFill rotWithShape="1">
          <a:blip r:embed="rId3">
            <a:alphaModFix/>
          </a:blip>
          <a:srcRect l="18654" r="14308"/>
          <a:stretch/>
        </p:blipFill>
        <p:spPr>
          <a:xfrm>
            <a:off x="-2" y="-2927"/>
            <a:ext cx="3042283" cy="25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7" descr="https://static.vinwonders.com/production/ho-hoan-kiem-2.jpg"/>
          <p:cNvPicPr preferRelativeResize="0"/>
          <p:nvPr/>
        </p:nvPicPr>
        <p:blipFill rotWithShape="1">
          <a:blip r:embed="rId4">
            <a:alphaModFix/>
          </a:blip>
          <a:srcRect l="330" r="20372"/>
          <a:stretch/>
        </p:blipFill>
        <p:spPr>
          <a:xfrm>
            <a:off x="3011714" y="-2"/>
            <a:ext cx="3084286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7" descr="https://ddk.1cdn.vn/2022/01/17/image.daidoanket.vn-images-upload-01172022-_31-5830_68f3200f.jpeg"/>
          <p:cNvPicPr preferRelativeResize="0"/>
          <p:nvPr/>
        </p:nvPicPr>
        <p:blipFill rotWithShape="1">
          <a:blip r:embed="rId5">
            <a:alphaModFix/>
          </a:blip>
          <a:srcRect l="32494" b="10734"/>
          <a:stretch/>
        </p:blipFill>
        <p:spPr>
          <a:xfrm>
            <a:off x="6096000" y="-1"/>
            <a:ext cx="3048001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7" descr="https://ik.imagekit.io/tvlk/blog/2023/07/bao-tang-my-thuat-Viet-Nam-1.png?tr=dpr-2,w-675"/>
          <p:cNvPicPr preferRelativeResize="0"/>
          <p:nvPr/>
        </p:nvPicPr>
        <p:blipFill rotWithShape="1">
          <a:blip r:embed="rId6">
            <a:alphaModFix/>
          </a:blip>
          <a:srcRect r="9499" b="3907"/>
          <a:stretch/>
        </p:blipFill>
        <p:spPr>
          <a:xfrm>
            <a:off x="0" y="2571750"/>
            <a:ext cx="3048000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7" descr="https://vcdn-ngoisao.vnecdn.net/2020/06/19/t4-1592566282-7865-1592567880_m_900x540.jpg"/>
          <p:cNvPicPr preferRelativeResize="0"/>
          <p:nvPr/>
        </p:nvPicPr>
        <p:blipFill rotWithShape="1">
          <a:blip r:embed="rId7">
            <a:alphaModFix/>
          </a:blip>
          <a:srcRect l="13315" r="15245"/>
          <a:stretch/>
        </p:blipFill>
        <p:spPr>
          <a:xfrm>
            <a:off x="3047999" y="2571750"/>
            <a:ext cx="3062137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7" descr="https://upload.wikimedia.org/wikipedia/commons/9/90/One_Pillar_Pagoda_Hanoi.jpg"/>
          <p:cNvPicPr preferRelativeResize="0"/>
          <p:nvPr/>
        </p:nvPicPr>
        <p:blipFill rotWithShape="1">
          <a:blip r:embed="rId8">
            <a:alphaModFix/>
          </a:blip>
          <a:srcRect l="2596"/>
          <a:stretch/>
        </p:blipFill>
        <p:spPr>
          <a:xfrm>
            <a:off x="6096000" y="2571750"/>
            <a:ext cx="3048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37"/>
          <p:cNvSpPr/>
          <p:nvPr/>
        </p:nvSpPr>
        <p:spPr>
          <a:xfrm>
            <a:off x="493485" y="1914023"/>
            <a:ext cx="2061028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Nhà hát Lớn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7"/>
          <p:cNvSpPr/>
          <p:nvPr/>
        </p:nvSpPr>
        <p:spPr>
          <a:xfrm>
            <a:off x="3548553" y="1917029"/>
            <a:ext cx="2061028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Hồ Hoàn Kiếm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7"/>
          <p:cNvSpPr/>
          <p:nvPr/>
        </p:nvSpPr>
        <p:spPr>
          <a:xfrm>
            <a:off x="6553200" y="1492241"/>
            <a:ext cx="2133599" cy="875432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Văn Miếu – Quốc Tử Giám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37"/>
          <p:cNvSpPr/>
          <p:nvPr/>
        </p:nvSpPr>
        <p:spPr>
          <a:xfrm>
            <a:off x="362856" y="4059142"/>
            <a:ext cx="2322286" cy="875432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Bảo tàng Mỹ thuật Việt Nam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7"/>
          <p:cNvSpPr/>
          <p:nvPr/>
        </p:nvSpPr>
        <p:spPr>
          <a:xfrm>
            <a:off x="3363495" y="4485775"/>
            <a:ext cx="2431143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Làng lụa Vạn Phúc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7"/>
          <p:cNvSpPr/>
          <p:nvPr/>
        </p:nvSpPr>
        <p:spPr>
          <a:xfrm>
            <a:off x="6560268" y="4485774"/>
            <a:ext cx="2133599" cy="448799"/>
          </a:xfrm>
          <a:prstGeom prst="roundRect">
            <a:avLst>
              <a:gd name="adj" fmla="val 16667"/>
            </a:avLst>
          </a:prstGeom>
          <a:solidFill>
            <a:srgbClr val="FFD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Chùa Một Cột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se &amp; Keyboard Efficient Use Workshop by Slidesgo">
  <a:themeElements>
    <a:clrScheme name="Simple Light">
      <a:dk1>
        <a:srgbClr val="415A75"/>
      </a:dk1>
      <a:lt1>
        <a:srgbClr val="7CACE1"/>
      </a:lt1>
      <a:dk2>
        <a:srgbClr val="BFE2EC"/>
      </a:dk2>
      <a:lt2>
        <a:srgbClr val="E7FFFF"/>
      </a:lt2>
      <a:accent1>
        <a:srgbClr val="FFFDD1"/>
      </a:accent1>
      <a:accent2>
        <a:srgbClr val="FEE4A7"/>
      </a:accent2>
      <a:accent3>
        <a:srgbClr val="FFE0E1"/>
      </a:accent3>
      <a:accent4>
        <a:srgbClr val="FFFFFF"/>
      </a:accent4>
      <a:accent5>
        <a:srgbClr val="FFFFFF"/>
      </a:accent5>
      <a:accent6>
        <a:srgbClr val="FCCBCD"/>
      </a:accent6>
      <a:hlink>
        <a:srgbClr val="415A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1044</Words>
  <Application>Microsoft Office PowerPoint</Application>
  <PresentationFormat>On-screen Show (16:9)</PresentationFormat>
  <Paragraphs>101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Fredoka</vt:lpstr>
      <vt:lpstr>Karla Medium</vt:lpstr>
      <vt:lpstr>Calibri</vt:lpstr>
      <vt:lpstr>Times New Roman</vt:lpstr>
      <vt:lpstr>Mouse &amp; Keyboard Efficient Use Workshop by Slidesgo</vt:lpstr>
      <vt:lpstr>Office Theme</vt:lpstr>
      <vt:lpstr>PowerPoint Presentation</vt:lpstr>
      <vt:lpstr>THỰC HÀNH TÌM KIẾM VÀ  LỰA CHỌN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13</cp:revision>
  <dcterms:modified xsi:type="dcterms:W3CDTF">2025-10-14T16:00:58Z</dcterms:modified>
</cp:coreProperties>
</file>