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257" r:id="rId4"/>
    <p:sldId id="282" r:id="rId5"/>
    <p:sldId id="283" r:id="rId6"/>
    <p:sldId id="284" r:id="rId7"/>
    <p:sldId id="285" r:id="rId8"/>
    <p:sldId id="286" r:id="rId9"/>
    <p:sldId id="288" r:id="rId10"/>
    <p:sldId id="256" r:id="rId11"/>
    <p:sldId id="289" r:id="rId12"/>
    <p:sldId id="290" r:id="rId13"/>
    <p:sldId id="291" r:id="rId14"/>
    <p:sldId id="292" r:id="rId15"/>
    <p:sldId id="311" r:id="rId16"/>
    <p:sldId id="309" r:id="rId17"/>
    <p:sldId id="310" r:id="rId18"/>
    <p:sldId id="313" r:id="rId19"/>
    <p:sldId id="297" r:id="rId20"/>
    <p:sldId id="298" r:id="rId21"/>
    <p:sldId id="44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5" d="100"/>
          <a:sy n="55" d="100"/>
        </p:scale>
        <p:origin x="6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16</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418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77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871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794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124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6629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6572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05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527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357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9784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10/16/2025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10/16/2025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5194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ra đời nhà nước Văn Lang_360p">
            <a:hlinkClick r:id="" action="ppaction://media"/>
            <a:extLst>
              <a:ext uri="{FF2B5EF4-FFF2-40B4-BE49-F238E27FC236}">
                <a16:creationId xmlns:a16="http://schemas.microsoft.com/office/drawing/2014/main" id="{45EA276D-79FC-47EC-7E9E-6FBE1AE3D6A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170279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411737" y="587898"/>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3">
            <a:extLst>
              <a:ext uri="{FF2B5EF4-FFF2-40B4-BE49-F238E27FC236}">
                <a16:creationId xmlns:a16="http://schemas.microsoft.com/office/drawing/2014/main" id="{56B361DB-2ED8-A441-7FCD-D4716B63F944}"/>
              </a:ext>
            </a:extLst>
          </p:cNvPr>
          <p:cNvPicPr>
            <a:picLocks noChangeAspect="1"/>
          </p:cNvPicPr>
          <p:nvPr/>
        </p:nvPicPr>
        <p:blipFill>
          <a:blip r:embed="rId3"/>
          <a:srcRect/>
          <a:stretch>
            <a:fillRect/>
          </a:stretch>
        </p:blipFill>
        <p:spPr>
          <a:xfrm>
            <a:off x="9857589" y="3548533"/>
            <a:ext cx="2166299" cy="3339188"/>
          </a:xfrm>
          <a:prstGeom prst="rect">
            <a:avLst/>
          </a:prstGeom>
        </p:spPr>
      </p:pic>
      <p:sp>
        <p:nvSpPr>
          <p:cNvPr id="6" name="Rectangle 5">
            <a:extLst>
              <a:ext uri="{FF2B5EF4-FFF2-40B4-BE49-F238E27FC236}">
                <a16:creationId xmlns:a16="http://schemas.microsoft.com/office/drawing/2014/main" id="{374E21A7-E4BC-43D4-8E14-4D4AF995A9BF}"/>
              </a:ext>
            </a:extLst>
          </p:cNvPr>
          <p:cNvSpPr/>
          <p:nvPr/>
        </p:nvSpPr>
        <p:spPr>
          <a:xfrm>
            <a:off x="1024154" y="2414983"/>
            <a:ext cx="9194568" cy="2585323"/>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GIÁO VIÊN: BÙI THỊ HÀ MAI</a:t>
            </a:r>
          </a:p>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LỚP: 5A4</a:t>
            </a:r>
          </a:p>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TRƯỜNG TIỂU HỌC HƯNG ĐẠO</a:t>
            </a:r>
          </a:p>
        </p:txBody>
      </p:sp>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2AF13C4-4835-28C8-33E0-A3C5C9FA2BB6}"/>
              </a:ext>
            </a:extLst>
          </p:cNvPr>
          <p:cNvPicPr>
            <a:picLocks noChangeAspect="1"/>
          </p:cNvPicPr>
          <p:nvPr/>
        </p:nvPicPr>
        <p:blipFill>
          <a:blip r:embed="rId3"/>
          <a:stretch>
            <a:fillRect/>
          </a:stretch>
        </p:blipFill>
        <p:spPr>
          <a:xfrm>
            <a:off x="1638300" y="804862"/>
            <a:ext cx="8763000" cy="4314825"/>
          </a:xfrm>
          <a:prstGeom prst="rect">
            <a:avLst/>
          </a:prstGeom>
        </p:spPr>
      </p:pic>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Dân</a:t>
            </a:r>
            <a:r>
              <a:rPr lang="en-US" sz="4400" b="1" dirty="0">
                <a:solidFill>
                  <a:srgbClr val="FF0000"/>
                </a:solidFill>
              </a:rPr>
              <a:t> </a:t>
            </a:r>
            <a:r>
              <a:rPr lang="en-US" sz="4400" b="1" dirty="0" err="1">
                <a:solidFill>
                  <a:srgbClr val="FF0000"/>
                </a:solidFill>
              </a:rPr>
              <a:t>tộc</a:t>
            </a:r>
            <a:r>
              <a:rPr lang="en-US" sz="4400" b="1" dirty="0">
                <a:solidFill>
                  <a:srgbClr val="FF0000"/>
                </a:solidFill>
              </a:rPr>
              <a:t> Thái</a:t>
            </a:r>
          </a:p>
        </p:txBody>
      </p:sp>
    </p:spTree>
    <p:extLst>
      <p:ext uri="{BB962C8B-B14F-4D97-AF65-F5344CB8AC3E}">
        <p14:creationId xmlns:p14="http://schemas.microsoft.com/office/powerpoint/2010/main" val="256541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Ba Na</a:t>
            </a:r>
          </a:p>
        </p:txBody>
      </p:sp>
      <p:pic>
        <p:nvPicPr>
          <p:cNvPr id="4" name="Picture 3">
            <a:extLst>
              <a:ext uri="{FF2B5EF4-FFF2-40B4-BE49-F238E27FC236}">
                <a16:creationId xmlns:a16="http://schemas.microsoft.com/office/drawing/2014/main" id="{14011464-9CC4-1D1C-4DA7-8457357A433B}"/>
              </a:ext>
            </a:extLst>
          </p:cNvPr>
          <p:cNvPicPr>
            <a:picLocks noChangeAspect="1"/>
          </p:cNvPicPr>
          <p:nvPr/>
        </p:nvPicPr>
        <p:blipFill>
          <a:blip r:embed="rId3"/>
          <a:stretch>
            <a:fillRect/>
          </a:stretch>
        </p:blipFill>
        <p:spPr>
          <a:xfrm>
            <a:off x="1352550" y="566737"/>
            <a:ext cx="9258300" cy="4448175"/>
          </a:xfrm>
          <a:prstGeom prst="rect">
            <a:avLst/>
          </a:prstGeom>
        </p:spPr>
      </p:pic>
    </p:spTree>
    <p:extLst>
      <p:ext uri="{BB962C8B-B14F-4D97-AF65-F5344CB8AC3E}">
        <p14:creationId xmlns:p14="http://schemas.microsoft.com/office/powerpoint/2010/main" val="351348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Hoa</a:t>
            </a:r>
          </a:p>
        </p:txBody>
      </p:sp>
      <p:pic>
        <p:nvPicPr>
          <p:cNvPr id="3" name="Picture 2">
            <a:extLst>
              <a:ext uri="{FF2B5EF4-FFF2-40B4-BE49-F238E27FC236}">
                <a16:creationId xmlns:a16="http://schemas.microsoft.com/office/drawing/2014/main" id="{92DC77F2-FDB1-7BCB-11D2-D03E39E01F24}"/>
              </a:ext>
            </a:extLst>
          </p:cNvPr>
          <p:cNvPicPr>
            <a:picLocks noChangeAspect="1"/>
          </p:cNvPicPr>
          <p:nvPr/>
        </p:nvPicPr>
        <p:blipFill>
          <a:blip r:embed="rId3"/>
          <a:stretch>
            <a:fillRect/>
          </a:stretch>
        </p:blipFill>
        <p:spPr>
          <a:xfrm>
            <a:off x="1519237" y="862012"/>
            <a:ext cx="8620125" cy="4371975"/>
          </a:xfrm>
          <a:prstGeom prst="rect">
            <a:avLst/>
          </a:prstGeom>
        </p:spPr>
      </p:pic>
    </p:spTree>
    <p:extLst>
      <p:ext uri="{BB962C8B-B14F-4D97-AF65-F5344CB8AC3E}">
        <p14:creationId xmlns:p14="http://schemas.microsoft.com/office/powerpoint/2010/main" val="7794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Thái</a:t>
            </a:r>
          </a:p>
        </p:txBody>
      </p:sp>
      <p:pic>
        <p:nvPicPr>
          <p:cNvPr id="4" name="Picture 3">
            <a:extLst>
              <a:ext uri="{FF2B5EF4-FFF2-40B4-BE49-F238E27FC236}">
                <a16:creationId xmlns:a16="http://schemas.microsoft.com/office/drawing/2014/main" id="{2E43E5E3-92D5-4D10-7449-FC310A74E4DB}"/>
              </a:ext>
            </a:extLst>
          </p:cNvPr>
          <p:cNvPicPr>
            <a:picLocks noChangeAspect="1"/>
          </p:cNvPicPr>
          <p:nvPr/>
        </p:nvPicPr>
        <p:blipFill>
          <a:blip r:embed="rId3"/>
          <a:stretch>
            <a:fillRect/>
          </a:stretch>
        </p:blipFill>
        <p:spPr>
          <a:xfrm>
            <a:off x="1790700" y="647700"/>
            <a:ext cx="8591550" cy="4305300"/>
          </a:xfrm>
          <a:prstGeom prst="rect">
            <a:avLst/>
          </a:prstGeom>
        </p:spPr>
      </p:pic>
    </p:spTree>
    <p:extLst>
      <p:ext uri="{BB962C8B-B14F-4D97-AF65-F5344CB8AC3E}">
        <p14:creationId xmlns:p14="http://schemas.microsoft.com/office/powerpoint/2010/main" val="394015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14325" y="452120"/>
            <a:ext cx="1142047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1AEDBA81-F46C-CFFA-FEE1-97F9C97EB859}"/>
              </a:ext>
            </a:extLst>
          </p:cNvPr>
          <p:cNvSpPr/>
          <p:nvPr/>
        </p:nvSpPr>
        <p:spPr>
          <a:xfrm>
            <a:off x="6372225" y="866776"/>
            <a:ext cx="5271135" cy="533082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Năm 1954, trong lần về thăm Đền Hùng, Bác Hồ đã căn dặn cán bộ chiến sĩ Đại đoàn Quân Tiên phong: </a:t>
            </a:r>
            <a:r>
              <a:rPr lang="vi-VN" sz="2400" b="1" i="1" dirty="0">
                <a:latin typeface="Cambria" panose="02040503050406030204" pitchFamily="18" charset="0"/>
                <a:ea typeface="Cambria" panose="02040503050406030204" pitchFamily="18" charset="0"/>
              </a:rPr>
              <a:t>“Các Vua Hùng đã có công dựng nước, Bác cháu ta phải cùng nhau giữ lấy nước".</a:t>
            </a:r>
          </a:p>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Câu nói của Bác không chỉ là lời nhắc nhở mà còn thể hiện lòng biết ơn đối với các Vua Hùng đã có công dựng nên Nhà nước Văn Lang. Hãy chia sẻ với bạn những điều em biết về Nhà nước này.</a:t>
            </a:r>
            <a:endParaRPr lang="vi-VN" sz="2400" dirty="0">
              <a:latin typeface="Cambria" panose="02040503050406030204" pitchFamily="18" charset="0"/>
              <a:ea typeface="Cambria" panose="02040503050406030204" pitchFamily="18" charset="0"/>
            </a:endParaRPr>
          </a:p>
        </p:txBody>
      </p:sp>
      <p:pic>
        <p:nvPicPr>
          <p:cNvPr id="1026" name="Picture 2" descr="Dấu ấn về bức ảnh Bác Hồ thăm Đền Hùng">
            <a:extLst>
              <a:ext uri="{FF2B5EF4-FFF2-40B4-BE49-F238E27FC236}">
                <a16:creationId xmlns:a16="http://schemas.microsoft.com/office/drawing/2014/main" id="{8CA9DC64-1897-85B1-024B-2E773231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 y="1552576"/>
            <a:ext cx="5425999" cy="4110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544</Words>
  <Application>Microsoft Office PowerPoint</Application>
  <PresentationFormat>Widescreen</PresentationFormat>
  <Paragraphs>41</Paragraphs>
  <Slides>19</Slides>
  <Notes>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等线</vt:lpstr>
      <vt:lpstr>等线 Light</vt:lpstr>
      <vt:lpstr>Arial</vt:lpstr>
      <vt:lpstr>Calibri</vt:lpstr>
      <vt:lpstr>Calibri Light</vt:lpstr>
      <vt:lpstr>Cambria</vt:lpstr>
      <vt:lpstr>DFPOP1-W9</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2024-08-02T11:27:06Z</dcterms:created>
  <dcterms:modified xsi:type="dcterms:W3CDTF">2025-10-16T12:24:49Z</dcterms:modified>
</cp:coreProperties>
</file>