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</p:sldMasterIdLst>
  <p:notesMasterIdLst>
    <p:notesMasterId r:id="rId30"/>
  </p:notesMasterIdLst>
  <p:sldIdLst>
    <p:sldId id="280" r:id="rId4"/>
    <p:sldId id="277" r:id="rId5"/>
    <p:sldId id="282" r:id="rId6"/>
    <p:sldId id="257" r:id="rId7"/>
    <p:sldId id="276" r:id="rId8"/>
    <p:sldId id="258" r:id="rId9"/>
    <p:sldId id="260" r:id="rId10"/>
    <p:sldId id="261" r:id="rId11"/>
    <p:sldId id="259" r:id="rId12"/>
    <p:sldId id="283" r:id="rId13"/>
    <p:sldId id="284" r:id="rId14"/>
    <p:sldId id="285" r:id="rId15"/>
    <p:sldId id="286" r:id="rId16"/>
    <p:sldId id="287" r:id="rId17"/>
    <p:sldId id="288" r:id="rId18"/>
    <p:sldId id="289" r:id="rId19"/>
    <p:sldId id="290" r:id="rId20"/>
    <p:sldId id="291" r:id="rId21"/>
    <p:sldId id="292" r:id="rId22"/>
    <p:sldId id="269" r:id="rId23"/>
    <p:sldId id="293" r:id="rId24"/>
    <p:sldId id="266" r:id="rId25"/>
    <p:sldId id="267" r:id="rId26"/>
    <p:sldId id="268" r:id="rId27"/>
    <p:sldId id="275" r:id="rId28"/>
    <p:sldId id="441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31" d="100"/>
          <a:sy n="31" d="100"/>
        </p:scale>
        <p:origin x="120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66F3D-8FB9-43FD-95F3-77C447E9AB1C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1E004-75DD-44B2-BAD4-2ED1C5C01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5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6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6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77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85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58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28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275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092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022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3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38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52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51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2347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460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097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51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46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85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75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93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18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388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93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07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7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3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9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1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9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0A27654-2794-211E-6C1F-A8F604AA2BF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0861" y="86513"/>
            <a:ext cx="1619739" cy="16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6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B2F7C1-9282-4A3A-84F9-1486840B5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68620-3685-4624-8513-DA0C72C1A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472B0-20E0-4D9E-9CA6-8ABF53BE6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BAD21-07F0-48CD-9FCC-01ADFD122B6F}" type="datetimeFigureOut">
              <a:rPr lang="en-US" smtClean="0"/>
              <a:t>10/6/2025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E34C1-C16B-4C6C-8585-2E2EBADCF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979EF-B997-4FEC-A8A3-FB8448D245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3578691-102C-3BDC-1EB5-CF37CD99775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0861" y="86513"/>
            <a:ext cx="1619739" cy="1619739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94D134-5FDC-C939-378E-4FE5E1C900E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139" y="6984618"/>
            <a:ext cx="1619739" cy="161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63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2025/10/6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58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599086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1768421"/>
            <a:ext cx="4958037" cy="5089579"/>
          </a:xfrm>
          <a:custGeom>
            <a:avLst/>
            <a:gdLst/>
            <a:ahLst/>
            <a:cxnLst/>
            <a:rect l="l" t="t" r="r" b="b"/>
            <a:pathLst>
              <a:path w="7437055" h="7634369">
                <a:moveTo>
                  <a:pt x="0" y="0"/>
                </a:moveTo>
                <a:lnTo>
                  <a:pt x="7437055" y="0"/>
                </a:lnTo>
                <a:lnTo>
                  <a:pt x="7437055" y="7634369"/>
                </a:lnTo>
                <a:lnTo>
                  <a:pt x="0" y="7634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0400" t="-16151" r="-80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025C8D-58BA-2524-5FF0-7F90FC5C6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845" y="1281475"/>
            <a:ext cx="648061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4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CED347D-3A28-E38E-A82E-89A8517BD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20" y="352424"/>
            <a:ext cx="7116080" cy="32394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C38B0BA-25D1-8A8F-274E-C3D151BB959C}"/>
              </a:ext>
            </a:extLst>
          </p:cNvPr>
          <p:cNvGrpSpPr/>
          <p:nvPr/>
        </p:nvGrpSpPr>
        <p:grpSpPr>
          <a:xfrm>
            <a:off x="1557437" y="3916090"/>
            <a:ext cx="8907363" cy="676230"/>
            <a:chOff x="927517" y="194580"/>
            <a:chExt cx="8965939" cy="2154272"/>
          </a:xfrm>
        </p:grpSpPr>
        <p:grpSp>
          <p:nvGrpSpPr>
            <p:cNvPr id="7" name="Group 4">
              <a:extLst>
                <a:ext uri="{FF2B5EF4-FFF2-40B4-BE49-F238E27FC236}">
                  <a16:creationId xmlns:a16="http://schemas.microsoft.com/office/drawing/2014/main" id="{BE633BF5-F919-B961-B782-111BF9169458}"/>
                </a:ext>
              </a:extLst>
            </p:cNvPr>
            <p:cNvGrpSpPr/>
            <p:nvPr/>
          </p:nvGrpSpPr>
          <p:grpSpPr>
            <a:xfrm>
              <a:off x="927517" y="279844"/>
              <a:ext cx="8965939" cy="2069008"/>
              <a:chOff x="0" y="0"/>
              <a:chExt cx="12956587" cy="4320406"/>
            </a:xfrm>
          </p:grpSpPr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95D0C66B-7B41-EBE7-DB1C-2FB4D2ADB740}"/>
                  </a:ext>
                </a:extLst>
              </p:cNvPr>
              <p:cNvSpPr/>
              <p:nvPr/>
            </p:nvSpPr>
            <p:spPr>
              <a:xfrm>
                <a:off x="0" y="-4073"/>
                <a:ext cx="12962978" cy="43270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Text Box 9">
              <a:extLst>
                <a:ext uri="{FF2B5EF4-FFF2-40B4-BE49-F238E27FC236}">
                  <a16:creationId xmlns:a16="http://schemas.microsoft.com/office/drawing/2014/main" id="{16C880FC-3954-CCE2-3F4A-A00CCB420E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4188" y="194580"/>
              <a:ext cx="8557018" cy="961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Nước nào có số dân đông nhất Đông Nam Á?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4 Tinos Bold" panose="02020803070505020304" pitchFamily="18" charset="0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92503450-067B-4229-57BF-E3B0D9DEC0C3}"/>
              </a:ext>
            </a:extLst>
          </p:cNvPr>
          <p:cNvSpPr/>
          <p:nvPr/>
        </p:nvSpPr>
        <p:spPr>
          <a:xfrm>
            <a:off x="2410493" y="1203960"/>
            <a:ext cx="2984467" cy="3505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5B08154-4DCC-24E9-E2C2-41F245ED5CD4}"/>
              </a:ext>
            </a:extLst>
          </p:cNvPr>
          <p:cNvGrpSpPr/>
          <p:nvPr/>
        </p:nvGrpSpPr>
        <p:grpSpPr>
          <a:xfrm>
            <a:off x="1526957" y="4901610"/>
            <a:ext cx="9303603" cy="1077218"/>
            <a:chOff x="927517" y="194580"/>
            <a:chExt cx="8965939" cy="3431703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E85814B5-0F01-6D36-3C9C-6C5F787B46BE}"/>
                </a:ext>
              </a:extLst>
            </p:cNvPr>
            <p:cNvGrpSpPr/>
            <p:nvPr/>
          </p:nvGrpSpPr>
          <p:grpSpPr>
            <a:xfrm>
              <a:off x="927517" y="279844"/>
              <a:ext cx="8965939" cy="2069008"/>
              <a:chOff x="0" y="0"/>
              <a:chExt cx="12956587" cy="4320406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E7AC43F7-E526-70B4-FCA4-6BA25D8A3C1A}"/>
                  </a:ext>
                </a:extLst>
              </p:cNvPr>
              <p:cNvSpPr/>
              <p:nvPr/>
            </p:nvSpPr>
            <p:spPr>
              <a:xfrm>
                <a:off x="0" y="-4073"/>
                <a:ext cx="12962978" cy="4327009"/>
              </a:xfrm>
              <a:custGeom>
                <a:avLst/>
                <a:gdLst/>
                <a:ahLst/>
                <a:cxnLst/>
                <a:rect l="l" t="t" r="r" b="b"/>
                <a:pathLst>
                  <a:path w="12962978" h="4327009">
                    <a:moveTo>
                      <a:pt x="12335201" y="4272531"/>
                    </a:moveTo>
                    <a:cubicBezTo>
                      <a:pt x="12335201" y="4272531"/>
                      <a:pt x="11604326" y="4327009"/>
                      <a:pt x="9843168" y="4324387"/>
                    </a:cubicBezTo>
                    <a:cubicBezTo>
                      <a:pt x="4754291" y="4322225"/>
                      <a:pt x="1057074" y="4314400"/>
                      <a:pt x="1057074" y="4314400"/>
                    </a:cubicBezTo>
                    <a:cubicBezTo>
                      <a:pt x="812932" y="4305566"/>
                      <a:pt x="449110" y="4284335"/>
                      <a:pt x="282371" y="4226158"/>
                    </a:cubicBezTo>
                    <a:cubicBezTo>
                      <a:pt x="4469" y="4129195"/>
                      <a:pt x="0" y="3955916"/>
                      <a:pt x="0" y="3206247"/>
                    </a:cubicBezTo>
                    <a:lnTo>
                      <a:pt x="0" y="3206214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619048" y="15681"/>
                      <a:pt x="7966728" y="7673"/>
                    </a:cubicBezTo>
                    <a:cubicBezTo>
                      <a:pt x="11385398" y="0"/>
                      <a:pt x="12102131" y="6979"/>
                      <a:pt x="12102131" y="6979"/>
                    </a:cubicBezTo>
                    <a:cubicBezTo>
                      <a:pt x="12470439" y="14458"/>
                      <a:pt x="12608699" y="42638"/>
                      <a:pt x="12806438" y="165219"/>
                    </a:cubicBezTo>
                    <a:cubicBezTo>
                      <a:pt x="12957456" y="258836"/>
                      <a:pt x="12962978" y="476157"/>
                      <a:pt x="12953837" y="3206214"/>
                    </a:cubicBezTo>
                    <a:lnTo>
                      <a:pt x="12953837" y="3206247"/>
                    </a:lnTo>
                    <a:cubicBezTo>
                      <a:pt x="12953836" y="4073881"/>
                      <a:pt x="12911053" y="4222469"/>
                      <a:pt x="12335201" y="4272531"/>
                    </a:cubicBezTo>
                    <a:close/>
                  </a:path>
                </a:pathLst>
              </a:custGeom>
              <a:solidFill>
                <a:srgbClr val="FFF3E4"/>
              </a:solidFill>
              <a:ln>
                <a:solidFill>
                  <a:schemeClr val="tx1"/>
                </a:solidFill>
                <a:prstDash val="lgDash"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 Box 9">
              <a:extLst>
                <a:ext uri="{FF2B5EF4-FFF2-40B4-BE49-F238E27FC236}">
                  <a16:creationId xmlns:a16="http://schemas.microsoft.com/office/drawing/2014/main" id="{177A9322-CB97-4592-7C47-F06227967F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4188" y="194580"/>
              <a:ext cx="8557018" cy="3431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Nước ta có dân số đứng thứ mấy Đông Nam Á?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4 Tinos Bold" panose="020208030705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2BC81D8-B7FA-1396-7660-145E5C11528A}"/>
              </a:ext>
            </a:extLst>
          </p:cNvPr>
          <p:cNvSpPr txBox="1"/>
          <p:nvPr/>
        </p:nvSpPr>
        <p:spPr>
          <a:xfrm>
            <a:off x="2133601" y="5853382"/>
            <a:ext cx="854456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 dirty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nước ta đứng thứ 3 trong khu vực Đông Nam Á.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98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6">
            <a:extLst>
              <a:ext uri="{FF2B5EF4-FFF2-40B4-BE49-F238E27FC236}">
                <a16:creationId xmlns:a16="http://schemas.microsoft.com/office/drawing/2014/main" id="{FFB5C361-240B-2519-7EB9-F455671427A5}"/>
              </a:ext>
            </a:extLst>
          </p:cNvPr>
          <p:cNvGrpSpPr/>
          <p:nvPr/>
        </p:nvGrpSpPr>
        <p:grpSpPr>
          <a:xfrm>
            <a:off x="4714240" y="1343929"/>
            <a:ext cx="6929120" cy="2831230"/>
            <a:chOff x="0" y="0"/>
            <a:chExt cx="8776869" cy="5662459"/>
          </a:xfrm>
        </p:grpSpPr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78A7BAFE-7CF6-8553-BD84-12DA9FD71DA3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DBCFFE1-1BBB-6ED5-3179-D962A9EC6851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4B22C303-2DFF-4A1A-1DC8-98A99AD6CEF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5ECDB1-3E8D-DBF8-534E-11858A04129D}"/>
                </a:ext>
              </a:extLst>
            </p:cNvPr>
            <p:cNvSpPr txBox="1"/>
            <p:nvPr/>
          </p:nvSpPr>
          <p:spPr>
            <a:xfrm>
              <a:off x="302929" y="248284"/>
              <a:ext cx="8105453" cy="5414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2: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 hiểu về gia tăng dân số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7" name="Freeform 5">
            <a:extLst>
              <a:ext uri="{FF2B5EF4-FFF2-40B4-BE49-F238E27FC236}">
                <a16:creationId xmlns:a16="http://schemas.microsoft.com/office/drawing/2014/main" id="{8B794829-CF83-C5DE-684D-2F2BB1135BFB}"/>
              </a:ext>
            </a:extLst>
          </p:cNvPr>
          <p:cNvSpPr/>
          <p:nvPr/>
        </p:nvSpPr>
        <p:spPr>
          <a:xfrm>
            <a:off x="1" y="3078480"/>
            <a:ext cx="5191759" cy="3779520"/>
          </a:xfrm>
          <a:custGeom>
            <a:avLst/>
            <a:gdLst/>
            <a:ahLst/>
            <a:cxnLst/>
            <a:rect l="l" t="t" r="r" b="b"/>
            <a:pathLst>
              <a:path w="7854545" h="6048000">
                <a:moveTo>
                  <a:pt x="0" y="0"/>
                </a:moveTo>
                <a:lnTo>
                  <a:pt x="7854546" y="0"/>
                </a:lnTo>
                <a:lnTo>
                  <a:pt x="7854546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88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0"/>
            <a:ext cx="10938438" cy="1501677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558800" y="13969"/>
              <a:ext cx="20726400" cy="35391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thông tin và quan sát hình 1, em hãy:</a:t>
              </a:r>
            </a:p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Cho biết số dân của nước ta năm 2021 tăng bao nhiêu nghìn người so với năm 1991.</a:t>
              </a:r>
            </a:p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Nêu một số ảnh hưởng của gia tăng dân số ở nước ta.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4CB2C92-A915-6F3A-4399-A687A6F32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760" y="1767039"/>
            <a:ext cx="6810692" cy="466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3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4CB2C92-A915-6F3A-4399-A687A6F32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" y="1695919"/>
            <a:ext cx="5489954" cy="3760001"/>
          </a:xfrm>
          <a:prstGeom prst="rect">
            <a:avLst/>
          </a:prstGeom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81E5C099-1AA1-DC73-5948-5A953852265E}"/>
              </a:ext>
            </a:extLst>
          </p:cNvPr>
          <p:cNvSpPr txBox="1"/>
          <p:nvPr/>
        </p:nvSpPr>
        <p:spPr>
          <a:xfrm>
            <a:off x="6177280" y="1030736"/>
            <a:ext cx="5567680" cy="433855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7F79D2F-F4A0-F026-AC44-B1A4E594C0C1}"/>
              </a:ext>
            </a:extLst>
          </p:cNvPr>
          <p:cNvSpPr/>
          <p:nvPr/>
        </p:nvSpPr>
        <p:spPr>
          <a:xfrm>
            <a:off x="6035040" y="792480"/>
            <a:ext cx="5608320" cy="54051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Cách nhận xét biểu đồ để rút ra kết luận về sự gia tăng dân số ở Việt Nam: 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Quan sát các cột thể hiện số dân có chiều hướng cao lên liên tục hay thấp đi.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Dựa vào con số ở trên cột để tính được số lượng tăng lên từ năm 1991-2021 (30 năm).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 Tính trung bình mỗi năm tăng lên bao nhiêu nghìn người.</a:t>
            </a:r>
          </a:p>
        </p:txBody>
      </p:sp>
    </p:spTree>
    <p:extLst>
      <p:ext uri="{BB962C8B-B14F-4D97-AF65-F5344CB8AC3E}">
        <p14:creationId xmlns:p14="http://schemas.microsoft.com/office/powerpoint/2010/main" val="314132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52401" y="254176"/>
            <a:ext cx="11846560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4CB2C92-A915-6F3A-4399-A687A6F32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" y="1695919"/>
            <a:ext cx="5489954" cy="3760001"/>
          </a:xfrm>
          <a:prstGeom prst="rect">
            <a:avLst/>
          </a:prstGeom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81E5C099-1AA1-DC73-5948-5A953852265E}"/>
              </a:ext>
            </a:extLst>
          </p:cNvPr>
          <p:cNvSpPr txBox="1"/>
          <p:nvPr/>
        </p:nvSpPr>
        <p:spPr>
          <a:xfrm>
            <a:off x="6177280" y="1030736"/>
            <a:ext cx="5567680" cy="433855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marL="0" marR="0" lvl="0" indent="0" algn="ctr" defTabSz="609630" rtl="0" eaLnBrk="1" fontAlgn="auto" latinLnBrk="0" hangingPunct="1">
              <a:lnSpc>
                <a:spcPts val="17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7F79D2F-F4A0-F026-AC44-B1A4E594C0C1}"/>
              </a:ext>
            </a:extLst>
          </p:cNvPr>
          <p:cNvSpPr/>
          <p:nvPr/>
        </p:nvSpPr>
        <p:spPr>
          <a:xfrm>
            <a:off x="5913120" y="741680"/>
            <a:ext cx="5994400" cy="560832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Việt Nam giai đoạn 1991 – 2021 tăng lên liên tục.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 năm 1991 – 2021 (30 năm) dân số Việt Nam tăng thêm 31 262 nghìn người.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năm dân số Việt Nam tăng khoảng 1 triệu người.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nước ta tăng khá nhanh. Trong thời gian gần đây, tốc độ gia tăng dân số có xu hướng giảm.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3A37C82-141F-6C02-D355-62BFB912421B}"/>
              </a:ext>
            </a:extLst>
          </p:cNvPr>
          <p:cNvCxnSpPr/>
          <p:nvPr/>
        </p:nvCxnSpPr>
        <p:spPr>
          <a:xfrm flipV="1">
            <a:off x="1361440" y="1889760"/>
            <a:ext cx="3464560" cy="660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38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3">
            <a:extLst>
              <a:ext uri="{FF2B5EF4-FFF2-40B4-BE49-F238E27FC236}">
                <a16:creationId xmlns:a16="http://schemas.microsoft.com/office/drawing/2014/main" id="{DD765E77-ADB6-8582-DEF5-2F81B70243B9}"/>
              </a:ext>
            </a:extLst>
          </p:cNvPr>
          <p:cNvSpPr/>
          <p:nvPr/>
        </p:nvSpPr>
        <p:spPr>
          <a:xfrm>
            <a:off x="1100453" y="2489085"/>
            <a:ext cx="3704747" cy="3024000"/>
          </a:xfrm>
          <a:custGeom>
            <a:avLst/>
            <a:gdLst/>
            <a:ahLst/>
            <a:cxnLst/>
            <a:rect l="l" t="t" r="r" b="b"/>
            <a:pathLst>
              <a:path w="3704747" h="3024000">
                <a:moveTo>
                  <a:pt x="0" y="0"/>
                </a:moveTo>
                <a:lnTo>
                  <a:pt x="3704747" y="0"/>
                </a:lnTo>
                <a:lnTo>
                  <a:pt x="3704747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FD4A830-4730-B777-4F17-526A9C3497A9}"/>
              </a:ext>
            </a:extLst>
          </p:cNvPr>
          <p:cNvSpPr/>
          <p:nvPr/>
        </p:nvSpPr>
        <p:spPr>
          <a:xfrm>
            <a:off x="5334000" y="955040"/>
            <a:ext cx="6217920" cy="51816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đông và tăng lên hằng năm tạo cho nước ta nguồn lao động dồi dào, thị trường tiêu thụ rộng lớn. 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 nhiên, dân số đông cũng gây ra một số khó khăn trong giải quyết việc làm, nhà ở, y tế, giáo dục...</a:t>
            </a:r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 thời dẫn đến nguy cơ suy thoái tài nguyên thiên nhiên và ô nhiễm môi trường. </a:t>
            </a:r>
          </a:p>
        </p:txBody>
      </p:sp>
    </p:spTree>
    <p:extLst>
      <p:ext uri="{BB962C8B-B14F-4D97-AF65-F5344CB8AC3E}">
        <p14:creationId xmlns:p14="http://schemas.microsoft.com/office/powerpoint/2010/main" val="43129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365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động của dân số đến kinh tế – xã hội và môi trường ở nước ta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53EBEA6-A733-F49D-88E0-9863A3EA1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644" y="1603692"/>
            <a:ext cx="4293236" cy="38801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A06288-9B0C-5128-6496-12F3369FC82E}"/>
              </a:ext>
            </a:extLst>
          </p:cNvPr>
          <p:cNvSpPr txBox="1"/>
          <p:nvPr/>
        </p:nvSpPr>
        <p:spPr>
          <a:xfrm>
            <a:off x="2042160" y="5628640"/>
            <a:ext cx="241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4925E7-97A5-D6C6-A9B8-D8A6E8227C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224" y="1745932"/>
            <a:ext cx="4178935" cy="364902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C82068E-4344-D7C5-7C2E-BE465CF948E6}"/>
              </a:ext>
            </a:extLst>
          </p:cNvPr>
          <p:cNvSpPr txBox="1"/>
          <p:nvPr/>
        </p:nvSpPr>
        <p:spPr>
          <a:xfrm>
            <a:off x="6847840" y="5537200"/>
            <a:ext cx="421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 nước sạch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54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365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động của dân số đến kinh tế – xã hội và môi trường ở nước ta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D83F611-5291-7ACE-BBEA-85C810D27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64" y="1721484"/>
            <a:ext cx="4481196" cy="38512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BF8B502-32E1-04C6-AC9E-50581D74E468}"/>
              </a:ext>
            </a:extLst>
          </p:cNvPr>
          <p:cNvSpPr txBox="1"/>
          <p:nvPr/>
        </p:nvSpPr>
        <p:spPr>
          <a:xfrm>
            <a:off x="741680" y="572008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nhiễm môi trường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0225371-DFC4-460C-CD19-BE79B1496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0024" y="1762124"/>
            <a:ext cx="4189096" cy="37496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47A8E4-9C09-F065-9D31-0DA27DE1BEFC}"/>
              </a:ext>
            </a:extLst>
          </p:cNvPr>
          <p:cNvSpPr txBox="1"/>
          <p:nvPr/>
        </p:nvSpPr>
        <p:spPr>
          <a:xfrm>
            <a:off x="6390640" y="562864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nhiễm tiếng ồn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96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365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động của dân số đến kinh tế – xã hội và môi trường ở nước ta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1C01A0A-188D-CA6A-27A0-DED3E776E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832" y="1812290"/>
            <a:ext cx="4749094" cy="37249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2EB0EF-CEF8-856B-A1D9-995F7C2975B6}"/>
              </a:ext>
            </a:extLst>
          </p:cNvPr>
          <p:cNvSpPr txBox="1"/>
          <p:nvPr/>
        </p:nvSpPr>
        <p:spPr>
          <a:xfrm>
            <a:off x="1127760" y="568960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lương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1D3914-7AC8-A60F-41F2-C2116DD9F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424" y="1863090"/>
            <a:ext cx="4809847" cy="36537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A1D94DC-EAE2-02DA-FB56-A42276035B69}"/>
              </a:ext>
            </a:extLst>
          </p:cNvPr>
          <p:cNvSpPr txBox="1"/>
          <p:nvPr/>
        </p:nvSpPr>
        <p:spPr>
          <a:xfrm>
            <a:off x="6868160" y="5709920"/>
            <a:ext cx="452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bệnh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45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ăng trưởng dân số thế giới và tác động tới kinh tế toàn cầu  VTV24_360p">
            <a:hlinkClick r:id="" action="ppaction://media"/>
            <a:extLst>
              <a:ext uri="{FF2B5EF4-FFF2-40B4-BE49-F238E27FC236}">
                <a16:creationId xmlns:a16="http://schemas.microsoft.com/office/drawing/2014/main" id="{E7ED6AE3-318F-6F9F-53B5-FADC894DB0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5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406400" y="381000"/>
            <a:ext cx="6933155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582532" y="1301799"/>
            <a:ext cx="65829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 Tổng cục Thống kê, giữa tháng 4 năm 2023, số dân Việt Nam đạt mốc 100 triệu người, xếp thứ 8 châu Á và thứ 15 trong số các quốc gia đông dân nhất thế giới. Hãy chia sẻ suy nghĩ của em về những thông tin trên.</a:t>
            </a:r>
            <a:endParaRPr lang="en-US" sz="36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 descr="A cartoon of a person wearing a garment&#10;&#10;Description automatically generated">
            <a:extLst>
              <a:ext uri="{FF2B5EF4-FFF2-40B4-BE49-F238E27FC236}">
                <a16:creationId xmlns:a16="http://schemas.microsoft.com/office/drawing/2014/main" id="{8530F20C-9CF2-4A7C-A47E-EBBCFAC767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60" y="1249680"/>
            <a:ext cx="5608320" cy="560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9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99086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1768421"/>
            <a:ext cx="4958037" cy="5089579"/>
          </a:xfrm>
          <a:custGeom>
            <a:avLst/>
            <a:gdLst/>
            <a:ahLst/>
            <a:cxnLst/>
            <a:rect l="l" t="t" r="r" b="b"/>
            <a:pathLst>
              <a:path w="7437055" h="7634369">
                <a:moveTo>
                  <a:pt x="0" y="0"/>
                </a:moveTo>
                <a:lnTo>
                  <a:pt x="7437055" y="0"/>
                </a:lnTo>
                <a:lnTo>
                  <a:pt x="7437055" y="7634369"/>
                </a:lnTo>
                <a:lnTo>
                  <a:pt x="0" y="7634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0400" t="-16151" r="-8066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522" y="838200"/>
            <a:ext cx="6836241" cy="5568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528320" y="452120"/>
            <a:ext cx="11206480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3">
            <a:extLst>
              <a:ext uri="{FF2B5EF4-FFF2-40B4-BE49-F238E27FC236}">
                <a16:creationId xmlns:a16="http://schemas.microsoft.com/office/drawing/2014/main" id="{1EA99C84-3958-CC94-C6D4-B43881C903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52157" y="3518812"/>
            <a:ext cx="2166299" cy="3339188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83334325-829A-F848-F4A8-5DFC0FDB75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84694" y="3518812"/>
            <a:ext cx="2020185" cy="33345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8D11E9-D2E4-2CFB-ECD4-88BBD8173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736" y="875673"/>
            <a:ext cx="10138527" cy="274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2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44666"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66078" y="685800"/>
            <a:ext cx="5907114" cy="5486400"/>
            <a:chOff x="549117" y="1028700"/>
            <a:chExt cx="8860671" cy="8229600"/>
          </a:xfrm>
        </p:grpSpPr>
        <p:grpSp>
          <p:nvGrpSpPr>
            <p:cNvPr id="3" name="Group 3"/>
            <p:cNvGrpSpPr/>
            <p:nvPr/>
          </p:nvGrpSpPr>
          <p:grpSpPr>
            <a:xfrm>
              <a:off x="549117" y="1028700"/>
              <a:ext cx="8860671" cy="8229600"/>
              <a:chOff x="0" y="0"/>
              <a:chExt cx="2333675" cy="21674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333675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33675" h="2167467">
                    <a:moveTo>
                      <a:pt x="44561" y="0"/>
                    </a:moveTo>
                    <a:lnTo>
                      <a:pt x="2289114" y="0"/>
                    </a:lnTo>
                    <a:cubicBezTo>
                      <a:pt x="2300932" y="0"/>
                      <a:pt x="2312267" y="4695"/>
                      <a:pt x="2320623" y="13052"/>
                    </a:cubicBezTo>
                    <a:cubicBezTo>
                      <a:pt x="2328980" y="21408"/>
                      <a:pt x="2333675" y="32742"/>
                      <a:pt x="2333675" y="44561"/>
                    </a:cubicBezTo>
                    <a:lnTo>
                      <a:pt x="2333675" y="2122906"/>
                    </a:lnTo>
                    <a:cubicBezTo>
                      <a:pt x="2333675" y="2147516"/>
                      <a:pt x="2313724" y="2167467"/>
                      <a:pt x="2289114" y="2167467"/>
                    </a:cubicBezTo>
                    <a:lnTo>
                      <a:pt x="44561" y="2167467"/>
                    </a:lnTo>
                    <a:cubicBezTo>
                      <a:pt x="32742" y="2167467"/>
                      <a:pt x="21408" y="2162772"/>
                      <a:pt x="13052" y="2154415"/>
                    </a:cubicBezTo>
                    <a:cubicBezTo>
                      <a:pt x="4695" y="2146059"/>
                      <a:pt x="0" y="2134724"/>
                      <a:pt x="0" y="2122906"/>
                    </a:cubicBezTo>
                    <a:lnTo>
                      <a:pt x="0" y="44561"/>
                    </a:lnTo>
                    <a:cubicBezTo>
                      <a:pt x="0" y="19951"/>
                      <a:pt x="19951" y="0"/>
                      <a:pt x="44561" y="0"/>
                    </a:cubicBezTo>
                    <a:close/>
                  </a:path>
                </a:pathLst>
              </a:custGeom>
              <a:solidFill>
                <a:srgbClr val="21521C">
                  <a:alpha val="90980"/>
                </a:srgbClr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2333675" cy="22150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255758" y="2928404"/>
              <a:ext cx="7447389" cy="3323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1. </a:t>
              </a: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Nước nào có số dân </a:t>
              </a:r>
              <a:r>
                <a:rPr lang="en-US" sz="4800" b="1" kern="0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ít</a:t>
              </a: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nhất Đông Nam Á?</a:t>
              </a:r>
              <a:endParaRPr kumimoji="0" lang="en-US" alt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4 Tinos Bold" panose="02020803070505020304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46132" y="393573"/>
            <a:ext cx="5139781" cy="1425931"/>
            <a:chOff x="10269198" y="590359"/>
            <a:chExt cx="7709672" cy="2138896"/>
          </a:xfrm>
        </p:grpSpPr>
        <p:grpSp>
          <p:nvGrpSpPr>
            <p:cNvPr id="7" name="Group 7"/>
            <p:cNvGrpSpPr/>
            <p:nvPr/>
          </p:nvGrpSpPr>
          <p:grpSpPr>
            <a:xfrm>
              <a:off x="10269198" y="590359"/>
              <a:ext cx="7709672" cy="2138896"/>
              <a:chOff x="0" y="0"/>
              <a:chExt cx="2030531" cy="56333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0400340" y="1053497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Cam-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-chia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46132" y="2003069"/>
            <a:ext cx="5139781" cy="1425931"/>
            <a:chOff x="10269198" y="3004604"/>
            <a:chExt cx="7709672" cy="2138896"/>
          </a:xfrm>
        </p:grpSpPr>
        <p:grpSp>
          <p:nvGrpSpPr>
            <p:cNvPr id="10" name="Group 10"/>
            <p:cNvGrpSpPr/>
            <p:nvPr/>
          </p:nvGrpSpPr>
          <p:grpSpPr>
            <a:xfrm>
              <a:off x="10269198" y="3004604"/>
              <a:ext cx="7709672" cy="2138896"/>
              <a:chOff x="0" y="0"/>
              <a:chExt cx="2030531" cy="56333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0400340" y="3542961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Xin-ga-po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46132" y="3712857"/>
            <a:ext cx="5139781" cy="1425931"/>
            <a:chOff x="10269198" y="5569285"/>
            <a:chExt cx="7709672" cy="2138896"/>
          </a:xfrm>
        </p:grpSpPr>
        <p:grpSp>
          <p:nvGrpSpPr>
            <p:cNvPr id="13" name="Group 13"/>
            <p:cNvGrpSpPr/>
            <p:nvPr/>
          </p:nvGrpSpPr>
          <p:grpSpPr>
            <a:xfrm>
              <a:off x="10269198" y="5569285"/>
              <a:ext cx="7709672" cy="2138896"/>
              <a:chOff x="0" y="0"/>
              <a:chExt cx="2030531" cy="56333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0400340" y="6032423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Lào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846132" y="5322937"/>
            <a:ext cx="5139781" cy="1425931"/>
            <a:chOff x="10269198" y="7984405"/>
            <a:chExt cx="7709672" cy="2138896"/>
          </a:xfrm>
        </p:grpSpPr>
        <p:grpSp>
          <p:nvGrpSpPr>
            <p:cNvPr id="16" name="Group 16"/>
            <p:cNvGrpSpPr/>
            <p:nvPr/>
          </p:nvGrpSpPr>
          <p:grpSpPr>
            <a:xfrm>
              <a:off x="10269198" y="7984405"/>
              <a:ext cx="7709672" cy="2138896"/>
              <a:chOff x="0" y="0"/>
              <a:chExt cx="2030531" cy="56333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0400340" y="8612006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Bru-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nây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928" t="-70425" r="-1117" b="-6134"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66078" y="685800"/>
            <a:ext cx="5907114" cy="5486400"/>
            <a:chOff x="549117" y="1028700"/>
            <a:chExt cx="8860671" cy="8229600"/>
          </a:xfrm>
        </p:grpSpPr>
        <p:grpSp>
          <p:nvGrpSpPr>
            <p:cNvPr id="3" name="Group 3"/>
            <p:cNvGrpSpPr/>
            <p:nvPr/>
          </p:nvGrpSpPr>
          <p:grpSpPr>
            <a:xfrm>
              <a:off x="549117" y="1028700"/>
              <a:ext cx="8860671" cy="8229600"/>
              <a:chOff x="0" y="0"/>
              <a:chExt cx="2333675" cy="21674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333675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33675" h="2167467">
                    <a:moveTo>
                      <a:pt x="44561" y="0"/>
                    </a:moveTo>
                    <a:lnTo>
                      <a:pt x="2289114" y="0"/>
                    </a:lnTo>
                    <a:cubicBezTo>
                      <a:pt x="2300932" y="0"/>
                      <a:pt x="2312267" y="4695"/>
                      <a:pt x="2320623" y="13052"/>
                    </a:cubicBezTo>
                    <a:cubicBezTo>
                      <a:pt x="2328980" y="21408"/>
                      <a:pt x="2333675" y="32742"/>
                      <a:pt x="2333675" y="44561"/>
                    </a:cubicBezTo>
                    <a:lnTo>
                      <a:pt x="2333675" y="2122906"/>
                    </a:lnTo>
                    <a:cubicBezTo>
                      <a:pt x="2333675" y="2147516"/>
                      <a:pt x="2313724" y="2167467"/>
                      <a:pt x="2289114" y="2167467"/>
                    </a:cubicBezTo>
                    <a:lnTo>
                      <a:pt x="44561" y="2167467"/>
                    </a:lnTo>
                    <a:cubicBezTo>
                      <a:pt x="32742" y="2167467"/>
                      <a:pt x="21408" y="2162772"/>
                      <a:pt x="13052" y="2154415"/>
                    </a:cubicBezTo>
                    <a:cubicBezTo>
                      <a:pt x="4695" y="2146059"/>
                      <a:pt x="0" y="2134724"/>
                      <a:pt x="0" y="2122906"/>
                    </a:cubicBezTo>
                    <a:lnTo>
                      <a:pt x="0" y="44561"/>
                    </a:lnTo>
                    <a:cubicBezTo>
                      <a:pt x="0" y="19951"/>
                      <a:pt x="19951" y="0"/>
                      <a:pt x="44561" y="0"/>
                    </a:cubicBezTo>
                    <a:close/>
                  </a:path>
                </a:pathLst>
              </a:custGeom>
              <a:solidFill>
                <a:srgbClr val="21521C">
                  <a:alpha val="90980"/>
                </a:srgbClr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2333675" cy="22150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255758" y="2928404"/>
              <a:ext cx="7447389" cy="39241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quân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tặng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46132" y="393573"/>
            <a:ext cx="5139781" cy="1425931"/>
            <a:chOff x="10269198" y="590359"/>
            <a:chExt cx="7709672" cy="2138896"/>
          </a:xfrm>
        </p:grpSpPr>
        <p:grpSp>
          <p:nvGrpSpPr>
            <p:cNvPr id="7" name="Group 7"/>
            <p:cNvGrpSpPr/>
            <p:nvPr/>
          </p:nvGrpSpPr>
          <p:grpSpPr>
            <a:xfrm>
              <a:off x="10269198" y="590359"/>
              <a:ext cx="7709672" cy="2138896"/>
              <a:chOff x="0" y="0"/>
              <a:chExt cx="2030531" cy="56333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0400340" y="1053497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1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46132" y="2003069"/>
            <a:ext cx="5139781" cy="1425931"/>
            <a:chOff x="10269198" y="3004604"/>
            <a:chExt cx="7709672" cy="2138896"/>
          </a:xfrm>
        </p:grpSpPr>
        <p:grpSp>
          <p:nvGrpSpPr>
            <p:cNvPr id="10" name="Group 10"/>
            <p:cNvGrpSpPr/>
            <p:nvPr/>
          </p:nvGrpSpPr>
          <p:grpSpPr>
            <a:xfrm>
              <a:off x="10269198" y="3004604"/>
              <a:ext cx="7709672" cy="2138896"/>
              <a:chOff x="0" y="0"/>
              <a:chExt cx="2030531" cy="56333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0400340" y="3542961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2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46132" y="3712857"/>
            <a:ext cx="5139781" cy="1425931"/>
            <a:chOff x="10269198" y="5569285"/>
            <a:chExt cx="7709672" cy="2138896"/>
          </a:xfrm>
        </p:grpSpPr>
        <p:grpSp>
          <p:nvGrpSpPr>
            <p:cNvPr id="13" name="Group 13"/>
            <p:cNvGrpSpPr/>
            <p:nvPr/>
          </p:nvGrpSpPr>
          <p:grpSpPr>
            <a:xfrm>
              <a:off x="10269198" y="5569285"/>
              <a:ext cx="7709672" cy="2138896"/>
              <a:chOff x="0" y="0"/>
              <a:chExt cx="2030531" cy="56333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0400340" y="6032423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3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846132" y="5322937"/>
            <a:ext cx="5139781" cy="1425931"/>
            <a:chOff x="10269198" y="7984405"/>
            <a:chExt cx="7709672" cy="2138896"/>
          </a:xfrm>
        </p:grpSpPr>
        <p:grpSp>
          <p:nvGrpSpPr>
            <p:cNvPr id="16" name="Group 16"/>
            <p:cNvGrpSpPr/>
            <p:nvPr/>
          </p:nvGrpSpPr>
          <p:grpSpPr>
            <a:xfrm>
              <a:off x="10269198" y="7984405"/>
              <a:ext cx="7709672" cy="2138896"/>
              <a:chOff x="0" y="0"/>
              <a:chExt cx="2030531" cy="56333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0400340" y="8651990"/>
              <a:ext cx="7447389" cy="9810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1,5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654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8" t="-8481" r="-24976" b="-72605"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366078" y="685800"/>
            <a:ext cx="5907114" cy="5486400"/>
            <a:chOff x="549117" y="1028700"/>
            <a:chExt cx="8860671" cy="8229600"/>
          </a:xfrm>
        </p:grpSpPr>
        <p:grpSp>
          <p:nvGrpSpPr>
            <p:cNvPr id="3" name="Group 3"/>
            <p:cNvGrpSpPr/>
            <p:nvPr/>
          </p:nvGrpSpPr>
          <p:grpSpPr>
            <a:xfrm>
              <a:off x="549117" y="1028700"/>
              <a:ext cx="8860671" cy="8229600"/>
              <a:chOff x="0" y="0"/>
              <a:chExt cx="2333675" cy="216746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2333675" cy="2167467"/>
              </a:xfrm>
              <a:custGeom>
                <a:avLst/>
                <a:gdLst/>
                <a:ahLst/>
                <a:cxnLst/>
                <a:rect l="l" t="t" r="r" b="b"/>
                <a:pathLst>
                  <a:path w="2333675" h="2167467">
                    <a:moveTo>
                      <a:pt x="44561" y="0"/>
                    </a:moveTo>
                    <a:lnTo>
                      <a:pt x="2289114" y="0"/>
                    </a:lnTo>
                    <a:cubicBezTo>
                      <a:pt x="2300932" y="0"/>
                      <a:pt x="2312267" y="4695"/>
                      <a:pt x="2320623" y="13052"/>
                    </a:cubicBezTo>
                    <a:cubicBezTo>
                      <a:pt x="2328980" y="21408"/>
                      <a:pt x="2333675" y="32742"/>
                      <a:pt x="2333675" y="44561"/>
                    </a:cubicBezTo>
                    <a:lnTo>
                      <a:pt x="2333675" y="2122906"/>
                    </a:lnTo>
                    <a:cubicBezTo>
                      <a:pt x="2333675" y="2147516"/>
                      <a:pt x="2313724" y="2167467"/>
                      <a:pt x="2289114" y="2167467"/>
                    </a:cubicBezTo>
                    <a:lnTo>
                      <a:pt x="44561" y="2167467"/>
                    </a:lnTo>
                    <a:cubicBezTo>
                      <a:pt x="32742" y="2167467"/>
                      <a:pt x="21408" y="2162772"/>
                      <a:pt x="13052" y="2154415"/>
                    </a:cubicBezTo>
                    <a:cubicBezTo>
                      <a:pt x="4695" y="2146059"/>
                      <a:pt x="0" y="2134724"/>
                      <a:pt x="0" y="2122906"/>
                    </a:cubicBezTo>
                    <a:lnTo>
                      <a:pt x="0" y="44561"/>
                    </a:lnTo>
                    <a:cubicBezTo>
                      <a:pt x="0" y="19951"/>
                      <a:pt x="19951" y="0"/>
                      <a:pt x="44561" y="0"/>
                    </a:cubicBezTo>
                    <a:close/>
                  </a:path>
                </a:pathLst>
              </a:custGeom>
              <a:solidFill>
                <a:srgbClr val="21521C">
                  <a:alpha val="90980"/>
                </a:srgbClr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47625"/>
                <a:ext cx="2333675" cy="2215092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1255758" y="3414179"/>
              <a:ext cx="7812042" cy="29431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120"/>
                </a:lnSpc>
                <a:spcBef>
                  <a:spcPct val="0"/>
                </a:spcBef>
              </a:pP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Dân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2011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54" b="1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654" b="1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846132" y="393573"/>
            <a:ext cx="5139781" cy="1425931"/>
            <a:chOff x="10269198" y="590359"/>
            <a:chExt cx="7709672" cy="2138896"/>
          </a:xfrm>
        </p:grpSpPr>
        <p:grpSp>
          <p:nvGrpSpPr>
            <p:cNvPr id="7" name="Group 7"/>
            <p:cNvGrpSpPr/>
            <p:nvPr/>
          </p:nvGrpSpPr>
          <p:grpSpPr>
            <a:xfrm>
              <a:off x="10269198" y="590359"/>
              <a:ext cx="7709672" cy="2138896"/>
              <a:chOff x="0" y="0"/>
              <a:chExt cx="2030531" cy="563331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10400340" y="716831"/>
              <a:ext cx="7447389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  <a:spcBef>
                  <a:spcPct val="0"/>
                </a:spcBef>
              </a:pP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88 246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846132" y="5322937"/>
            <a:ext cx="5139781" cy="1425931"/>
            <a:chOff x="10269198" y="7984405"/>
            <a:chExt cx="7709672" cy="2138896"/>
          </a:xfrm>
        </p:grpSpPr>
        <p:grpSp>
          <p:nvGrpSpPr>
            <p:cNvPr id="16" name="Group 16"/>
            <p:cNvGrpSpPr/>
            <p:nvPr/>
          </p:nvGrpSpPr>
          <p:grpSpPr>
            <a:xfrm>
              <a:off x="10269198" y="7984405"/>
              <a:ext cx="7709672" cy="2138896"/>
              <a:chOff x="0" y="0"/>
              <a:chExt cx="2030531" cy="563331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0400340" y="8190253"/>
              <a:ext cx="7447389" cy="7923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88 156 </a:t>
              </a: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36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36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46132" y="3712857"/>
            <a:ext cx="5139781" cy="1425931"/>
            <a:chOff x="10269198" y="5569285"/>
            <a:chExt cx="7709672" cy="2138896"/>
          </a:xfrm>
        </p:grpSpPr>
        <p:grpSp>
          <p:nvGrpSpPr>
            <p:cNvPr id="13" name="Group 13"/>
            <p:cNvGrpSpPr/>
            <p:nvPr/>
          </p:nvGrpSpPr>
          <p:grpSpPr>
            <a:xfrm>
              <a:off x="10269198" y="5569285"/>
              <a:ext cx="7709672" cy="2138896"/>
              <a:chOff x="0" y="0"/>
              <a:chExt cx="2030531" cy="563331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10400340" y="5695757"/>
              <a:ext cx="7447389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  <a:spcBef>
                  <a:spcPct val="0"/>
                </a:spcBef>
              </a:pP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88 145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846132" y="2003069"/>
            <a:ext cx="5139781" cy="1425931"/>
            <a:chOff x="10269198" y="3004604"/>
            <a:chExt cx="7709672" cy="2138896"/>
          </a:xfrm>
        </p:grpSpPr>
        <p:grpSp>
          <p:nvGrpSpPr>
            <p:cNvPr id="10" name="Group 10"/>
            <p:cNvGrpSpPr/>
            <p:nvPr/>
          </p:nvGrpSpPr>
          <p:grpSpPr>
            <a:xfrm>
              <a:off x="10269198" y="3004604"/>
              <a:ext cx="7709672" cy="2138896"/>
              <a:chOff x="0" y="0"/>
              <a:chExt cx="2030531" cy="563331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030531" cy="563331"/>
              </a:xfrm>
              <a:custGeom>
                <a:avLst/>
                <a:gdLst/>
                <a:ahLst/>
                <a:cxnLst/>
                <a:rect l="l" t="t" r="r" b="b"/>
                <a:pathLst>
                  <a:path w="2030531" h="563331">
                    <a:moveTo>
                      <a:pt x="51213" y="0"/>
                    </a:moveTo>
                    <a:lnTo>
                      <a:pt x="1979318" y="0"/>
                    </a:lnTo>
                    <a:cubicBezTo>
                      <a:pt x="2007602" y="0"/>
                      <a:pt x="2030531" y="22929"/>
                      <a:pt x="2030531" y="51213"/>
                    </a:cubicBezTo>
                    <a:lnTo>
                      <a:pt x="2030531" y="512117"/>
                    </a:lnTo>
                    <a:cubicBezTo>
                      <a:pt x="2030531" y="540402"/>
                      <a:pt x="2007602" y="563331"/>
                      <a:pt x="1979318" y="563331"/>
                    </a:cubicBezTo>
                    <a:lnTo>
                      <a:pt x="51213" y="563331"/>
                    </a:lnTo>
                    <a:cubicBezTo>
                      <a:pt x="22929" y="563331"/>
                      <a:pt x="0" y="540402"/>
                      <a:pt x="0" y="512117"/>
                    </a:cubicBezTo>
                    <a:lnTo>
                      <a:pt x="0" y="51213"/>
                    </a:lnTo>
                    <a:cubicBezTo>
                      <a:pt x="0" y="22929"/>
                      <a:pt x="22929" y="0"/>
                      <a:pt x="51213" y="0"/>
                    </a:cubicBezTo>
                    <a:close/>
                  </a:path>
                </a:pathLst>
              </a:custGeom>
              <a:solidFill>
                <a:srgbClr val="FBB325"/>
              </a:solidFill>
            </p:spPr>
            <p:txBody>
              <a:bodyPr/>
              <a:lstStyle/>
              <a:p>
                <a:endParaRPr lang="en-US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-47625"/>
                <a:ext cx="2030531" cy="61095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10400340" y="3296661"/>
              <a:ext cx="7447389" cy="8463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400"/>
                </a:lnSpc>
                <a:spcBef>
                  <a:spcPct val="0"/>
                </a:spcBef>
              </a:pP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88 146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triệu</a:t>
              </a:r>
              <a:r>
                <a:rPr lang="en-US" sz="4000" dirty="0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endParaRPr lang="en-US" sz="40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751497" y="0"/>
            <a:ext cx="5440503" cy="6960797"/>
            <a:chOff x="0" y="0"/>
            <a:chExt cx="2149335" cy="2749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9335" cy="2749944"/>
            </a:xfrm>
            <a:custGeom>
              <a:avLst/>
              <a:gdLst/>
              <a:ahLst/>
              <a:cxnLst/>
              <a:rect l="l" t="t" r="r" b="b"/>
              <a:pathLst>
                <a:path w="2149335" h="2749944">
                  <a:moveTo>
                    <a:pt x="48383" y="0"/>
                  </a:moveTo>
                  <a:lnTo>
                    <a:pt x="2100952" y="0"/>
                  </a:lnTo>
                  <a:cubicBezTo>
                    <a:pt x="2127673" y="0"/>
                    <a:pt x="2149335" y="21662"/>
                    <a:pt x="2149335" y="48383"/>
                  </a:cubicBezTo>
                  <a:lnTo>
                    <a:pt x="2149335" y="2701562"/>
                  </a:lnTo>
                  <a:cubicBezTo>
                    <a:pt x="2149335" y="2728283"/>
                    <a:pt x="2127673" y="2749944"/>
                    <a:pt x="2100952" y="2749944"/>
                  </a:cubicBezTo>
                  <a:lnTo>
                    <a:pt x="48383" y="2749944"/>
                  </a:lnTo>
                  <a:cubicBezTo>
                    <a:pt x="21662" y="2749944"/>
                    <a:pt x="0" y="2728283"/>
                    <a:pt x="0" y="2701562"/>
                  </a:cubicBezTo>
                  <a:lnTo>
                    <a:pt x="0" y="48383"/>
                  </a:lnTo>
                  <a:cubicBezTo>
                    <a:pt x="0" y="21662"/>
                    <a:pt x="21662" y="0"/>
                    <a:pt x="48383" y="0"/>
                  </a:cubicBezTo>
                  <a:close/>
                </a:path>
              </a:pathLst>
            </a:custGeom>
            <a:solidFill>
              <a:srgbClr val="3072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49335" cy="27975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14417" flipH="1">
            <a:off x="5030728" y="226475"/>
            <a:ext cx="2672996" cy="1396640"/>
          </a:xfrm>
          <a:custGeom>
            <a:avLst/>
            <a:gdLst/>
            <a:ahLst/>
            <a:cxnLst/>
            <a:rect l="l" t="t" r="r" b="b"/>
            <a:pathLst>
              <a:path w="4009494" h="2094960">
                <a:moveTo>
                  <a:pt x="4009493" y="0"/>
                </a:moveTo>
                <a:lnTo>
                  <a:pt x="0" y="0"/>
                </a:lnTo>
                <a:lnTo>
                  <a:pt x="0" y="2094960"/>
                </a:lnTo>
                <a:lnTo>
                  <a:pt x="4009493" y="2094960"/>
                </a:lnTo>
                <a:lnTo>
                  <a:pt x="40094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9775" y="990600"/>
            <a:ext cx="4543946" cy="52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11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0F2216-2270-BBB5-9CFC-58F20199B14E}"/>
              </a:ext>
            </a:extLst>
          </p:cNvPr>
          <p:cNvSpPr txBox="1"/>
          <p:nvPr/>
        </p:nvSpPr>
        <p:spPr>
          <a:xfrm>
            <a:off x="447619" y="67528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duy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ngoài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nick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3"/>
          <p:cNvGrpSpPr/>
          <p:nvPr/>
        </p:nvGrpSpPr>
        <p:grpSpPr>
          <a:xfrm>
            <a:off x="528320" y="452120"/>
            <a:ext cx="11206480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4A8FB85-FCC6-16A8-EAC2-C283C35BDC22}"/>
              </a:ext>
            </a:extLst>
          </p:cNvPr>
          <p:cNvSpPr/>
          <p:nvPr/>
        </p:nvSpPr>
        <p:spPr>
          <a:xfrm>
            <a:off x="2001520" y="883921"/>
            <a:ext cx="8026400" cy="2387600"/>
          </a:xfrm>
          <a:prstGeom prst="roundRect">
            <a:avLst>
              <a:gd name="adj" fmla="val 22473"/>
            </a:avLst>
          </a:prstGeom>
          <a:solidFill>
            <a:srgbClr val="EBFFFF"/>
          </a:solidFill>
          <a:ln w="57150" cap="rnd" cmpd="thinThick">
            <a:solidFill>
              <a:srgbClr val="00206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600" b="1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600" b="1" dirty="0">
                <a:solidFill>
                  <a:srgbClr val="44546A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 tin cho biết về số dân của Việt Nam vượt mức 100 triệu, là nước đông dân xếp thứ 8 ở châu Á và thứ 15 trên thế giới.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1EA99C84-3958-CC94-C6D4-B43881C903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052157" y="3518812"/>
            <a:ext cx="2166299" cy="3339188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83334325-829A-F848-F4A8-5DFC0FDB753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84694" y="3518812"/>
            <a:ext cx="2020185" cy="333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0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751497" y="0"/>
            <a:ext cx="5440503" cy="6960797"/>
            <a:chOff x="0" y="0"/>
            <a:chExt cx="2149335" cy="2749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9335" cy="2749944"/>
            </a:xfrm>
            <a:custGeom>
              <a:avLst/>
              <a:gdLst/>
              <a:ahLst/>
              <a:cxnLst/>
              <a:rect l="l" t="t" r="r" b="b"/>
              <a:pathLst>
                <a:path w="2149335" h="2749944">
                  <a:moveTo>
                    <a:pt x="48383" y="0"/>
                  </a:moveTo>
                  <a:lnTo>
                    <a:pt x="2100952" y="0"/>
                  </a:lnTo>
                  <a:cubicBezTo>
                    <a:pt x="2127673" y="0"/>
                    <a:pt x="2149335" y="21662"/>
                    <a:pt x="2149335" y="48383"/>
                  </a:cubicBezTo>
                  <a:lnTo>
                    <a:pt x="2149335" y="2701562"/>
                  </a:lnTo>
                  <a:cubicBezTo>
                    <a:pt x="2149335" y="2728283"/>
                    <a:pt x="2127673" y="2749944"/>
                    <a:pt x="2100952" y="2749944"/>
                  </a:cubicBezTo>
                  <a:lnTo>
                    <a:pt x="48383" y="2749944"/>
                  </a:lnTo>
                  <a:cubicBezTo>
                    <a:pt x="21662" y="2749944"/>
                    <a:pt x="0" y="2728283"/>
                    <a:pt x="0" y="2701562"/>
                  </a:cubicBezTo>
                  <a:lnTo>
                    <a:pt x="0" y="48383"/>
                  </a:lnTo>
                  <a:cubicBezTo>
                    <a:pt x="0" y="21662"/>
                    <a:pt x="21662" y="0"/>
                    <a:pt x="48383" y="0"/>
                  </a:cubicBezTo>
                  <a:close/>
                </a:path>
              </a:pathLst>
            </a:custGeom>
            <a:solidFill>
              <a:srgbClr val="3072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49335" cy="27975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-614417" flipH="1">
            <a:off x="5030728" y="226475"/>
            <a:ext cx="2672996" cy="1396640"/>
          </a:xfrm>
          <a:custGeom>
            <a:avLst/>
            <a:gdLst/>
            <a:ahLst/>
            <a:cxnLst/>
            <a:rect l="l" t="t" r="r" b="b"/>
            <a:pathLst>
              <a:path w="4009494" h="2094960">
                <a:moveTo>
                  <a:pt x="4009493" y="0"/>
                </a:moveTo>
                <a:lnTo>
                  <a:pt x="0" y="0"/>
                </a:lnTo>
                <a:lnTo>
                  <a:pt x="0" y="2094960"/>
                </a:lnTo>
                <a:lnTo>
                  <a:pt x="4009493" y="2094960"/>
                </a:lnTo>
                <a:lnTo>
                  <a:pt x="400949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128C6C-FE0C-D0C5-9BD0-33A0425E5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804" y="147484"/>
            <a:ext cx="3261643" cy="17801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168D3A-2EA2-0661-A5FB-846C7EC1F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1636" y="1660618"/>
            <a:ext cx="6030253" cy="4278066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71ACF76E-0CFE-A11F-EC34-E545BC7B56EE}"/>
              </a:ext>
            </a:extLst>
          </p:cNvPr>
          <p:cNvSpPr/>
          <p:nvPr/>
        </p:nvSpPr>
        <p:spPr>
          <a:xfrm>
            <a:off x="165101" y="1879600"/>
            <a:ext cx="6459220" cy="497840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406400" y="381000"/>
            <a:ext cx="6933155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6"/>
          <p:cNvSpPr/>
          <p:nvPr/>
        </p:nvSpPr>
        <p:spPr>
          <a:xfrm>
            <a:off x="7014421" y="1769097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77329" y="1593919"/>
            <a:ext cx="664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được số dân và so sánh được quy mô</a:t>
            </a: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số Việt Nam với một số nước trong</a:t>
            </a: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 vực Đông Nam Á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19516" y="2424857"/>
            <a:ext cx="6648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 được sự gia tang dân số ở Việt Nam và một số hậu quả do gia tăng dân số nhanh và phân bố dân cư chưa hợp lí ở Việt Nam, có sử</a:t>
            </a: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 tranh ảnh, biểu đồ hoặc bảng số liệu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88FA799-8847-AF3D-2902-1CD4A0051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101" y="694144"/>
            <a:ext cx="5974598" cy="85961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D488C7E-C60E-0E8D-38C2-280E7AF141E2}"/>
              </a:ext>
            </a:extLst>
          </p:cNvPr>
          <p:cNvSpPr txBox="1"/>
          <p:nvPr/>
        </p:nvSpPr>
        <p:spPr>
          <a:xfrm>
            <a:off x="472554" y="3851344"/>
            <a:ext cx="6648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được tên một số dân tộc ở Việt Nam và kể lại được một số câu chuyện về tình đoàn kết của cộng đồng các dân tộc Việt Nam.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B9C119-4DB1-0590-894B-72D7F9684797}"/>
              </a:ext>
            </a:extLst>
          </p:cNvPr>
          <p:cNvSpPr txBox="1"/>
          <p:nvPr/>
        </p:nvSpPr>
        <p:spPr>
          <a:xfrm>
            <a:off x="491604" y="5070544"/>
            <a:ext cx="664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 tỏ được thái độ tôn trọng đối với sự đa dạng văn hoá của các dân tộc Việt Nam.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65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691866" y="664949"/>
            <a:ext cx="5907114" cy="5486400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6"/>
          <p:cNvSpPr/>
          <p:nvPr/>
        </p:nvSpPr>
        <p:spPr>
          <a:xfrm>
            <a:off x="7014421" y="1769097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66" y="926087"/>
            <a:ext cx="7413379" cy="5568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9" name="Group 6">
            <a:extLst>
              <a:ext uri="{FF2B5EF4-FFF2-40B4-BE49-F238E27FC236}">
                <a16:creationId xmlns:a16="http://schemas.microsoft.com/office/drawing/2014/main" id="{FFB5C361-240B-2519-7EB9-F455671427A5}"/>
              </a:ext>
            </a:extLst>
          </p:cNvPr>
          <p:cNvGrpSpPr/>
          <p:nvPr/>
        </p:nvGrpSpPr>
        <p:grpSpPr>
          <a:xfrm>
            <a:off x="5857240" y="1343929"/>
            <a:ext cx="5786120" cy="2487507"/>
            <a:chOff x="0" y="0"/>
            <a:chExt cx="8776869" cy="4975013"/>
          </a:xfrm>
        </p:grpSpPr>
        <p:grpSp>
          <p:nvGrpSpPr>
            <p:cNvPr id="10" name="Group 7">
              <a:extLst>
                <a:ext uri="{FF2B5EF4-FFF2-40B4-BE49-F238E27FC236}">
                  <a16:creationId xmlns:a16="http://schemas.microsoft.com/office/drawing/2014/main" id="{78A7BAFE-7CF6-8553-BD84-12DA9FD71DA3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DBCFFE1-1BBB-6ED5-3179-D962A9EC6851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4B22C303-2DFF-4A1A-1DC8-98A99AD6CEF1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5ECDB1-3E8D-DBF8-534E-11858A04129D}"/>
                </a:ext>
              </a:extLst>
            </p:cNvPr>
            <p:cNvSpPr txBox="1"/>
            <p:nvPr/>
          </p:nvSpPr>
          <p:spPr>
            <a:xfrm>
              <a:off x="302929" y="248284"/>
              <a:ext cx="8105452" cy="4260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1: </a:t>
              </a:r>
              <a:endParaRPr lang="en-US" sz="4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Tìm hiểu về dân số</a:t>
              </a:r>
              <a:endParaRPr lang="en-US" sz="48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Freeform 4">
            <a:extLst>
              <a:ext uri="{FF2B5EF4-FFF2-40B4-BE49-F238E27FC236}">
                <a16:creationId xmlns:a16="http://schemas.microsoft.com/office/drawing/2014/main" id="{B108FEFC-95E9-BF96-1622-BE7E04B53096}"/>
              </a:ext>
            </a:extLst>
          </p:cNvPr>
          <p:cNvSpPr/>
          <p:nvPr/>
        </p:nvSpPr>
        <p:spPr>
          <a:xfrm>
            <a:off x="436880" y="2651760"/>
            <a:ext cx="5640759" cy="374549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45160" y="106541"/>
            <a:ext cx="10938438" cy="1315859"/>
            <a:chOff x="0" y="0"/>
            <a:chExt cx="21876876" cy="359748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/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2" cy="302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/>
              <a:r>
                <a:rPr lang="vi-VN" sz="2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2400" b="1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bảng số dân các nước Đông Nam Á năm 2021, em hãy:</a:t>
              </a:r>
            </a:p>
            <a:p>
              <a:pPr algn="just" defTabSz="609630"/>
              <a:r>
                <a:rPr lang="vi-VN" sz="2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Cho biết số dân của nước ta năm 2021.</a:t>
              </a:r>
            </a:p>
            <a:p>
              <a:pPr algn="just" defTabSz="609630"/>
              <a:r>
                <a:rPr lang="vi-VN" sz="2400" dirty="0">
                  <a:solidFill>
                    <a:srgbClr val="FFFF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So sánh số dân nước ta với các nước trong khu vực Đông Nam Á.</a:t>
              </a:r>
              <a:endParaRPr lang="en-US" sz="24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6CC785F-D6EF-64FD-0377-3B7748ACA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642" y="1805304"/>
            <a:ext cx="9112838" cy="4148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7CED347D-3A28-E38E-A82E-89A8517BD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5520" y="352424"/>
            <a:ext cx="7116080" cy="32394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6F881EE-21C5-F2F6-5D80-1B82A0A92A95}"/>
              </a:ext>
            </a:extLst>
          </p:cNvPr>
          <p:cNvSpPr txBox="1"/>
          <p:nvPr/>
        </p:nvSpPr>
        <p:spPr>
          <a:xfrm>
            <a:off x="416560" y="3801062"/>
            <a:ext cx="11135359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Việt Nam năm 2021 là 98 504 nghìn người (98,5 triệu người).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86892C-88DD-E17A-BDAA-E20C366C93A2}"/>
              </a:ext>
            </a:extLst>
          </p:cNvPr>
          <p:cNvSpPr/>
          <p:nvPr/>
        </p:nvSpPr>
        <p:spPr>
          <a:xfrm>
            <a:off x="2847373" y="1965960"/>
            <a:ext cx="2557747" cy="3505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4243F1-5782-A27C-90E7-838D73003CCF}"/>
              </a:ext>
            </a:extLst>
          </p:cNvPr>
          <p:cNvSpPr txBox="1"/>
          <p:nvPr/>
        </p:nvSpPr>
        <p:spPr>
          <a:xfrm>
            <a:off x="843281" y="4542742"/>
            <a:ext cx="1004824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nước ta năm 2021 ít hơn 2 quốc gia Indonesia và Philippines.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A51F67-8311-4AE7-30C7-F024C4691CB9}"/>
              </a:ext>
            </a:extLst>
          </p:cNvPr>
          <p:cNvSpPr txBox="1"/>
          <p:nvPr/>
        </p:nvSpPr>
        <p:spPr>
          <a:xfrm>
            <a:off x="812801" y="5223462"/>
            <a:ext cx="1004824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spcBef>
                <a:spcPct val="50000"/>
              </a:spcBef>
              <a:defRPr/>
            </a:pPr>
            <a:r>
              <a:rPr lang="vi-VN" altLang="en-US" sz="2400" b="1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Dân số nước ta năm 2021 nhiều hơn so với Thái lan, Myanmar, Malaysia, Cam-pu-chia, Lào, Singapore, Timor-Leste, Brunei. 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923</Words>
  <Application>Microsoft Office PowerPoint</Application>
  <PresentationFormat>Widescreen</PresentationFormat>
  <Paragraphs>63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等线</vt:lpstr>
      <vt:lpstr>等线 Light</vt:lpstr>
      <vt:lpstr>Arial</vt:lpstr>
      <vt:lpstr>Calibri</vt:lpstr>
      <vt:lpstr>Calibri Light</vt:lpstr>
      <vt:lpstr>Cambria</vt:lpstr>
      <vt:lpstr>DFPOP1-W9</vt:lpstr>
      <vt:lpstr>Wingdings</vt:lpstr>
      <vt:lpstr>1_Office Theme</vt:lpstr>
      <vt:lpstr>Custom Design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46</cp:revision>
  <dcterms:created xsi:type="dcterms:W3CDTF">2024-07-19T12:50:26Z</dcterms:created>
  <dcterms:modified xsi:type="dcterms:W3CDTF">2025-10-06T14:31:12Z</dcterms:modified>
</cp:coreProperties>
</file>