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4A4FA-D149-4B3A-A40F-C0A0FC9ED6A2}"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EF2278-92ED-456F-A83E-9E1ECB7CE335}" type="slidenum">
              <a:rPr lang="en-US" smtClean="0"/>
              <a:t>‹#›</a:t>
            </a:fld>
            <a:endParaRPr lang="en-US"/>
          </a:p>
        </p:txBody>
      </p:sp>
    </p:spTree>
    <p:extLst>
      <p:ext uri="{BB962C8B-B14F-4D97-AF65-F5344CB8AC3E}">
        <p14:creationId xmlns:p14="http://schemas.microsoft.com/office/powerpoint/2010/main" val="138787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a:t>
            </a:fld>
            <a:endParaRPr lang="zh-CN" altLang="en-US"/>
          </a:p>
        </p:txBody>
      </p:sp>
    </p:spTree>
    <p:extLst>
      <p:ext uri="{BB962C8B-B14F-4D97-AF65-F5344CB8AC3E}">
        <p14:creationId xmlns:p14="http://schemas.microsoft.com/office/powerpoint/2010/main" val="1051024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2</a:t>
            </a:fld>
            <a:endParaRPr lang="zh-CN" altLang="en-US"/>
          </a:p>
        </p:txBody>
      </p:sp>
    </p:spTree>
    <p:extLst>
      <p:ext uri="{BB962C8B-B14F-4D97-AF65-F5344CB8AC3E}">
        <p14:creationId xmlns:p14="http://schemas.microsoft.com/office/powerpoint/2010/main" val="265100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8</a:t>
            </a:fld>
            <a:endParaRPr lang="zh-CN" altLang="en-US"/>
          </a:p>
        </p:txBody>
      </p:sp>
    </p:spTree>
    <p:extLst>
      <p:ext uri="{BB962C8B-B14F-4D97-AF65-F5344CB8AC3E}">
        <p14:creationId xmlns:p14="http://schemas.microsoft.com/office/powerpoint/2010/main" val="195286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18769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EC90F4-280A-47AB-855C-6D76077348B9}" type="slidenum">
              <a:rPr lang="zh-CN" altLang="en-US" smtClean="0"/>
              <a:t>10</a:t>
            </a:fld>
            <a:endParaRPr lang="zh-CN" altLang="en-US"/>
          </a:p>
        </p:txBody>
      </p:sp>
    </p:spTree>
    <p:extLst>
      <p:ext uri="{BB962C8B-B14F-4D97-AF65-F5344CB8AC3E}">
        <p14:creationId xmlns:p14="http://schemas.microsoft.com/office/powerpoint/2010/main" val="406764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52394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57942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A1D01D-C71F-4507-83E5-A613F64BBDB1}"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1130279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A1D01D-C71F-4507-83E5-A613F64BBDB1}"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2201513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A1D01D-C71F-4507-83E5-A613F64BBDB1}"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757937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469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A1D01D-C71F-4507-83E5-A613F64BBDB1}"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312806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A1D01D-C71F-4507-83E5-A613F64BBDB1}" type="datetimeFigureOut">
              <a:rPr lang="en-US" smtClean="0"/>
              <a:t>9/21/2025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993347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A1D01D-C71F-4507-83E5-A613F64BBDB1}"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365850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A1D01D-C71F-4507-83E5-A613F64BBDB1}" type="datetimeFigureOut">
              <a:rPr lang="en-US" smtClean="0"/>
              <a:t>9/21/2025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317141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A1D01D-C71F-4507-83E5-A613F64BBDB1}" type="datetimeFigureOut">
              <a:rPr lang="en-US" smtClean="0"/>
              <a:t>9/21/2025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3996098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1D01D-C71F-4507-83E5-A613F64BBDB1}" type="datetimeFigureOut">
              <a:rPr lang="en-US" smtClean="0"/>
              <a:t>9/21/2025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27266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A1D01D-C71F-4507-83E5-A613F64BBDB1}"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1676885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A1D01D-C71F-4507-83E5-A613F64BBDB1}" type="datetimeFigureOut">
              <a:rPr lang="en-US" smtClean="0"/>
              <a:t>9/21/2025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F7E413-45AA-4725-98FA-1D476EBA6CDD}" type="slidenum">
              <a:rPr lang="en-US" smtClean="0"/>
              <a:t>‹#›</a:t>
            </a:fld>
            <a:endParaRPr lang="en-US"/>
          </a:p>
        </p:txBody>
      </p:sp>
    </p:spTree>
    <p:extLst>
      <p:ext uri="{BB962C8B-B14F-4D97-AF65-F5344CB8AC3E}">
        <p14:creationId xmlns:p14="http://schemas.microsoft.com/office/powerpoint/2010/main" val="424709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A1D01D-C71F-4507-83E5-A613F64BBDB1}" type="datetimeFigureOut">
              <a:rPr lang="en-US" smtClean="0"/>
              <a:t>9/21/2025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7E413-45AA-4725-98FA-1D476EBA6CDD}" type="slidenum">
              <a:rPr lang="en-US" smtClean="0"/>
              <a:t>‹#›</a:t>
            </a:fld>
            <a:endParaRPr lang="en-US"/>
          </a:p>
        </p:txBody>
      </p:sp>
    </p:spTree>
    <p:extLst>
      <p:ext uri="{BB962C8B-B14F-4D97-AF65-F5344CB8AC3E}">
        <p14:creationId xmlns:p14="http://schemas.microsoft.com/office/powerpoint/2010/main" val="1161956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30.png"/><Relationship Id="rId4" Type="http://schemas.openxmlformats.org/officeDocument/2006/relationships/image" Target="../media/image59.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52.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52.sv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2.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xmlns="" id="{DDFD4D13-1DE7-4187-AD5D-A08AAFF25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4587" y="205893"/>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xmlns="" id="{CCD46849-5AE0-B171-287F-47E13BC969DB}"/>
              </a:ext>
            </a:extLst>
          </p:cNvPr>
          <p:cNvPicPr>
            <a:picLocks noChangeAspect="1"/>
          </p:cNvPicPr>
          <p:nvPr/>
        </p:nvPicPr>
        <p:blipFill>
          <a:blip r:embed="rId4"/>
          <a:stretch>
            <a:fillRect/>
          </a:stretch>
        </p:blipFill>
        <p:spPr>
          <a:xfrm>
            <a:off x="2009866" y="1374367"/>
            <a:ext cx="6943457" cy="2539885"/>
          </a:xfrm>
          <a:prstGeom prst="rect">
            <a:avLst/>
          </a:prstGeom>
        </p:spPr>
      </p:pic>
      <p:pic>
        <p:nvPicPr>
          <p:cNvPr id="5" name="Picture 4">
            <a:extLst>
              <a:ext uri="{FF2B5EF4-FFF2-40B4-BE49-F238E27FC236}">
                <a16:creationId xmlns="" xmlns:a16="http://schemas.microsoft.com/office/drawing/2014/main" id="{9884C676-4144-A9A1-8365-D8323FC951E8}"/>
              </a:ext>
            </a:extLst>
          </p:cNvPr>
          <p:cNvPicPr>
            <a:picLocks noChangeAspect="1"/>
          </p:cNvPicPr>
          <p:nvPr/>
        </p:nvPicPr>
        <p:blipFill>
          <a:blip r:embed="rId5"/>
          <a:stretch>
            <a:fillRect/>
          </a:stretch>
        </p:blipFill>
        <p:spPr>
          <a:xfrm>
            <a:off x="3310243" y="0"/>
            <a:ext cx="4648900" cy="1585155"/>
          </a:xfrm>
          <a:prstGeom prst="rect">
            <a:avLst/>
          </a:prstGeom>
        </p:spPr>
      </p:pic>
      <p:pic>
        <p:nvPicPr>
          <p:cNvPr id="6" name="Picture 5" descr="Icon&#10;&#10;Description automatically generated">
            <a:extLst>
              <a:ext uri="{FF2B5EF4-FFF2-40B4-BE49-F238E27FC236}">
                <a16:creationId xmlns:a16="http://schemas.microsoft.com/office/drawing/2014/main" xmlns="" id="{DDFD4D13-1DE7-4187-AD5D-A08AAFF25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4366" y="2319418"/>
            <a:ext cx="2074888" cy="2074888"/>
          </a:xfrm>
          <a:prstGeom prst="rect">
            <a:avLst/>
          </a:prstGeom>
        </p:spPr>
      </p:pic>
      <p:pic>
        <p:nvPicPr>
          <p:cNvPr id="7" name="Picture 6" descr="Icon&#10;&#10;Description automatically generated">
            <a:extLst>
              <a:ext uri="{FF2B5EF4-FFF2-40B4-BE49-F238E27FC236}">
                <a16:creationId xmlns:a16="http://schemas.microsoft.com/office/drawing/2014/main" xmlns="" id="{DDFD4D13-1DE7-4187-AD5D-A08AAFF25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3323" y="1839364"/>
            <a:ext cx="2074888" cy="2074888"/>
          </a:xfrm>
          <a:prstGeom prst="rect">
            <a:avLst/>
          </a:prstGeom>
        </p:spPr>
      </p:pic>
      <p:sp>
        <p:nvSpPr>
          <p:cNvPr id="9" name="tex02">
            <a:extLst>
              <a:ext uri="{FF2B5EF4-FFF2-40B4-BE49-F238E27FC236}">
                <a16:creationId xmlns="" xmlns:a16="http://schemas.microsoft.com/office/drawing/2014/main" id="{42976E72-D805-4783-B14C-CCD6189DC1FB}"/>
              </a:ext>
            </a:extLst>
          </p:cNvPr>
          <p:cNvSpPr txBox="1"/>
          <p:nvPr/>
        </p:nvSpPr>
        <p:spPr>
          <a:xfrm>
            <a:off x="1876562" y="4394306"/>
            <a:ext cx="7925413" cy="1384995"/>
          </a:xfrm>
          <a:prstGeom prst="rect">
            <a:avLst/>
          </a:prstGeom>
          <a:noFill/>
        </p:spPr>
        <p:txBody>
          <a:bodyPr wrap="square" rtlCol="0">
            <a:spAutoFit/>
          </a:bodyPr>
          <a:lstStyle/>
          <a:p>
            <a:pPr algn="ctr" defTabSz="457189"/>
            <a:r>
              <a:rPr lang="en-US" altLang="zh-CN" sz="2800" b="1" i="1" dirty="0" err="1">
                <a:solidFill>
                  <a:schemeClr val="accent1">
                    <a:lumMod val="50000"/>
                  </a:schemeClr>
                </a:solidFill>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800" b="1" i="1" dirty="0">
                <a:solidFill>
                  <a:schemeClr val="accent1">
                    <a:lumMod val="50000"/>
                  </a:schemeClr>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i="1" dirty="0" err="1">
                <a:solidFill>
                  <a:schemeClr val="accent1">
                    <a:lumMod val="50000"/>
                  </a:schemeClr>
                </a:solidFill>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2800" b="1" i="1">
                <a:solidFill>
                  <a:schemeClr val="accent1">
                    <a:lumMod val="50000"/>
                  </a:schemeClr>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800" b="1" i="1" smtClean="0">
                <a:solidFill>
                  <a:schemeClr val="accent1">
                    <a:lumMod val="50000"/>
                  </a:schemeClr>
                </a:solidFill>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2800" b="1" i="1" smtClean="0">
                <a:solidFill>
                  <a:schemeClr val="accent1">
                    <a:lumMod val="50000"/>
                  </a:schemeClr>
                </a:solidFill>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2800" b="1" i="1" smtClean="0">
                <a:solidFill>
                  <a:schemeClr val="accent1">
                    <a:lumMod val="50000"/>
                  </a:schemeClr>
                </a:solidFill>
                <a:latin typeface="Times New Roman" panose="02020603050405020304" pitchFamily="18" charset="0"/>
                <a:ea typeface="Arial-Rounded" panose="020B0500000000000000" pitchFamily="34" charset="-93"/>
                <a:cs typeface="Times New Roman" panose="02020603050405020304" pitchFamily="18" charset="0"/>
                <a:sym typeface="+mn-lt"/>
              </a:rPr>
              <a:t>Đơn vị công tác: Tiểu học Hưng Đạo </a:t>
            </a:r>
            <a:endParaRPr lang="vi-VN" altLang="zh-CN" sz="2800" b="1" i="1" dirty="0">
              <a:solidFill>
                <a:schemeClr val="accent1">
                  <a:lumMod val="50000"/>
                </a:schemeClr>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4034357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8CA7AED-D659-479E-8402-564CEE54C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86" y="3649553"/>
            <a:ext cx="3035214" cy="3015107"/>
          </a:xfrm>
          <a:prstGeom prst="rect">
            <a:avLst/>
          </a:prstGeom>
        </p:spPr>
      </p:pic>
      <p:pic>
        <p:nvPicPr>
          <p:cNvPr id="45" name="Picture 44">
            <a:extLst>
              <a:ext uri="{FF2B5EF4-FFF2-40B4-BE49-F238E27FC236}">
                <a16:creationId xmlns:a16="http://schemas.microsoft.com/office/drawing/2014/main" xmlns="" id="{AAF6CDDC-DEEA-4B76-A5A4-422D786B1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351" y="5050073"/>
            <a:ext cx="1510441" cy="1500435"/>
          </a:xfrm>
          <a:prstGeom prst="rect">
            <a:avLst/>
          </a:prstGeom>
        </p:spPr>
      </p:pic>
      <p:sp>
        <p:nvSpPr>
          <p:cNvPr id="6" name="Freeform 4">
            <a:extLst>
              <a:ext uri="{FF2B5EF4-FFF2-40B4-BE49-F238E27FC236}">
                <a16:creationId xmlns:a16="http://schemas.microsoft.com/office/drawing/2014/main" xmlns="" id="{768276FD-C5B4-E7F1-C3EF-2F914E51B077}"/>
              </a:ext>
            </a:extLst>
          </p:cNvPr>
          <p:cNvSpPr/>
          <p:nvPr/>
        </p:nvSpPr>
        <p:spPr>
          <a:xfrm>
            <a:off x="10324847" y="23918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圆角矩形 14">
            <a:extLst>
              <a:ext uri="{FF2B5EF4-FFF2-40B4-BE49-F238E27FC236}">
                <a16:creationId xmlns:a16="http://schemas.microsoft.com/office/drawing/2014/main" xmlns="" id="{70ACE473-7703-D253-060D-3602D153EEC9}"/>
              </a:ext>
            </a:extLst>
          </p:cNvPr>
          <p:cNvSpPr/>
          <p:nvPr/>
        </p:nvSpPr>
        <p:spPr>
          <a:xfrm>
            <a:off x="2070100" y="1227751"/>
            <a:ext cx="8484042" cy="2001223"/>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2. </a:t>
            </a:r>
            <a:r>
              <a:rPr kumimoji="0" lang="en-US" altLang="zh-CN"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Tác</a:t>
            </a:r>
            <a:r>
              <a:rPr lang="en-US" altLang="zh-CN" sz="6000" b="1" kern="0" dirty="0">
                <a:solidFill>
                  <a:srgbClr val="002060"/>
                </a:solidFill>
                <a:latin typeface="Cambria" panose="02040503050406030204" pitchFamily="18" charset="0"/>
                <a:ea typeface="Cambria" panose="02040503050406030204" pitchFamily="18" charset="0"/>
                <a:sym typeface="Arial"/>
              </a:rPr>
              <a:t>h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ra</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khỏi</a:t>
            </a:r>
            <a:r>
              <a:rPr lang="en-US" altLang="zh-CN" sz="6000" b="1" kern="0" dirty="0">
                <a:solidFill>
                  <a:srgbClr val="002060"/>
                </a:solidFill>
                <a:latin typeface="Cambria" panose="02040503050406030204" pitchFamily="18" charset="0"/>
                <a:ea typeface="Cambria" panose="02040503050406030204" pitchFamily="18" charset="0"/>
                <a:sym typeface="Arial"/>
              </a:rPr>
              <a:t> dung </a:t>
            </a:r>
            <a:r>
              <a:rPr lang="en-US" altLang="zh-CN" sz="6000" b="1" kern="0" dirty="0" err="1">
                <a:solidFill>
                  <a:srgbClr val="002060"/>
                </a:solidFill>
                <a:latin typeface="Cambria" panose="02040503050406030204" pitchFamily="18" charset="0"/>
                <a:ea typeface="Cambria" panose="02040503050406030204" pitchFamily="18" charset="0"/>
                <a:sym typeface="Arial"/>
              </a:rPr>
              <a:t>dịch</a:t>
            </a:r>
            <a:r>
              <a:rPr lang="en-US" altLang="zh-CN" sz="6000" b="1" kern="0" dirty="0">
                <a:solidFill>
                  <a:srgbClr val="002060"/>
                </a:solidFill>
                <a:latin typeface="Cambria" panose="02040503050406030204" pitchFamily="18" charset="0"/>
                <a:ea typeface="Cambria" panose="02040503050406030204" pitchFamily="18" charset="0"/>
                <a:sym typeface="Arial"/>
              </a:rPr>
              <a:t> </a:t>
            </a:r>
            <a:r>
              <a:rPr lang="en-US" altLang="zh-CN" sz="6000" b="1" kern="0" dirty="0" err="1">
                <a:solidFill>
                  <a:srgbClr val="002060"/>
                </a:solidFill>
                <a:latin typeface="Cambria" panose="02040503050406030204" pitchFamily="18" charset="0"/>
                <a:ea typeface="Cambria" panose="02040503050406030204" pitchFamily="18" charset="0"/>
                <a:sym typeface="Arial"/>
              </a:rPr>
              <a:t>muối</a:t>
            </a:r>
            <a:endParaRPr kumimoji="0" lang="en-US" altLang="zh-CN"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33381127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圆角矩形 14">
            <a:extLst>
              <a:ext uri="{FF2B5EF4-FFF2-40B4-BE49-F238E27FC236}">
                <a16:creationId xmlns:a16="http://schemas.microsoft.com/office/drawing/2014/main" xmlns="" id="{070F8419-7BD7-7C57-406F-E6C036E4CA70}"/>
              </a:ext>
            </a:extLst>
          </p:cNvPr>
          <p:cNvSpPr/>
          <p:nvPr/>
        </p:nvSpPr>
        <p:spPr>
          <a:xfrm>
            <a:off x="3879850" y="94277"/>
            <a:ext cx="4530725" cy="601048"/>
          </a:xfrm>
          <a:prstGeom prst="roundRect">
            <a:avLst/>
          </a:prstGeom>
          <a:pattFill prst="dkHorz">
            <a:fgClr>
              <a:srgbClr val="FFF9B2"/>
            </a:fgClr>
            <a:bgClr>
              <a:srgbClr val="FEFDDA"/>
            </a:bgClr>
          </a:pattFill>
          <a:ln w="38100">
            <a:solidFill>
              <a:srgbClr val="B2A4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Thực hiện thí nghiệm:</a:t>
            </a:r>
            <a:endPar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3" name="Picture 2">
            <a:extLst>
              <a:ext uri="{FF2B5EF4-FFF2-40B4-BE49-F238E27FC236}">
                <a16:creationId xmlns:a16="http://schemas.microsoft.com/office/drawing/2014/main" xmlns="" id="{1FDCEDC9-8824-6C74-EA29-2DF7CDDAB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9717" y="0"/>
            <a:ext cx="842934" cy="842934"/>
          </a:xfrm>
          <a:prstGeom prst="rect">
            <a:avLst/>
          </a:prstGeom>
        </p:spPr>
      </p:pic>
      <p:sp>
        <p:nvSpPr>
          <p:cNvPr id="6" name="TextBox 5">
            <a:extLst>
              <a:ext uri="{FF2B5EF4-FFF2-40B4-BE49-F238E27FC236}">
                <a16:creationId xmlns:a16="http://schemas.microsoft.com/office/drawing/2014/main" xmlns="" id="{CAEB4C9A-B34B-A9C1-54AD-E3F7C7F547FF}"/>
              </a:ext>
            </a:extLst>
          </p:cNvPr>
          <p:cNvSpPr txBox="1"/>
          <p:nvPr/>
        </p:nvSpPr>
        <p:spPr>
          <a:xfrm>
            <a:off x="608541" y="763058"/>
            <a:ext cx="11345333" cy="2677656"/>
          </a:xfrm>
          <a:prstGeom prst="rect">
            <a:avLst/>
          </a:prstGeom>
          <a:noFill/>
        </p:spPr>
        <p:txBody>
          <a:bodyPr wrap="square" rtlCol="0">
            <a:spAutoFit/>
          </a:bodyPr>
          <a:lstStyle/>
          <a:p>
            <a:pPr lvl="0" algn="just"/>
            <a:r>
              <a:rPr lang="vi-VN" sz="2400" b="1" dirty="0">
                <a:solidFill>
                  <a:srgbClr val="002060"/>
                </a:solidFill>
                <a:latin typeface="Calibri" panose="020F0502020204030204" pitchFamily="34" charset="0"/>
                <a:cs typeface="Calibri" panose="020F0502020204030204" pitchFamily="34" charset="0"/>
              </a:rPr>
              <a:t>Chuẩn bị: </a:t>
            </a:r>
            <a:r>
              <a:rPr lang="vi-VN" sz="2400" dirty="0">
                <a:solidFill>
                  <a:srgbClr val="002060"/>
                </a:solidFill>
                <a:latin typeface="Calibri" panose="020F0502020204030204" pitchFamily="34" charset="0"/>
                <a:cs typeface="Calibri" panose="020F0502020204030204" pitchFamily="34" charset="0"/>
              </a:rPr>
              <a:t>Muối ăn, 1 bát sứ chịu nhiệt, 1 cốc thuỷ tinh có chứa nước tinh khiết, 1 thìa, 1 kiềng sắt, 1 lưới tản nhiệt, 1 cốc nến, 1 bật lửa.</a:t>
            </a:r>
          </a:p>
          <a:p>
            <a:pPr lvl="0" algn="just"/>
            <a:r>
              <a:rPr lang="vi-VN" sz="2400" b="1" dirty="0">
                <a:solidFill>
                  <a:srgbClr val="002060"/>
                </a:solidFill>
                <a:latin typeface="Calibri" panose="020F0502020204030204" pitchFamily="34" charset="0"/>
                <a:cs typeface="Calibri" panose="020F0502020204030204" pitchFamily="34" charset="0"/>
              </a:rPr>
              <a:t>Tiến hành:</a:t>
            </a:r>
          </a:p>
          <a:p>
            <a:pPr lvl="0" algn="just"/>
            <a:r>
              <a:rPr lang="vi-VN" sz="2400" i="1" dirty="0">
                <a:solidFill>
                  <a:srgbClr val="002060"/>
                </a:solidFill>
                <a:latin typeface="Calibri" panose="020F0502020204030204" pitchFamily="34" charset="0"/>
                <a:cs typeface="Calibri" panose="020F0502020204030204" pitchFamily="34" charset="0"/>
              </a:rPr>
              <a:t>- Cho 1 thìa muối ăn vào cốc thuỷ tinh chứa 80 ml nước, khuấy đều (hình 5a).</a:t>
            </a:r>
          </a:p>
          <a:p>
            <a:pPr lvl="0" algn="just"/>
            <a:r>
              <a:rPr lang="vi-VN" sz="2400" i="1" dirty="0">
                <a:solidFill>
                  <a:srgbClr val="002060"/>
                </a:solidFill>
                <a:latin typeface="Calibri" panose="020F0502020204030204" pitchFamily="34" charset="0"/>
                <a:cs typeface="Calibri" panose="020F0502020204030204" pitchFamily="34" charset="0"/>
              </a:rPr>
              <a:t>- Lấy 5 đến 6 thìa dung dịch muối cho vào bát sứ và đặt bát lên trên kiềng sắt có lưới tản nhiệt (hình 5b).</a:t>
            </a:r>
          </a:p>
          <a:p>
            <a:pPr lvl="0" algn="just"/>
            <a:r>
              <a:rPr lang="vi-VN" sz="2400" i="1" dirty="0">
                <a:solidFill>
                  <a:srgbClr val="002060"/>
                </a:solidFill>
                <a:latin typeface="Calibri" panose="020F0502020204030204" pitchFamily="34" charset="0"/>
                <a:cs typeface="Calibri" panose="020F0502020204030204" pitchFamily="34" charset="0"/>
              </a:rPr>
              <a:t>- Đốt nến và đưa cốc nến vào phía dưới lưới tản nhiệt (hình 5c).</a:t>
            </a:r>
            <a:endParaRPr kumimoji="0" lang="vi-VN" sz="2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22A5D8EE-F292-681E-B9DB-5C9C1D0E6C9D}"/>
              </a:ext>
            </a:extLst>
          </p:cNvPr>
          <p:cNvPicPr>
            <a:picLocks noChangeAspect="1"/>
          </p:cNvPicPr>
          <p:nvPr/>
        </p:nvPicPr>
        <p:blipFill>
          <a:blip r:embed="rId3"/>
          <a:stretch>
            <a:fillRect/>
          </a:stretch>
        </p:blipFill>
        <p:spPr>
          <a:xfrm>
            <a:off x="2738437" y="3386137"/>
            <a:ext cx="6410325" cy="2314575"/>
          </a:xfrm>
          <a:prstGeom prst="rect">
            <a:avLst/>
          </a:prstGeom>
        </p:spPr>
      </p:pic>
      <p:sp>
        <p:nvSpPr>
          <p:cNvPr id="17" name="Rectangle: Rounded Corners 16">
            <a:extLst>
              <a:ext uri="{FF2B5EF4-FFF2-40B4-BE49-F238E27FC236}">
                <a16:creationId xmlns:a16="http://schemas.microsoft.com/office/drawing/2014/main" xmlns="" id="{AFD5F33A-A559-869B-E6A4-E616AA1747DF}"/>
              </a:ext>
            </a:extLst>
          </p:cNvPr>
          <p:cNvSpPr/>
          <p:nvPr/>
        </p:nvSpPr>
        <p:spPr>
          <a:xfrm>
            <a:off x="466725" y="5672666"/>
            <a:ext cx="11477625" cy="880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dirty="0">
                <a:solidFill>
                  <a:srgbClr val="FF0000"/>
                </a:solidFill>
                <a:latin typeface="Cambria" panose="02040503050406030204" pitchFamily="18" charset="0"/>
                <a:ea typeface="Cambria" panose="02040503050406030204" pitchFamily="18" charset="0"/>
              </a:rPr>
              <a:t>Dự đoán hiện tượng xảy ra với dung dịch muối khi đun.</a:t>
            </a:r>
          </a:p>
          <a:p>
            <a:pPr algn="just"/>
            <a:r>
              <a:rPr lang="vi-VN" sz="2200" dirty="0">
                <a:solidFill>
                  <a:srgbClr val="FF0000"/>
                </a:solidFill>
                <a:latin typeface="Cambria" panose="02040503050406030204" pitchFamily="18" charset="0"/>
                <a:ea typeface="Cambria" panose="02040503050406030204" pitchFamily="18" charset="0"/>
              </a:rPr>
              <a:t>Sau vài phút, quan sát hiện tượng xảy ra với dung dịch muối và so sánh với dự đoán ban đầu.</a:t>
            </a:r>
            <a:endParaRPr lang="en-US" sz="2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4891029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5472" y="442796"/>
            <a:ext cx="11741059" cy="5972408"/>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sp>
      <p:sp>
        <p:nvSpPr>
          <p:cNvPr id="12" name="Freeform 12"/>
          <p:cNvSpPr/>
          <p:nvPr/>
        </p:nvSpPr>
        <p:spPr>
          <a:xfrm rot="2534254">
            <a:off x="227649" y="-134016"/>
            <a:ext cx="969401" cy="1558979"/>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14"/>
          <p:cNvSpPr/>
          <p:nvPr/>
        </p:nvSpPr>
        <p:spPr>
          <a:xfrm rot="-719906">
            <a:off x="10223880" y="313537"/>
            <a:ext cx="1508485" cy="1184847"/>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TextBox 18">
            <a:extLst>
              <a:ext uri="{FF2B5EF4-FFF2-40B4-BE49-F238E27FC236}">
                <a16:creationId xmlns:a16="http://schemas.microsoft.com/office/drawing/2014/main" xmlns="" id="{D8397F70-DC0E-0A23-4B4C-AEB7ABEC5841}"/>
              </a:ext>
            </a:extLst>
          </p:cNvPr>
          <p:cNvSpPr txBox="1"/>
          <p:nvPr/>
        </p:nvSpPr>
        <p:spPr>
          <a:xfrm>
            <a:off x="1052335" y="657578"/>
            <a:ext cx="5633156" cy="461665"/>
          </a:xfrm>
          <a:prstGeom prst="rect">
            <a:avLst/>
          </a:prstGeom>
          <a:noFill/>
        </p:spPr>
        <p:txBody>
          <a:bodyPr wrap="square" rtlCol="0">
            <a:spAutoFit/>
          </a:bodyPr>
          <a:lstStyle/>
          <a:p>
            <a:pPr defTabSz="121917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Arial"/>
                <a:sym typeface="Arial"/>
              </a:rPr>
              <a:t>Tên</a:t>
            </a:r>
            <a:r>
              <a:rPr lang="en-US" sz="2400" b="1" kern="0" dirty="0">
                <a:solidFill>
                  <a:srgbClr val="000000"/>
                </a:solidFill>
                <a:latin typeface="Cambria" panose="02040503050406030204" pitchFamily="18" charset="0"/>
                <a:ea typeface="Cambria" panose="02040503050406030204" pitchFamily="18" charset="0"/>
                <a:cs typeface="Arial"/>
                <a:sym typeface="Arial"/>
              </a:rPr>
              <a:t> </a:t>
            </a:r>
            <a:r>
              <a:rPr lang="en-US" sz="2400" b="1" kern="0" dirty="0" err="1">
                <a:solidFill>
                  <a:srgbClr val="000000"/>
                </a:solidFill>
                <a:latin typeface="Cambria" panose="02040503050406030204" pitchFamily="18" charset="0"/>
                <a:ea typeface="Cambria" panose="02040503050406030204" pitchFamily="18" charset="0"/>
                <a:cs typeface="Arial"/>
                <a:sym typeface="Arial"/>
              </a:rPr>
              <a:t>nhóm</a:t>
            </a:r>
            <a:r>
              <a:rPr lang="en-US" sz="2400" b="1" kern="0" dirty="0">
                <a:solidFill>
                  <a:srgbClr val="000000"/>
                </a:solidFill>
                <a:latin typeface="Cambria" panose="02040503050406030204" pitchFamily="18" charset="0"/>
                <a:ea typeface="Cambria" panose="02040503050406030204" pitchFamily="18" charset="0"/>
                <a:cs typeface="Arial"/>
                <a:sym typeface="Arial"/>
              </a:rPr>
              <a:t>:…………………………..</a:t>
            </a:r>
          </a:p>
        </p:txBody>
      </p:sp>
      <p:pic>
        <p:nvPicPr>
          <p:cNvPr id="21" name="Picture 20">
            <a:extLst>
              <a:ext uri="{FF2B5EF4-FFF2-40B4-BE49-F238E27FC236}">
                <a16:creationId xmlns:a16="http://schemas.microsoft.com/office/drawing/2014/main" xmlns="" id="{3D0096C9-ABA4-B82C-78DB-6A3B5306FFF1}"/>
              </a:ext>
            </a:extLst>
          </p:cNvPr>
          <p:cNvPicPr>
            <a:picLocks noChangeAspect="1"/>
          </p:cNvPicPr>
          <p:nvPr/>
        </p:nvPicPr>
        <p:blipFill>
          <a:blip r:embed="rId7"/>
          <a:stretch>
            <a:fillRect/>
          </a:stretch>
        </p:blipFill>
        <p:spPr>
          <a:xfrm>
            <a:off x="3991544" y="1164439"/>
            <a:ext cx="5763252" cy="861643"/>
          </a:xfrm>
          <a:prstGeom prst="rect">
            <a:avLst/>
          </a:prstGeom>
        </p:spPr>
      </p:pic>
      <p:graphicFrame>
        <p:nvGraphicFramePr>
          <p:cNvPr id="24" name="Table 24">
            <a:extLst>
              <a:ext uri="{FF2B5EF4-FFF2-40B4-BE49-F238E27FC236}">
                <a16:creationId xmlns:a16="http://schemas.microsoft.com/office/drawing/2014/main" xmlns="" id="{6ABECCEA-7CCA-4CAE-08E6-BE5DA48328D0}"/>
              </a:ext>
            </a:extLst>
          </p:cNvPr>
          <p:cNvGraphicFramePr>
            <a:graphicFrameLocks noGrp="1"/>
          </p:cNvGraphicFramePr>
          <p:nvPr>
            <p:extLst/>
          </p:nvPr>
        </p:nvGraphicFramePr>
        <p:xfrm>
          <a:off x="620888" y="2447924"/>
          <a:ext cx="10905067" cy="3614910"/>
        </p:xfrm>
        <a:graphic>
          <a:graphicData uri="http://schemas.openxmlformats.org/drawingml/2006/table">
            <a:tbl>
              <a:tblPr firstRow="1" bandRow="1"/>
              <a:tblGrid>
                <a:gridCol w="2284237">
                  <a:extLst>
                    <a:ext uri="{9D8B030D-6E8A-4147-A177-3AD203B41FA5}">
                      <a16:colId xmlns:a16="http://schemas.microsoft.com/office/drawing/2014/main" xmlns="" val="3926596845"/>
                    </a:ext>
                  </a:extLst>
                </a:gridCol>
                <a:gridCol w="2581275">
                  <a:extLst>
                    <a:ext uri="{9D8B030D-6E8A-4147-A177-3AD203B41FA5}">
                      <a16:colId xmlns:a16="http://schemas.microsoft.com/office/drawing/2014/main" xmlns="" val="2333062570"/>
                    </a:ext>
                  </a:extLst>
                </a:gridCol>
                <a:gridCol w="3375378">
                  <a:extLst>
                    <a:ext uri="{9D8B030D-6E8A-4147-A177-3AD203B41FA5}">
                      <a16:colId xmlns:a16="http://schemas.microsoft.com/office/drawing/2014/main" xmlns="" val="720897861"/>
                    </a:ext>
                  </a:extLst>
                </a:gridCol>
                <a:gridCol w="2664177">
                  <a:extLst>
                    <a:ext uri="{9D8B030D-6E8A-4147-A177-3AD203B41FA5}">
                      <a16:colId xmlns:a16="http://schemas.microsoft.com/office/drawing/2014/main" xmlns="" val="1166482113"/>
                    </a:ext>
                  </a:extLst>
                </a:gridCol>
              </a:tblGrid>
              <a:tr h="1028701">
                <a:tc>
                  <a:txBody>
                    <a:bodyPr/>
                    <a:lstStyle/>
                    <a:p>
                      <a:pPr algn="ctr"/>
                      <a:r>
                        <a:rPr lang="en-US" sz="2700" b="1" dirty="0" err="1"/>
                        <a:t>Dụng</a:t>
                      </a:r>
                      <a:r>
                        <a:rPr lang="en-US" sz="2700" b="1" dirty="0"/>
                        <a:t> </a:t>
                      </a:r>
                      <a:r>
                        <a:rPr lang="en-US" sz="2700" b="1" dirty="0" err="1"/>
                        <a:t>cụ</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Cách</a:t>
                      </a:r>
                      <a:r>
                        <a:rPr lang="en-US" sz="2700" b="1" dirty="0"/>
                        <a:t> </a:t>
                      </a:r>
                      <a:r>
                        <a:rPr lang="en-US" sz="2700" b="1" dirty="0" err="1"/>
                        <a:t>tiến</a:t>
                      </a:r>
                      <a:r>
                        <a:rPr lang="en-US" sz="2700" b="1" dirty="0"/>
                        <a:t> </a:t>
                      </a:r>
                      <a:r>
                        <a:rPr lang="en-US" sz="2700" b="1" dirty="0" err="1"/>
                        <a:t>hành</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Giải</a:t>
                      </a:r>
                      <a:r>
                        <a:rPr lang="en-US" sz="2700" b="1" dirty="0"/>
                        <a:t> </a:t>
                      </a:r>
                      <a:r>
                        <a:rPr lang="en-US" sz="2700" b="1" dirty="0" err="1"/>
                        <a:t>thích</a:t>
                      </a:r>
                      <a:r>
                        <a:rPr lang="en-US" sz="2700" b="1" dirty="0"/>
                        <a:t> </a:t>
                      </a:r>
                      <a:r>
                        <a:rPr lang="en-US" sz="2700" b="1" dirty="0" err="1"/>
                        <a:t>hiện</a:t>
                      </a:r>
                      <a:r>
                        <a:rPr lang="en-US" sz="2700" b="1" dirty="0"/>
                        <a:t> </a:t>
                      </a:r>
                      <a:r>
                        <a:rPr lang="en-US" sz="2700" b="1" dirty="0" err="1"/>
                        <a:t>tượng</a:t>
                      </a:r>
                      <a:endParaRPr lang="en-US" sz="2700" b="1"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700" b="1" dirty="0" err="1"/>
                        <a:t>Những</a:t>
                      </a:r>
                      <a:r>
                        <a:rPr lang="en-US" sz="2700" b="1" dirty="0"/>
                        <a:t> </a:t>
                      </a:r>
                      <a:r>
                        <a:rPr lang="en-US" sz="2700" b="1" dirty="0" err="1"/>
                        <a:t>lưu</a:t>
                      </a:r>
                      <a:r>
                        <a:rPr lang="en-US" sz="2700" b="1" dirty="0"/>
                        <a:t> ý </a:t>
                      </a:r>
                      <a:r>
                        <a:rPr lang="en-US" sz="2700" b="1" dirty="0" err="1"/>
                        <a:t>khi</a:t>
                      </a:r>
                      <a:r>
                        <a:rPr lang="en-US" sz="2700" b="1" dirty="0"/>
                        <a:t> </a:t>
                      </a:r>
                      <a:r>
                        <a:rPr lang="en-US" sz="2700" b="1" dirty="0" err="1"/>
                        <a:t>tiến</a:t>
                      </a:r>
                      <a:r>
                        <a:rPr lang="en-US" sz="2700" b="1" dirty="0"/>
                        <a:t> </a:t>
                      </a:r>
                      <a:r>
                        <a:rPr lang="en-US" sz="2700" b="1" dirty="0" err="1"/>
                        <a:t>hành</a:t>
                      </a:r>
                      <a:r>
                        <a:rPr lang="en-US" sz="2700" b="1" dirty="0"/>
                        <a:t> TN</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943144738"/>
                  </a:ext>
                </a:extLst>
              </a:tr>
              <a:tr h="2586209">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64545991"/>
                  </a:ext>
                </a:extLst>
              </a:tr>
            </a:tbl>
          </a:graphicData>
        </a:graphic>
      </p:graphicFrame>
    </p:spTree>
    <p:extLst>
      <p:ext uri="{BB962C8B-B14F-4D97-AF65-F5344CB8AC3E}">
        <p14:creationId xmlns:p14="http://schemas.microsoft.com/office/powerpoint/2010/main" val="385672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xmlns="" id="{221F2C89-1849-4143-BFF0-BE4D563612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139" y="209030"/>
            <a:ext cx="11606772" cy="7286201"/>
          </a:xfrm>
          <a:prstGeom prst="rect">
            <a:avLst/>
          </a:prstGeom>
        </p:spPr>
      </p:pic>
      <p:sp>
        <p:nvSpPr>
          <p:cNvPr id="6" name="Rectangle 5"/>
          <p:cNvSpPr/>
          <p:nvPr/>
        </p:nvSpPr>
        <p:spPr>
          <a:xfrm>
            <a:off x="2600325" y="2623055"/>
            <a:ext cx="6743700" cy="2123658"/>
          </a:xfrm>
          <a:prstGeom prst="rect">
            <a:avLst/>
          </a:prstGeom>
        </p:spPr>
        <p:txBody>
          <a:bodyPr wrap="square">
            <a:spAutoFit/>
          </a:bodyPr>
          <a:lstStyle/>
          <a:p>
            <a:pPr algn="ctr" defTabSz="1219170">
              <a:spcBef>
                <a:spcPct val="20000"/>
              </a:spcBef>
              <a:buClr>
                <a:srgbClr val="000000"/>
              </a:buClr>
              <a:defRPr/>
            </a:pPr>
            <a:r>
              <a:rPr lang="en-US" altLang="en-US" sz="4400" b="1" kern="0" dirty="0" err="1">
                <a:solidFill>
                  <a:srgbClr val="357887">
                    <a:lumMod val="75000"/>
                  </a:srgbClr>
                </a:solidFill>
                <a:latin typeface="Arial" panose="020B0604020202020204" pitchFamily="34" charset="0"/>
                <a:cs typeface="Arial"/>
                <a:sym typeface="Arial"/>
              </a:rPr>
              <a:t>Có</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thể</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tách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ra</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khỏi</a:t>
            </a:r>
            <a:r>
              <a:rPr lang="en-US" altLang="en-US" sz="4400" b="1" kern="0" dirty="0">
                <a:solidFill>
                  <a:srgbClr val="357887">
                    <a:lumMod val="75000"/>
                  </a:srgbClr>
                </a:solidFill>
                <a:latin typeface="Arial" panose="020B0604020202020204" pitchFamily="34" charset="0"/>
                <a:cs typeface="Arial"/>
                <a:sym typeface="Arial"/>
              </a:rPr>
              <a:t> dung </a:t>
            </a:r>
            <a:r>
              <a:rPr lang="en-US" altLang="en-US" sz="4400" b="1" kern="0" dirty="0" err="1">
                <a:solidFill>
                  <a:srgbClr val="357887">
                    <a:lumMod val="75000"/>
                  </a:srgbClr>
                </a:solidFill>
                <a:latin typeface="Arial" panose="020B0604020202020204" pitchFamily="34" charset="0"/>
                <a:cs typeface="Arial"/>
                <a:sym typeface="Arial"/>
              </a:rPr>
              <a:t>dịch</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muối</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bằng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phương</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pháp</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cô</a:t>
            </a:r>
            <a:r>
              <a:rPr lang="en-US" altLang="en-US" sz="4400" b="1" kern="0" dirty="0">
                <a:solidFill>
                  <a:srgbClr val="357887">
                    <a:lumMod val="75000"/>
                  </a:srgbClr>
                </a:solidFill>
                <a:latin typeface="Arial" panose="020B0604020202020204" pitchFamily="34" charset="0"/>
                <a:cs typeface="Arial"/>
                <a:sym typeface="Arial"/>
              </a:rPr>
              <a:t> </a:t>
            </a:r>
            <a:r>
              <a:rPr lang="en-US" altLang="en-US" sz="4400" b="1" kern="0" dirty="0" err="1">
                <a:solidFill>
                  <a:srgbClr val="357887">
                    <a:lumMod val="75000"/>
                  </a:srgbClr>
                </a:solidFill>
                <a:latin typeface="Arial" panose="020B0604020202020204" pitchFamily="34" charset="0"/>
                <a:cs typeface="Arial"/>
                <a:sym typeface="Arial"/>
              </a:rPr>
              <a:t>cạn</a:t>
            </a:r>
            <a:r>
              <a:rPr lang="en-US" altLang="en-US" sz="4400" b="1" kern="0" dirty="0">
                <a:solidFill>
                  <a:srgbClr val="357887">
                    <a:lumMod val="75000"/>
                  </a:srgbClr>
                </a:solidFill>
                <a:latin typeface="Arial" panose="020B0604020202020204" pitchFamily="34" charset="0"/>
                <a:cs typeface="Arial"/>
                <a:sym typeface="Arial"/>
              </a:rPr>
              <a:t>.</a:t>
            </a:r>
            <a:endParaRPr lang="vi-VN" altLang="en-US" sz="4400" b="1" kern="0" dirty="0">
              <a:solidFill>
                <a:srgbClr val="357887">
                  <a:lumMod val="75000"/>
                </a:srgbClr>
              </a:solidFill>
              <a:latin typeface="Arial" panose="020B0604020202020204" pitchFamily="34" charset="0"/>
              <a:cs typeface="Arial"/>
              <a:sym typeface="Arial"/>
            </a:endParaRPr>
          </a:p>
        </p:txBody>
      </p:sp>
      <p:grpSp>
        <p:nvGrpSpPr>
          <p:cNvPr id="7" name="Google Shape;2211;p54"/>
          <p:cNvGrpSpPr/>
          <p:nvPr/>
        </p:nvGrpSpPr>
        <p:grpSpPr>
          <a:xfrm>
            <a:off x="8784579" y="173406"/>
            <a:ext cx="3078700" cy="2269265"/>
            <a:chOff x="4785725" y="3342975"/>
            <a:chExt cx="1742300" cy="1421375"/>
          </a:xfrm>
        </p:grpSpPr>
        <p:sp>
          <p:nvSpPr>
            <p:cNvPr id="8"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8"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9"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0"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1"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2"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3"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4"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5"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6"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7"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9"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0"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1"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3"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4"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6"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7"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8"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9"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0"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1"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2"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3"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4"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5"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6"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8"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9"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0"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1"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2"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3"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4"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5"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76" name="Rectangle 175"/>
          <p:cNvSpPr/>
          <p:nvPr/>
        </p:nvSpPr>
        <p:spPr>
          <a:xfrm>
            <a:off x="420274" y="295915"/>
            <a:ext cx="3424334" cy="1077218"/>
          </a:xfrm>
          <a:prstGeom prst="rect">
            <a:avLst/>
          </a:prstGeom>
        </p:spPr>
        <p:txBody>
          <a:bodyPr wrap="none">
            <a:spAutoFit/>
          </a:bodyPr>
          <a:lstStyle/>
          <a:p>
            <a:pPr algn="ctr" defTabSz="1219170">
              <a:buClr>
                <a:srgbClr val="000000"/>
              </a:buClr>
              <a:defRPr/>
            </a:pPr>
            <a:r>
              <a:rPr lang="en-US" altLang="en-US" sz="6400" b="1" u="sng" kern="0">
                <a:solidFill>
                  <a:srgbClr val="FF3399"/>
                </a:solidFill>
                <a:effectLst>
                  <a:reflection blurRad="6350" stA="55000" endA="300" endPos="45500" dir="5400000" sy="-100000" algn="bl" rotWithShape="0"/>
                </a:effectLst>
                <a:latin typeface="Arial"/>
                <a:cs typeface="Arial"/>
                <a:sym typeface="Arial"/>
              </a:rPr>
              <a:t>Kết luận</a:t>
            </a:r>
            <a:endParaRPr lang="en-US" altLang="en-US" sz="6400" b="1" kern="0" dirty="0">
              <a:solidFill>
                <a:srgbClr val="FF3399"/>
              </a:solidFill>
              <a:latin typeface="Arial"/>
              <a:cs typeface="Arial"/>
              <a:sym typeface="Arial"/>
            </a:endParaRPr>
          </a:p>
        </p:txBody>
      </p:sp>
      <p:grpSp>
        <p:nvGrpSpPr>
          <p:cNvPr id="177" name="Google Shape;4200;p63"/>
          <p:cNvGrpSpPr/>
          <p:nvPr/>
        </p:nvGrpSpPr>
        <p:grpSpPr>
          <a:xfrm>
            <a:off x="4355" y="4612761"/>
            <a:ext cx="2948888" cy="2248848"/>
            <a:chOff x="2722281" y="4241484"/>
            <a:chExt cx="403785" cy="406867"/>
          </a:xfrm>
        </p:grpSpPr>
        <p:sp>
          <p:nvSpPr>
            <p:cNvPr id="178"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187" name="图片 23">
            <a:extLst>
              <a:ext uri="{FF2B5EF4-FFF2-40B4-BE49-F238E27FC236}">
                <a16:creationId xmlns:a16="http://schemas.microsoft.com/office/drawing/2014/main" xmlns="" id="{863339DC-B5CF-441F-81A4-3F0504E5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3294" y="3035356"/>
            <a:ext cx="4853509" cy="4853509"/>
          </a:xfrm>
          <a:prstGeom prst="rect">
            <a:avLst/>
          </a:prstGeom>
        </p:spPr>
      </p:pic>
    </p:spTree>
    <p:extLst>
      <p:ext uri="{BB962C8B-B14F-4D97-AF65-F5344CB8AC3E}">
        <p14:creationId xmlns:p14="http://schemas.microsoft.com/office/powerpoint/2010/main" val="205862784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barn(inVertical)">
                                      <p:cBhvr>
                                        <p:cTn id="7" dur="500"/>
                                        <p:tgtEl>
                                          <p:spTgt spid="176"/>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fltVal val="0"/>
                                          </p:val>
                                        </p:tav>
                                        <p:tav tm="100000">
                                          <p:val>
                                            <p:strVal val="#ppt_w"/>
                                          </p:val>
                                        </p:tav>
                                      </p:tavLst>
                                    </p:anim>
                                    <p:anim calcmode="lin" valueType="num">
                                      <p:cBhvr>
                                        <p:cTn id="17" dur="1000" fill="hold"/>
                                        <p:tgtEl>
                                          <p:spTgt spid="6"/>
                                        </p:tgtEl>
                                        <p:attrNameLst>
                                          <p:attrName>ppt_h</p:attrName>
                                        </p:attrNameLst>
                                      </p:cBhvr>
                                      <p:tavLst>
                                        <p:tav tm="0">
                                          <p:val>
                                            <p:fltVal val="0"/>
                                          </p:val>
                                        </p:tav>
                                        <p:tav tm="100000">
                                          <p:val>
                                            <p:strVal val="#ppt_h"/>
                                          </p:val>
                                        </p:tav>
                                      </p:tavLst>
                                    </p:anim>
                                    <p:anim calcmode="lin" valueType="num">
                                      <p:cBhvr>
                                        <p:cTn id="18" dur="1000" fill="hold"/>
                                        <p:tgtEl>
                                          <p:spTgt spid="6"/>
                                        </p:tgtEl>
                                        <p:attrNameLst>
                                          <p:attrName>style.rotation</p:attrName>
                                        </p:attrNameLst>
                                      </p:cBhvr>
                                      <p:tavLst>
                                        <p:tav tm="0">
                                          <p:val>
                                            <p:fltVal val="90"/>
                                          </p:val>
                                        </p:tav>
                                        <p:tav tm="100000">
                                          <p:val>
                                            <p:fltVal val="0"/>
                                          </p:val>
                                        </p:tav>
                                      </p:tavLst>
                                    </p:anim>
                                    <p:animEffect transition="in" filter="fade">
                                      <p:cBhvr>
                                        <p:cTn id="19" dur="10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187"/>
                                        </p:tgtEl>
                                        <p:attrNameLst>
                                          <p:attrName>style.visibility</p:attrName>
                                        </p:attrNameLst>
                                      </p:cBhvr>
                                      <p:to>
                                        <p:strVal val="visible"/>
                                      </p:to>
                                    </p:set>
                                    <p:animEffect transition="in" filter="wipe(down)">
                                      <p:cBhvr>
                                        <p:cTn id="22"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xmlns=""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5" name="Picture 4" descr="A logo with a black background&#10;&#10;Description automatically generated">
            <a:extLst>
              <a:ext uri="{FF2B5EF4-FFF2-40B4-BE49-F238E27FC236}">
                <a16:creationId xmlns:a16="http://schemas.microsoft.com/office/drawing/2014/main" xmlns="" id="{F73DBA1F-59A1-C098-15AB-8FB2D40785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892" y="1225779"/>
            <a:ext cx="8315665" cy="6425741"/>
          </a:xfrm>
          <a:prstGeom prst="rect">
            <a:avLst/>
          </a:prstGeom>
        </p:spPr>
      </p:pic>
    </p:spTree>
    <p:extLst>
      <p:ext uri="{BB962C8B-B14F-4D97-AF65-F5344CB8AC3E}">
        <p14:creationId xmlns:p14="http://schemas.microsoft.com/office/powerpoint/2010/main" val="2784456273"/>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7" name="Picture 3">
            <a:extLst>
              <a:ext uri="{FF2B5EF4-FFF2-40B4-BE49-F238E27FC236}">
                <a16:creationId xmlns:a16="http://schemas.microsoft.com/office/drawing/2014/main" xmlns="" id="{E5DCA1A0-1511-142F-76C7-E2A08FE0AB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93" y="2522758"/>
            <a:ext cx="4127045" cy="4222036"/>
          </a:xfrm>
          <a:prstGeom prst="rect">
            <a:avLst/>
          </a:prstGeom>
        </p:spPr>
      </p:pic>
      <p:pic>
        <p:nvPicPr>
          <p:cNvPr id="8" name="Picture 7">
            <a:extLst>
              <a:ext uri="{FF2B5EF4-FFF2-40B4-BE49-F238E27FC236}">
                <a16:creationId xmlns:a16="http://schemas.microsoft.com/office/drawing/2014/main" xmlns="" id="{598A2203-27C3-3755-C56E-619623A27BD4}"/>
              </a:ext>
            </a:extLst>
          </p:cNvPr>
          <p:cNvPicPr>
            <a:picLocks noChangeAspect="1"/>
          </p:cNvPicPr>
          <p:nvPr/>
        </p:nvPicPr>
        <p:blipFill>
          <a:blip r:embed="rId4"/>
          <a:stretch>
            <a:fillRect/>
          </a:stretch>
        </p:blipFill>
        <p:spPr>
          <a:xfrm>
            <a:off x="894378" y="660174"/>
            <a:ext cx="4840644" cy="2280102"/>
          </a:xfrm>
          <a:prstGeom prst="rect">
            <a:avLst/>
          </a:prstGeom>
        </p:spPr>
      </p:pic>
      <p:sp>
        <p:nvSpPr>
          <p:cNvPr id="11" name="Speech Bubble: Oval 10">
            <a:extLst>
              <a:ext uri="{FF2B5EF4-FFF2-40B4-BE49-F238E27FC236}">
                <a16:creationId xmlns:a16="http://schemas.microsoft.com/office/drawing/2014/main" xmlns="" id="{F5356550-0C7A-0EBD-04CF-26B25A6A6931}"/>
              </a:ext>
            </a:extLst>
          </p:cNvPr>
          <p:cNvSpPr/>
          <p:nvPr/>
        </p:nvSpPr>
        <p:spPr>
          <a:xfrm>
            <a:off x="5116749" y="860797"/>
            <a:ext cx="6703756" cy="3429000"/>
          </a:xfrm>
          <a:prstGeom prst="wedgeEllipseCallout">
            <a:avLst>
              <a:gd name="adj1" fmla="val -46858"/>
              <a:gd name="adj2" fmla="val 54668"/>
            </a:avLst>
          </a:prstGeom>
          <a:solidFill>
            <a:schemeClr val="bg1"/>
          </a:solidFill>
          <a:ln w="38100">
            <a:solidFill>
              <a:srgbClr val="E5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libri" panose="020F0502020204030204" pitchFamily="34" charset="0"/>
                <a:cs typeface="Calibri" panose="020F0502020204030204" pitchFamily="34" charset="0"/>
              </a:rPr>
              <a:t>Nói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với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bạn</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về</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muối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ra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khỏi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dịch</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80736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vi-VN" sz="2400" dirty="0">
              <a:solidFill>
                <a:srgbClr val="002060"/>
              </a:solidFill>
              <a:latin typeface="Cambria" panose="02040503050406030204" pitchFamily="18" charset="0"/>
              <a:ea typeface="Cambria" panose="02040503050406030204" pitchFamily="18" charset="0"/>
            </a:endParaRPr>
          </a:p>
        </p:txBody>
      </p:sp>
      <p:grpSp>
        <p:nvGrpSpPr>
          <p:cNvPr id="6" name="组合 52">
            <a:extLst>
              <a:ext uri="{FF2B5EF4-FFF2-40B4-BE49-F238E27FC236}">
                <a16:creationId xmlns:a16="http://schemas.microsoft.com/office/drawing/2014/main" xmlns="" id="{59FC1E28-317F-CB67-5144-3B743ADB4897}"/>
              </a:ext>
            </a:extLst>
          </p:cNvPr>
          <p:cNvGrpSpPr/>
          <p:nvPr/>
        </p:nvGrpSpPr>
        <p:grpSpPr>
          <a:xfrm>
            <a:off x="290279" y="-896711"/>
            <a:ext cx="11568346" cy="3554186"/>
            <a:chOff x="2858028" y="-1106007"/>
            <a:chExt cx="8719457" cy="5529944"/>
          </a:xfrm>
        </p:grpSpPr>
        <p:pic>
          <p:nvPicPr>
            <p:cNvPr id="9" name="图片 21">
              <a:extLst>
                <a:ext uri="{FF2B5EF4-FFF2-40B4-BE49-F238E27FC236}">
                  <a16:creationId xmlns:a16="http://schemas.microsoft.com/office/drawing/2014/main" xmlns="" id="{81E072CA-4123-6B60-17B4-4656BAA12C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58028" y="-1106007"/>
              <a:ext cx="8719457" cy="5529944"/>
            </a:xfrm>
            <a:prstGeom prst="rect">
              <a:avLst/>
            </a:prstGeom>
          </p:spPr>
        </p:pic>
        <p:sp>
          <p:nvSpPr>
            <p:cNvPr id="10" name="文本框 76">
              <a:extLst>
                <a:ext uri="{FF2B5EF4-FFF2-40B4-BE49-F238E27FC236}">
                  <a16:creationId xmlns:a16="http://schemas.microsoft.com/office/drawing/2014/main" xmlns="" id="{D6560013-5A80-4323-B21A-B3DFA1CA1060}"/>
                </a:ext>
              </a:extLst>
            </p:cNvPr>
            <p:cNvSpPr txBox="1"/>
            <p:nvPr/>
          </p:nvSpPr>
          <p:spPr>
            <a:xfrm>
              <a:off x="4811301" y="1197300"/>
              <a:ext cx="5204123" cy="1005624"/>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Cách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tách</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muối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ra</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khỏi</a:t>
              </a:r>
              <a:r>
                <a:rPr lang="en-US" altLang="zh-CN"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 dung </a:t>
              </a:r>
              <a:r>
                <a:rPr lang="en-US" altLang="zh-CN" sz="3600" b="1" kern="0" dirty="0" err="1">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dịch</a:t>
              </a:r>
              <a:endParaRPr lang="zh-CN" altLang="en-US" sz="36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xmlns="" id="{3724DEE3-068F-FE5E-9668-DB49B41D9E2F}"/>
              </a:ext>
            </a:extLst>
          </p:cNvPr>
          <p:cNvSpPr/>
          <p:nvPr/>
        </p:nvSpPr>
        <p:spPr>
          <a:xfrm>
            <a:off x="962025" y="2612069"/>
            <a:ext cx="10096499" cy="2779082"/>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75060989-6F15-FEDD-17BE-9EDD8EC9B6EC}"/>
              </a:ext>
            </a:extLst>
          </p:cNvPr>
          <p:cNvSpPr txBox="1"/>
          <p:nvPr/>
        </p:nvSpPr>
        <p:spPr>
          <a:xfrm>
            <a:off x="1238250" y="2800350"/>
            <a:ext cx="9744075" cy="2308324"/>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Cho 1 thìa muối ăn vào cốc thuỷ tinh chứa 80 ml nước, khuấy đều.</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Lấy 5 đến 6 thìa dung dịch muối cho vào bát sứ và đặt bát lên trên kiềng sắt có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Đốt nến và đưa cốc nến vào phía dưới lưới tản nhiệt.</a:t>
            </a:r>
          </a:p>
          <a:p>
            <a:pPr marL="342900" lvl="0" indent="-342900" algn="just">
              <a:buFont typeface="Arial" panose="020B0604020202020204" pitchFamily="34" charset="0"/>
              <a:buChar char="•"/>
            </a:pPr>
            <a:r>
              <a:rPr lang="vi-VN" sz="2400" b="1" dirty="0">
                <a:solidFill>
                  <a:srgbClr val="002060"/>
                </a:solidFill>
                <a:latin typeface="Cambria" panose="02040503050406030204" pitchFamily="18" charset="0"/>
                <a:ea typeface="Cambria" panose="02040503050406030204" pitchFamily="18" charset="0"/>
              </a:rPr>
              <a:t>Khi đun dung dịch muối sẽ nóng lên và bốc hơi. Sau vài phút thì có hiện tượng nước bốc hơi hết và chỉ còn lại muối trắng trong bát.</a:t>
            </a:r>
          </a:p>
        </p:txBody>
      </p:sp>
    </p:spTree>
    <p:extLst>
      <p:ext uri="{BB962C8B-B14F-4D97-AF65-F5344CB8AC3E}">
        <p14:creationId xmlns:p14="http://schemas.microsoft.com/office/powerpoint/2010/main" val="324841663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280985" y="103695"/>
            <a:ext cx="11128592" cy="6858000"/>
          </a:xfrm>
          <a:prstGeom prst="rect">
            <a:avLst/>
          </a:prstGeom>
        </p:spPr>
      </p:pic>
      <p:sp>
        <p:nvSpPr>
          <p:cNvPr id="10" name="Rounded Rectangle 9"/>
          <p:cNvSpPr/>
          <p:nvPr/>
        </p:nvSpPr>
        <p:spPr>
          <a:xfrm>
            <a:off x="2912382" y="2917861"/>
            <a:ext cx="5936343" cy="31726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2. </a:t>
            </a:r>
            <a:r>
              <a:rPr kumimoji="0" lang="vi-VN" sz="40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Người dân ở vùng ven biển làm cách nào để sản xuất muối từ nước biển.</a:t>
            </a:r>
            <a:endParaRPr kumimoji="0" lang="vi-VN" sz="4000" b="1" i="0" u="none" strike="noStrike" kern="1200" cap="none" spc="0" normalizeH="0" baseline="0" noProof="0" dirty="0">
              <a:ln>
                <a:noFill/>
              </a:ln>
              <a:solidFill>
                <a:srgbClr val="FFFF00"/>
              </a:solidFill>
              <a:effectLst/>
              <a:uLnTx/>
              <a:uFillTx/>
              <a:latin typeface="Arial" panose="020B06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31165900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sp>
        <p:nvSpPr>
          <p:cNvPr id="2" name="Rectangle: Rounded Corners 1">
            <a:extLst>
              <a:ext uri="{FF2B5EF4-FFF2-40B4-BE49-F238E27FC236}">
                <a16:creationId xmlns:a16="http://schemas.microsoft.com/office/drawing/2014/main" xmlns="" id="{1F34B01A-F194-46C5-EB87-AA6BDF86A2C0}"/>
              </a:ext>
            </a:extLst>
          </p:cNvPr>
          <p:cNvSpPr/>
          <p:nvPr/>
        </p:nvSpPr>
        <p:spPr>
          <a:xfrm>
            <a:off x="276225" y="1"/>
            <a:ext cx="11715749" cy="161925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Để sản xuất muối từ nước biển người ta dẫn nước biển vào các ruộng cát, sau đó lợi dụng sức nóng của mặt trời làm nước bốc hơi, muối không bay hơi sẽ đọng lại trên đồng muối để thu hoạch.</a:t>
            </a:r>
          </a:p>
        </p:txBody>
      </p:sp>
      <p:pic>
        <p:nvPicPr>
          <p:cNvPr id="2050" name="Picture 2" descr="Quy trình làm muối từ nước biển độc đáo tại các tỉnh ven">
            <a:extLst>
              <a:ext uri="{FF2B5EF4-FFF2-40B4-BE49-F238E27FC236}">
                <a16:creationId xmlns:a16="http://schemas.microsoft.com/office/drawing/2014/main" xmlns="" id="{F7BC574B-6F54-B3CF-509C-6AA3C07436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1866900"/>
            <a:ext cx="8705850" cy="4488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14919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Quy trình làm muối từ nước biển_720p">
            <a:hlinkClick r:id="" action="ppaction://media"/>
            <a:extLst>
              <a:ext uri="{FF2B5EF4-FFF2-40B4-BE49-F238E27FC236}">
                <a16:creationId xmlns:a16="http://schemas.microsoft.com/office/drawing/2014/main" xmlns="" id="{86EDECF3-CF18-625F-4E13-0FC29948088E}"/>
              </a:ext>
            </a:extLst>
          </p:cNvPr>
          <p:cNvPicPr>
            <a:picLocks noChangeAspect="1"/>
          </p:cNvPicPr>
          <p:nvPr>
            <a:videoFile r:link="rId1"/>
            <p:extLst>
              <p:ext uri="{DAA4B4D4-6D71-4841-9C94-3DE7FCFB9230}">
                <p14:media xmlns:p14="http://schemas.microsoft.com/office/powerpoint/2010/main" r:embed="rId2">
                  <p14:trim st="74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3404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DF80B93-9DEC-4629-88E3-0E2930C2DB79}"/>
              </a:ext>
            </a:extLst>
          </p:cNvPr>
          <p:cNvGrpSpPr/>
          <p:nvPr/>
        </p:nvGrpSpPr>
        <p:grpSpPr>
          <a:xfrm>
            <a:off x="8903213" y="2539741"/>
            <a:ext cx="3907971" cy="4318260"/>
            <a:chOff x="8996116" y="2668892"/>
            <a:chExt cx="3684223" cy="4189108"/>
          </a:xfrm>
        </p:grpSpPr>
        <p:pic>
          <p:nvPicPr>
            <p:cNvPr id="15" name="图片 18">
              <a:extLst>
                <a:ext uri="{FF2B5EF4-FFF2-40B4-BE49-F238E27FC236}">
                  <a16:creationId xmlns:a16="http://schemas.microsoft.com/office/drawing/2014/main" xmlns="" id="{F43BEAD1-E873-48A6-BD27-0370A1CCF9D6}"/>
                </a:ext>
              </a:extLst>
            </p:cNvPr>
            <p:cNvPicPr>
              <a:picLocks noChangeAspect="1"/>
            </p:cNvPicPr>
            <p:nvPr/>
          </p:nvPicPr>
          <p:blipFill rotWithShape="1">
            <a:blip r:embed="rId3">
              <a:extLst>
                <a:ext uri="{28A0092B-C50C-407E-A947-70E740481C1C}">
                  <a14:useLocalDpi xmlns:a14="http://schemas.microsoft.com/office/drawing/2010/main" val="0"/>
                </a:ext>
              </a:extLst>
            </a:blip>
            <a:srcRect l="51905" b="40767"/>
            <a:stretch/>
          </p:blipFill>
          <p:spPr>
            <a:xfrm flipH="1">
              <a:off x="8996116" y="5121624"/>
              <a:ext cx="3684223" cy="1736376"/>
            </a:xfrm>
            <a:prstGeom prst="rect">
              <a:avLst/>
            </a:prstGeom>
          </p:spPr>
        </p:pic>
        <p:pic>
          <p:nvPicPr>
            <p:cNvPr id="16" name="图片 17">
              <a:extLst>
                <a:ext uri="{FF2B5EF4-FFF2-40B4-BE49-F238E27FC236}">
                  <a16:creationId xmlns:a16="http://schemas.microsoft.com/office/drawing/2014/main" xmlns="" id="{C1ABA0D6-700C-43CF-AD0F-DCD40FBFA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135" y="2668892"/>
              <a:ext cx="2814449" cy="3878486"/>
            </a:xfrm>
            <a:prstGeom prst="rect">
              <a:avLst/>
            </a:prstGeom>
          </p:spPr>
        </p:pic>
      </p:grpSp>
      <p:sp>
        <p:nvSpPr>
          <p:cNvPr id="14" name="TextBox 15">
            <a:extLst>
              <a:ext uri="{FF2B5EF4-FFF2-40B4-BE49-F238E27FC236}">
                <a16:creationId xmlns:a16="http://schemas.microsoft.com/office/drawing/2014/main" xmlns="" id="{83028FB2-AF6E-40C0-A21F-6F56F51AA8F8}"/>
              </a:ext>
            </a:extLst>
          </p:cNvPr>
          <p:cNvSpPr txBox="1"/>
          <p:nvPr/>
        </p:nvSpPr>
        <p:spPr>
          <a:xfrm>
            <a:off x="2080847" y="6168470"/>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50000"/>
                  </a:schemeClr>
                </a:solidFill>
              </a:rPr>
              <a:t>7</a:t>
            </a:r>
          </a:p>
        </p:txBody>
      </p:sp>
      <p:pic>
        <p:nvPicPr>
          <p:cNvPr id="3" name="Picture 2">
            <a:extLst>
              <a:ext uri="{FF2B5EF4-FFF2-40B4-BE49-F238E27FC236}">
                <a16:creationId xmlns:a16="http://schemas.microsoft.com/office/drawing/2014/main" xmlns="" id="{183623D9-8CB8-D291-4263-E75FFED836B6}"/>
              </a:ext>
            </a:extLst>
          </p:cNvPr>
          <p:cNvPicPr>
            <a:picLocks noChangeAspect="1"/>
          </p:cNvPicPr>
          <p:nvPr/>
        </p:nvPicPr>
        <p:blipFill>
          <a:blip r:embed="rId5"/>
          <a:stretch>
            <a:fillRect/>
          </a:stretch>
        </p:blipFill>
        <p:spPr>
          <a:xfrm>
            <a:off x="2781299" y="120185"/>
            <a:ext cx="7168093" cy="4448008"/>
          </a:xfrm>
          <a:prstGeom prst="rect">
            <a:avLst/>
          </a:prstGeom>
        </p:spPr>
      </p:pic>
    </p:spTree>
    <p:extLst>
      <p:ext uri="{BB962C8B-B14F-4D97-AF65-F5344CB8AC3E}">
        <p14:creationId xmlns:p14="http://schemas.microsoft.com/office/powerpoint/2010/main" val="21857949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xmlns=""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3" descr="A yellow letters on a black background&#10;&#10;Description automatically generated">
            <a:extLst>
              <a:ext uri="{FF2B5EF4-FFF2-40B4-BE49-F238E27FC236}">
                <a16:creationId xmlns:a16="http://schemas.microsoft.com/office/drawing/2014/main" xmlns="" id="{9205808B-5C75-32C7-A19E-3AFFB8E43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1571625"/>
            <a:ext cx="8000999" cy="2656582"/>
          </a:xfrm>
          <a:prstGeom prst="rect">
            <a:avLst/>
          </a:prstGeom>
        </p:spPr>
      </p:pic>
    </p:spTree>
    <p:extLst>
      <p:ext uri="{BB962C8B-B14F-4D97-AF65-F5344CB8AC3E}">
        <p14:creationId xmlns:p14="http://schemas.microsoft.com/office/powerpoint/2010/main" val="2032953737"/>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266700" y="304800"/>
            <a:ext cx="11696700"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3" name="Group 2">
            <a:extLst>
              <a:ext uri="{FF2B5EF4-FFF2-40B4-BE49-F238E27FC236}">
                <a16:creationId xmlns:a16="http://schemas.microsoft.com/office/drawing/2014/main" xmlns="" id="{EC007C86-37EB-17BC-DF8D-70DA0630C3E1}"/>
              </a:ext>
            </a:extLst>
          </p:cNvPr>
          <p:cNvGrpSpPr/>
          <p:nvPr/>
        </p:nvGrpSpPr>
        <p:grpSpPr>
          <a:xfrm>
            <a:off x="1690321" y="703541"/>
            <a:ext cx="9941169" cy="2326716"/>
            <a:chOff x="1594337" y="1602154"/>
            <a:chExt cx="9003323" cy="3477846"/>
          </a:xfrm>
        </p:grpSpPr>
        <p:sp>
          <p:nvSpPr>
            <p:cNvPr id="4" name="Rounded Rectangle 8">
              <a:extLst>
                <a:ext uri="{FF2B5EF4-FFF2-40B4-BE49-F238E27FC236}">
                  <a16:creationId xmlns:a16="http://schemas.microsoft.com/office/drawing/2014/main" xmlns="" id="{9E89BD4D-1FE2-F6EB-B04A-9AFBF9A2A9B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ounded Rectangle 9">
              <a:extLst>
                <a:ext uri="{FF2B5EF4-FFF2-40B4-BE49-F238E27FC236}">
                  <a16:creationId xmlns:a16="http://schemas.microsoft.com/office/drawing/2014/main" xmlns="" id="{D198AF21-3F59-54FF-898E-6F921FB65D69}"/>
                </a:ext>
              </a:extLst>
            </p:cNvPr>
            <p:cNvSpPr/>
            <p:nvPr/>
          </p:nvSpPr>
          <p:spPr>
            <a:xfrm>
              <a:off x="2186029" y="2272822"/>
              <a:ext cx="8115067" cy="24650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libri" panose="020F0502020204030204" pitchFamily="34" charset="0"/>
                  <a:cs typeface="Calibri" panose="020F0502020204030204" pitchFamily="34" charset="0"/>
                </a:rPr>
                <a:t>Thực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tạo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một</a:t>
              </a:r>
              <a:r>
                <a:rPr lang="en-US" sz="4400" dirty="0">
                  <a:solidFill>
                    <a:srgbClr val="002060"/>
                  </a:solidFill>
                  <a:latin typeface="Calibri" panose="020F0502020204030204" pitchFamily="34" charset="0"/>
                  <a:cs typeface="Calibri" panose="020F0502020204030204" pitchFamily="34" charset="0"/>
                </a:rPr>
                <a:t> dung </a:t>
              </a:r>
              <a:r>
                <a:rPr lang="en-US" sz="4400" dirty="0" err="1">
                  <a:solidFill>
                    <a:srgbClr val="002060"/>
                  </a:solidFill>
                  <a:latin typeface="Calibri" panose="020F0502020204030204" pitchFamily="34" charset="0"/>
                  <a:cs typeface="Calibri" panose="020F0502020204030204" pitchFamily="34" charset="0"/>
                </a:rPr>
                <a:t>dịch</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nước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chấm</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phục</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vụ</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cho</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bữa</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ăn</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hàng</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ngày</a:t>
              </a:r>
              <a:r>
                <a:rPr lang="en-US" sz="4400" dirty="0">
                  <a:solidFill>
                    <a:srgbClr val="002060"/>
                  </a:solidFill>
                  <a:latin typeface="Calibri" panose="020F0502020204030204" pitchFamily="34" charset="0"/>
                  <a:cs typeface="Calibri" panose="020F0502020204030204" pitchFamily="34" charset="0"/>
                </a:rPr>
                <a:t>.</a:t>
              </a:r>
              <a:endParaRPr lang="vi-VN" sz="2800" dirty="0">
                <a:solidFill>
                  <a:srgbClr val="002060"/>
                </a:solidFill>
                <a:latin typeface="Calibri" panose="020F0502020204030204" pitchFamily="34" charset="0"/>
                <a:cs typeface="Calibri" panose="020F0502020204030204" pitchFamily="34" charset="0"/>
              </a:endParaRPr>
            </a:p>
          </p:txBody>
        </p:sp>
      </p:grpSp>
      <p:pic>
        <p:nvPicPr>
          <p:cNvPr id="7" name="Graphic 10">
            <a:extLst>
              <a:ext uri="{FF2B5EF4-FFF2-40B4-BE49-F238E27FC236}">
                <a16:creationId xmlns:a16="http://schemas.microsoft.com/office/drawing/2014/main" xmlns="" id="{208A50F5-4661-DDF6-CF1A-43805BDA59F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9506" y="3147094"/>
            <a:ext cx="3545178" cy="3788788"/>
          </a:xfrm>
          <a:prstGeom prst="rect">
            <a:avLst/>
          </a:prstGeom>
        </p:spPr>
      </p:pic>
      <p:pic>
        <p:nvPicPr>
          <p:cNvPr id="5122" name="Picture 2" descr="8 cách pha nước chấm dùng được cho đủ các loại món ăn">
            <a:extLst>
              <a:ext uri="{FF2B5EF4-FFF2-40B4-BE49-F238E27FC236}">
                <a16:creationId xmlns:a16="http://schemas.microsoft.com/office/drawing/2014/main" xmlns="" id="{B0E7FD89-0FDB-0101-1675-EC1CBF379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974" y="3196232"/>
            <a:ext cx="5324475" cy="299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7083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A3085A7-1E9B-4A52-BF2E-A773B58A26CC}"/>
              </a:ext>
            </a:extLst>
          </p:cNvPr>
          <p:cNvGrpSpPr/>
          <p:nvPr/>
        </p:nvGrpSpPr>
        <p:grpSpPr>
          <a:xfrm>
            <a:off x="-206828" y="0"/>
            <a:ext cx="9492342" cy="5889850"/>
            <a:chOff x="0" y="-339495"/>
            <a:chExt cx="9492342" cy="5889850"/>
          </a:xfrm>
        </p:grpSpPr>
        <p:pic>
          <p:nvPicPr>
            <p:cNvPr id="17" name="Picture 16" descr="Shape, circle&#10;&#10;Description automatically generated">
              <a:extLst>
                <a:ext uri="{FF2B5EF4-FFF2-40B4-BE49-F238E27FC236}">
                  <a16:creationId xmlns:a16="http://schemas.microsoft.com/office/drawing/2014/main" xmlns="" id="{04783FA0-26FA-4660-9B89-7F94B2F77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495"/>
              <a:ext cx="9492342" cy="5889850"/>
            </a:xfrm>
            <a:prstGeom prst="rect">
              <a:avLst/>
            </a:prstGeom>
          </p:spPr>
        </p:pic>
        <p:grpSp>
          <p:nvGrpSpPr>
            <p:cNvPr id="8" name="组合 12">
              <a:extLst>
                <a:ext uri="{FF2B5EF4-FFF2-40B4-BE49-F238E27FC236}">
                  <a16:creationId xmlns:a16="http://schemas.microsoft.com/office/drawing/2014/main" xmlns="" id="{C2C6E95D-D545-44AC-AA2C-E8BE7EEA086D}"/>
                </a:ext>
              </a:extLst>
            </p:cNvPr>
            <p:cNvGrpSpPr/>
            <p:nvPr/>
          </p:nvGrpSpPr>
          <p:grpSpPr>
            <a:xfrm>
              <a:off x="670052" y="845779"/>
              <a:ext cx="8274112" cy="3507837"/>
              <a:chOff x="-915548" y="873043"/>
              <a:chExt cx="8661771" cy="2531326"/>
            </a:xfrm>
          </p:grpSpPr>
          <p:sp>
            <p:nvSpPr>
              <p:cNvPr id="13" name="矩形 7">
                <a:extLst>
                  <a:ext uri="{FF2B5EF4-FFF2-40B4-BE49-F238E27FC236}">
                    <a16:creationId xmlns:a16="http://schemas.microsoft.com/office/drawing/2014/main" xmlns="" id="{26D2F2FF-CD7B-4196-A344-7A81EF2EB154}"/>
                  </a:ext>
                </a:extLst>
              </p:cNvPr>
              <p:cNvSpPr/>
              <p:nvPr/>
            </p:nvSpPr>
            <p:spPr>
              <a:xfrm>
                <a:off x="-915548" y="1560958"/>
                <a:ext cx="8661771" cy="184341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00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rPr>
                  <a:t>CHÚC CÁC EM 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grpSp>
            <p:nvGrpSpPr>
              <p:cNvPr id="10" name="组合 9">
                <a:extLst>
                  <a:ext uri="{FF2B5EF4-FFF2-40B4-BE49-F238E27FC236}">
                    <a16:creationId xmlns:a16="http://schemas.microsoft.com/office/drawing/2014/main" xmlns="" id="{9AB05F3F-1E85-4CFB-B8CD-3684FC70076E}"/>
                  </a:ext>
                </a:extLst>
              </p:cNvPr>
              <p:cNvGrpSpPr/>
              <p:nvPr/>
            </p:nvGrpSpPr>
            <p:grpSpPr>
              <a:xfrm>
                <a:off x="3583560" y="873043"/>
                <a:ext cx="193386" cy="1057461"/>
                <a:chOff x="3771007" y="1083236"/>
                <a:chExt cx="193386" cy="1057461"/>
              </a:xfrm>
            </p:grpSpPr>
            <p:sp>
              <p:nvSpPr>
                <p:cNvPr id="11" name="矩形 10">
                  <a:extLst>
                    <a:ext uri="{FF2B5EF4-FFF2-40B4-BE49-F238E27FC236}">
                      <a16:creationId xmlns:a16="http://schemas.microsoft.com/office/drawing/2014/main" xmlns="" id="{9BC96220-743D-41DF-BC95-FF0CD5940A14}"/>
                    </a:ext>
                  </a:extLst>
                </p:cNvPr>
                <p:cNvSpPr/>
                <p:nvPr/>
              </p:nvSpPr>
              <p:spPr>
                <a:xfrm>
                  <a:off x="3771007" y="1083236"/>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12" name="矩形 11">
                  <a:extLst>
                    <a:ext uri="{FF2B5EF4-FFF2-40B4-BE49-F238E27FC236}">
                      <a16:creationId xmlns:a16="http://schemas.microsoft.com/office/drawing/2014/main" xmlns="" id="{47B0EA05-5CA3-49AA-A7C6-A0E1E8374E98}"/>
                    </a:ext>
                  </a:extLst>
                </p:cNvPr>
                <p:cNvSpPr/>
                <p:nvPr/>
              </p:nvSpPr>
              <p:spPr>
                <a:xfrm>
                  <a:off x="3771007" y="1096837"/>
                  <a:ext cx="193386" cy="10438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88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16" name="Picture 15" descr="A picture containing text&#10;&#10;Description automatically generated">
            <a:extLst>
              <a:ext uri="{FF2B5EF4-FFF2-40B4-BE49-F238E27FC236}">
                <a16:creationId xmlns:a16="http://schemas.microsoft.com/office/drawing/2014/main" xmlns="" id="{88A488C4-0AD9-4B22-9BE6-61DEE4299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388" y="3414692"/>
            <a:ext cx="4097766" cy="3395939"/>
          </a:xfrm>
          <a:prstGeom prst="rect">
            <a:avLst/>
          </a:prstGeom>
        </p:spPr>
      </p:pic>
      <p:pic>
        <p:nvPicPr>
          <p:cNvPr id="21" name="Picture 20">
            <a:extLst>
              <a:ext uri="{FF2B5EF4-FFF2-40B4-BE49-F238E27FC236}">
                <a16:creationId xmlns:a16="http://schemas.microsoft.com/office/drawing/2014/main" xmlns="" id="{BE3B5C94-1853-42FE-A77E-5F2879E19C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9164009" y="152038"/>
            <a:ext cx="2066471" cy="2066471"/>
          </a:xfrm>
          <a:prstGeom prst="rect">
            <a:avLst/>
          </a:prstGeom>
        </p:spPr>
      </p:pic>
      <p:pic>
        <p:nvPicPr>
          <p:cNvPr id="2" name="Picture 1">
            <a:extLst>
              <a:ext uri="{FF2B5EF4-FFF2-40B4-BE49-F238E27FC236}">
                <a16:creationId xmlns:a16="http://schemas.microsoft.com/office/drawing/2014/main" xmlns="" id="{BBC7EA8D-269B-4A68-ACEA-4A7B8F662038}"/>
              </a:ext>
            </a:extLst>
          </p:cNvPr>
          <p:cNvPicPr>
            <a:picLocks noChangeAspect="1"/>
          </p:cNvPicPr>
          <p:nvPr/>
        </p:nvPicPr>
        <p:blipFill>
          <a:blip r:embed="rId5"/>
          <a:stretch>
            <a:fillRect/>
          </a:stretch>
        </p:blipFill>
        <p:spPr>
          <a:xfrm>
            <a:off x="366241" y="2151777"/>
            <a:ext cx="8468078" cy="2554445"/>
          </a:xfrm>
          <a:prstGeom prst="rect">
            <a:avLst/>
          </a:prstGeom>
        </p:spPr>
      </p:pic>
    </p:spTree>
    <p:extLst>
      <p:ext uri="{BB962C8B-B14F-4D97-AF65-F5344CB8AC3E}">
        <p14:creationId xmlns:p14="http://schemas.microsoft.com/office/powerpoint/2010/main" val="29969320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rot="175581">
            <a:off x="3452475" y="669325"/>
            <a:ext cx="8415349" cy="41197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8854" y="2415235"/>
            <a:ext cx="3269212" cy="4310246"/>
          </a:xfrm>
          <a:prstGeom prst="rect">
            <a:avLst/>
          </a:prstGeom>
        </p:spPr>
      </p:pic>
      <p:pic>
        <p:nvPicPr>
          <p:cNvPr id="2" name="Picture 1">
            <a:extLst>
              <a:ext uri="{FF2B5EF4-FFF2-40B4-BE49-F238E27FC236}">
                <a16:creationId xmlns:a16="http://schemas.microsoft.com/office/drawing/2014/main" xmlns="" id="{2F1FCEF2-BA33-F0EC-6A04-375B0BA4AAA6}"/>
              </a:ext>
            </a:extLst>
          </p:cNvPr>
          <p:cNvPicPr>
            <a:picLocks noChangeAspect="1"/>
          </p:cNvPicPr>
          <p:nvPr/>
        </p:nvPicPr>
        <p:blipFill>
          <a:blip r:embed="rId5"/>
          <a:stretch>
            <a:fillRect/>
          </a:stretch>
        </p:blipFill>
        <p:spPr>
          <a:xfrm>
            <a:off x="3782922" y="1347387"/>
            <a:ext cx="7693819" cy="2865368"/>
          </a:xfrm>
          <a:prstGeom prst="rect">
            <a:avLst/>
          </a:prstGeom>
        </p:spPr>
      </p:pic>
    </p:spTree>
    <p:extLst>
      <p:ext uri="{BB962C8B-B14F-4D97-AF65-F5344CB8AC3E}">
        <p14:creationId xmlns:p14="http://schemas.microsoft.com/office/powerpoint/2010/main" val="176245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70000">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81832" y="990600"/>
            <a:ext cx="7193924" cy="3525049"/>
            <a:chOff x="6199020" y="1914474"/>
            <a:chExt cx="4938444" cy="2767892"/>
          </a:xfrm>
        </p:grpSpPr>
        <p:pic>
          <p:nvPicPr>
            <p:cNvPr id="9" name="Picture 8"/>
            <p:cNvPicPr>
              <a:picLocks noChangeAspect="1"/>
            </p:cNvPicPr>
            <p:nvPr/>
          </p:nvPicPr>
          <p:blipFill>
            <a:blip r:embed="rId2"/>
            <a:stretch>
              <a:fillRect/>
            </a:stretch>
          </p:blipFill>
          <p:spPr>
            <a:xfrm rot="175581">
              <a:off x="6199020" y="1914474"/>
              <a:ext cx="4938444" cy="2767892"/>
            </a:xfrm>
            <a:prstGeom prst="rect">
              <a:avLst/>
            </a:prstGeom>
          </p:spPr>
        </p:pic>
        <p:sp>
          <p:nvSpPr>
            <p:cNvPr id="10" name="TextBox 9"/>
            <p:cNvSpPr txBox="1"/>
            <p:nvPr/>
          </p:nvSpPr>
          <p:spPr>
            <a:xfrm>
              <a:off x="6490837" y="2404239"/>
              <a:ext cx="4366332" cy="17400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lang="en-US" sz="4800"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endParaRPr kumimoji="0" lang="pt-BR" sz="48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xmlns="" id="{620682CD-CACB-43D3-84F7-2AD48446FBEB}"/>
              </a:ext>
            </a:extLst>
          </p:cNvPr>
          <p:cNvGrpSpPr/>
          <p:nvPr/>
        </p:nvGrpSpPr>
        <p:grpSpPr>
          <a:xfrm>
            <a:off x="340084" y="1847776"/>
            <a:ext cx="4859199" cy="5010224"/>
            <a:chOff x="915436" y="2429064"/>
            <a:chExt cx="4570964" cy="4449718"/>
          </a:xfrm>
        </p:grpSpPr>
        <p:sp>
          <p:nvSpPr>
            <p:cNvPr id="17" name="Oval 16">
              <a:extLst>
                <a:ext uri="{FF2B5EF4-FFF2-40B4-BE49-F238E27FC236}">
                  <a16:creationId xmlns:a16="http://schemas.microsoft.com/office/drawing/2014/main" xmlns="" id="{5BAB0D61-1DBD-44D6-9C90-A7BC5945281C}"/>
                </a:ext>
              </a:extLst>
            </p:cNvPr>
            <p:cNvSpPr/>
            <p:nvPr/>
          </p:nvSpPr>
          <p:spPr>
            <a:xfrm>
              <a:off x="1791218" y="3048000"/>
              <a:ext cx="2819400" cy="28194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8" name="Picture 17">
              <a:extLst>
                <a:ext uri="{FF2B5EF4-FFF2-40B4-BE49-F238E27FC236}">
                  <a16:creationId xmlns:a16="http://schemas.microsoft.com/office/drawing/2014/main" xmlns="" id="{26F4DEBF-8F67-45A3-9122-3223B9BEA5AD}"/>
                </a:ext>
              </a:extLst>
            </p:cNvPr>
            <p:cNvPicPr>
              <a:picLocks noChangeAspect="1"/>
            </p:cNvPicPr>
            <p:nvPr/>
          </p:nvPicPr>
          <p:blipFill>
            <a:blip r:embed="rId3"/>
            <a:stretch>
              <a:fillRect/>
            </a:stretch>
          </p:blipFill>
          <p:spPr>
            <a:xfrm>
              <a:off x="915436" y="5245808"/>
              <a:ext cx="4570964" cy="1632974"/>
            </a:xfrm>
            <a:prstGeom prst="rect">
              <a:avLst/>
            </a:prstGeom>
          </p:spPr>
        </p:pic>
        <p:pic>
          <p:nvPicPr>
            <p:cNvPr id="19" name="Picture 18">
              <a:extLst>
                <a:ext uri="{FF2B5EF4-FFF2-40B4-BE49-F238E27FC236}">
                  <a16:creationId xmlns:a16="http://schemas.microsoft.com/office/drawing/2014/main" xmlns="" id="{2C7FD57B-AD93-4034-A13F-D3EBA727D603}"/>
                </a:ext>
              </a:extLst>
            </p:cNvPr>
            <p:cNvPicPr>
              <a:picLocks noChangeAspect="1"/>
            </p:cNvPicPr>
            <p:nvPr/>
          </p:nvPicPr>
          <p:blipFill>
            <a:blip r:embed="rId4">
              <a:extLst>
                <a:ext uri="{28A0092B-C50C-407E-A947-70E740481C1C}">
                  <a14:useLocalDpi xmlns:a14="http://schemas.microsoft.com/office/drawing/2010/main" val="0"/>
                </a:ext>
              </a:extLst>
            </a:blip>
            <a:srcRect t="278" b="278"/>
            <a:stretch>
              <a:fillRect/>
            </a:stretch>
          </p:blipFill>
          <p:spPr>
            <a:xfrm>
              <a:off x="1907542" y="2429064"/>
              <a:ext cx="2677016" cy="2815136"/>
            </a:xfrm>
            <a:prstGeom prst="rect">
              <a:avLst/>
            </a:prstGeom>
          </p:spPr>
        </p:pic>
      </p:grpSp>
      <p:pic>
        <p:nvPicPr>
          <p:cNvPr id="20" name="Picture 19" descr="A picture containing text&#10;&#10;Description automatically generated">
            <a:extLst>
              <a:ext uri="{FF2B5EF4-FFF2-40B4-BE49-F238E27FC236}">
                <a16:creationId xmlns:a16="http://schemas.microsoft.com/office/drawing/2014/main" xmlns="" id="{6BBBCEFA-5127-4733-857F-E10E4585E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178" y="4219328"/>
            <a:ext cx="2971800" cy="2971800"/>
          </a:xfrm>
          <a:prstGeom prst="rect">
            <a:avLst/>
          </a:prstGeom>
        </p:spPr>
      </p:pic>
    </p:spTree>
    <p:extLst>
      <p:ext uri="{BB962C8B-B14F-4D97-AF65-F5344CB8AC3E}">
        <p14:creationId xmlns:p14="http://schemas.microsoft.com/office/powerpoint/2010/main" val="1785576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pic>
        <p:nvPicPr>
          <p:cNvPr id="1026" name="Picture 2" descr="Tổng hợp với hơn 73 về hình nước cam hay nhất - coedo.com.vn">
            <a:extLst>
              <a:ext uri="{FF2B5EF4-FFF2-40B4-BE49-F238E27FC236}">
                <a16:creationId xmlns:a16="http://schemas.microsoft.com/office/drawing/2014/main" xmlns="" id="{C1619E3B-1C8A-DAFF-BA41-77B2811D20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824" y="552450"/>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ước mắm Nam ngư chai 750ml">
            <a:extLst>
              <a:ext uri="{FF2B5EF4-FFF2-40B4-BE49-F238E27FC236}">
                <a16:creationId xmlns:a16="http://schemas.microsoft.com/office/drawing/2014/main" xmlns="" id="{0AE8CDDD-32B6-416F-6B26-12F251A6A5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4375" y="714375"/>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limex Food - Muối tiêu chanh 90g">
            <a:extLst>
              <a:ext uri="{FF2B5EF4-FFF2-40B4-BE49-F238E27FC236}">
                <a16:creationId xmlns:a16="http://schemas.microsoft.com/office/drawing/2014/main" xmlns="" id="{F7118296-A863-1842-F9D5-6092AB9CA5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09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uối Vietrue sát khuẩn, súc miệng chai 500ml - 06/2024 |  nhathuocankhang.com">
            <a:extLst>
              <a:ext uri="{FF2B5EF4-FFF2-40B4-BE49-F238E27FC236}">
                <a16:creationId xmlns:a16="http://schemas.microsoft.com/office/drawing/2014/main" xmlns="" id="{EF989F07-F941-CEE0-3025-947B68543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428625"/>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à Sữa Trân Châu Đen - Gong Cha Vietnam">
            <a:extLst>
              <a:ext uri="{FF2B5EF4-FFF2-40B4-BE49-F238E27FC236}">
                <a16:creationId xmlns:a16="http://schemas.microsoft.com/office/drawing/2014/main" xmlns="" id="{BEF92C84-3DF3-234B-0E35-62D131CD10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7175" y="35242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lad rau củ trộn xốt mayonnaise | Món Ngon Mỗi Ngày">
            <a:extLst>
              <a:ext uri="{FF2B5EF4-FFF2-40B4-BE49-F238E27FC236}">
                <a16:creationId xmlns:a16="http://schemas.microsoft.com/office/drawing/2014/main" xmlns="" id="{2116AC64-8910-99C8-2C6F-EE17ADD8F8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4" y="3781425"/>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ống C sủi chữa nhiệt miệng được không? - Nha Khoa Đông Nam®">
            <a:extLst>
              <a:ext uri="{FF2B5EF4-FFF2-40B4-BE49-F238E27FC236}">
                <a16:creationId xmlns:a16="http://schemas.microsoft.com/office/drawing/2014/main" xmlns="" id="{64B0A0F4-9FAB-D403-9232-FDE3F11B1C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7225" y="3952875"/>
            <a:ext cx="2171700"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86360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xmlns="" id="{359B4292-6C75-A68C-42EE-2BB04BE9E4E6}"/>
              </a:ext>
            </a:extLst>
          </p:cNvPr>
          <p:cNvGrpSpPr/>
          <p:nvPr/>
        </p:nvGrpSpPr>
        <p:grpSpPr>
          <a:xfrm>
            <a:off x="4686607" y="123825"/>
            <a:ext cx="2685743" cy="1209675"/>
            <a:chOff x="6199020" y="1914474"/>
            <a:chExt cx="4938444" cy="2767892"/>
          </a:xfrm>
        </p:grpSpPr>
        <p:pic>
          <p:nvPicPr>
            <p:cNvPr id="3" name="Picture 2">
              <a:extLst>
                <a:ext uri="{FF2B5EF4-FFF2-40B4-BE49-F238E27FC236}">
                  <a16:creationId xmlns:a16="http://schemas.microsoft.com/office/drawing/2014/main" xmlns=""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xmlns=""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Hỗn</a:t>
              </a: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Picture 2" descr="Tổng hợp với hơn 73 về hình nước cam hay nhất - coedo.com.vn">
            <a:extLst>
              <a:ext uri="{FF2B5EF4-FFF2-40B4-BE49-F238E27FC236}">
                <a16:creationId xmlns:a16="http://schemas.microsoft.com/office/drawing/2014/main" xmlns="" id="{91CF962D-70C4-56E5-BECB-F1694FE107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249" y="1781175"/>
            <a:ext cx="2436989"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olimex Food - Muối tiêu chanh 90g">
            <a:extLst>
              <a:ext uri="{FF2B5EF4-FFF2-40B4-BE49-F238E27FC236}">
                <a16:creationId xmlns:a16="http://schemas.microsoft.com/office/drawing/2014/main" xmlns="" id="{E9E0398A-A8FF-321C-3CA6-09FE69BF4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952624"/>
            <a:ext cx="27908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Trà Sữa Trân Châu Đen - Gong Cha Vietnam">
            <a:extLst>
              <a:ext uri="{FF2B5EF4-FFF2-40B4-BE49-F238E27FC236}">
                <a16:creationId xmlns:a16="http://schemas.microsoft.com/office/drawing/2014/main" xmlns="" id="{21C59128-3BBB-96B4-53DC-E3CAA0CBC3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7375" y="1733550"/>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Salad rau củ trộn xốt mayonnaise | Món Ngon Mỗi Ngày">
            <a:extLst>
              <a:ext uri="{FF2B5EF4-FFF2-40B4-BE49-F238E27FC236}">
                <a16:creationId xmlns:a16="http://schemas.microsoft.com/office/drawing/2014/main" xmlns="" id="{52D0BF73-FB0D-4FDF-750D-F3E64A879D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1025" y="2133600"/>
            <a:ext cx="3629026" cy="2419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72137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04494D0-68F8-44EA-8321-1585B2B1B5E4}"/>
              </a:ext>
            </a:extLst>
          </p:cNvPr>
          <p:cNvSpPr/>
          <p:nvPr/>
        </p:nvSpPr>
        <p:spPr>
          <a:xfrm>
            <a:off x="219075" y="304800"/>
            <a:ext cx="11744325" cy="63246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95号-手刻宋"/>
              <a:cs typeface="+mn-cs"/>
            </a:endParaRPr>
          </a:p>
        </p:txBody>
      </p:sp>
      <p:grpSp>
        <p:nvGrpSpPr>
          <p:cNvPr id="2" name="Group 1">
            <a:extLst>
              <a:ext uri="{FF2B5EF4-FFF2-40B4-BE49-F238E27FC236}">
                <a16:creationId xmlns:a16="http://schemas.microsoft.com/office/drawing/2014/main" xmlns="" id="{359B4292-6C75-A68C-42EE-2BB04BE9E4E6}"/>
              </a:ext>
            </a:extLst>
          </p:cNvPr>
          <p:cNvGrpSpPr/>
          <p:nvPr/>
        </p:nvGrpSpPr>
        <p:grpSpPr>
          <a:xfrm>
            <a:off x="4219575" y="123825"/>
            <a:ext cx="3695700" cy="1209675"/>
            <a:chOff x="6199020" y="1914474"/>
            <a:chExt cx="4938444" cy="2767892"/>
          </a:xfrm>
        </p:grpSpPr>
        <p:pic>
          <p:nvPicPr>
            <p:cNvPr id="3" name="Picture 2">
              <a:extLst>
                <a:ext uri="{FF2B5EF4-FFF2-40B4-BE49-F238E27FC236}">
                  <a16:creationId xmlns:a16="http://schemas.microsoft.com/office/drawing/2014/main" xmlns="" id="{5C63B587-B67B-43CF-1F30-B96F2E7A0D44}"/>
                </a:ext>
              </a:extLst>
            </p:cNvPr>
            <p:cNvPicPr>
              <a:picLocks noChangeAspect="1"/>
            </p:cNvPicPr>
            <p:nvPr/>
          </p:nvPicPr>
          <p:blipFill>
            <a:blip r:embed="rId2"/>
            <a:stretch>
              <a:fillRect/>
            </a:stretch>
          </p:blipFill>
          <p:spPr>
            <a:xfrm rot="175581">
              <a:off x="6199020" y="1914474"/>
              <a:ext cx="4938444" cy="2767892"/>
            </a:xfrm>
            <a:prstGeom prst="rect">
              <a:avLst/>
            </a:prstGeom>
          </p:spPr>
        </p:pic>
        <p:sp>
          <p:nvSpPr>
            <p:cNvPr id="4" name="TextBox 3">
              <a:extLst>
                <a:ext uri="{FF2B5EF4-FFF2-40B4-BE49-F238E27FC236}">
                  <a16:creationId xmlns:a16="http://schemas.microsoft.com/office/drawing/2014/main" xmlns="" id="{48630513-F53D-7D08-E0F6-5C6A2DE354F9}"/>
                </a:ext>
              </a:extLst>
            </p:cNvPr>
            <p:cNvSpPr txBox="1"/>
            <p:nvPr/>
          </p:nvSpPr>
          <p:spPr>
            <a:xfrm>
              <a:off x="6490837" y="2404239"/>
              <a:ext cx="4366331" cy="1690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Dung </a:t>
              </a:r>
              <a:r>
                <a:rPr kumimoji="0" lang="en-US" sz="48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dịch</a:t>
              </a:r>
              <a:endParaRPr kumimoji="0" lang="pt-BR" sz="4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4" descr="Nước mắm Nam ngư chai 750ml">
            <a:extLst>
              <a:ext uri="{FF2B5EF4-FFF2-40B4-BE49-F238E27FC236}">
                <a16:creationId xmlns:a16="http://schemas.microsoft.com/office/drawing/2014/main" xmlns="" id="{7BA2FD93-0E87-E4A2-5180-6A9CEAB27F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825" y="2076450"/>
            <a:ext cx="37084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Nước muối Vietrue sát khuẩn, súc miệng chai 500ml - 06/2024 |  nhathuocankhang.com">
            <a:extLst>
              <a:ext uri="{FF2B5EF4-FFF2-40B4-BE49-F238E27FC236}">
                <a16:creationId xmlns:a16="http://schemas.microsoft.com/office/drawing/2014/main" xmlns="" id="{6F0DEFB7-A862-1908-9E30-7C50B9073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25" y="1809750"/>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ống C sủi chữa nhiệt miệng được không? - Nha Khoa Đông Nam®">
            <a:extLst>
              <a:ext uri="{FF2B5EF4-FFF2-40B4-BE49-F238E27FC236}">
                <a16:creationId xmlns:a16="http://schemas.microsoft.com/office/drawing/2014/main" xmlns="" id="{C127944B-831F-76C9-6668-1054A2F23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599" y="1952624"/>
            <a:ext cx="2886075"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7319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xmlns="" id="{DDFD4D13-1DE7-4187-AD5D-A08AAFF25F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1550" y="4783112"/>
            <a:ext cx="2074888" cy="2074888"/>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xmlns="" id="{CCD46849-5AE0-B171-287F-47E13BC969DB}"/>
              </a:ext>
            </a:extLst>
          </p:cNvPr>
          <p:cNvPicPr>
            <a:picLocks noChangeAspect="1"/>
          </p:cNvPicPr>
          <p:nvPr/>
        </p:nvPicPr>
        <p:blipFill>
          <a:blip r:embed="rId4"/>
          <a:stretch>
            <a:fillRect/>
          </a:stretch>
        </p:blipFill>
        <p:spPr>
          <a:xfrm>
            <a:off x="3403599" y="1238910"/>
            <a:ext cx="7673976" cy="3672118"/>
          </a:xfrm>
          <a:prstGeom prst="rect">
            <a:avLst/>
          </a:prstGeom>
        </p:spPr>
      </p:pic>
      <p:pic>
        <p:nvPicPr>
          <p:cNvPr id="8" name="Picture 7">
            <a:extLst>
              <a:ext uri="{FF2B5EF4-FFF2-40B4-BE49-F238E27FC236}">
                <a16:creationId xmlns:a16="http://schemas.microsoft.com/office/drawing/2014/main" xmlns="" id="{A1684645-B99D-B16A-359D-026F61B90359}"/>
              </a:ext>
            </a:extLst>
          </p:cNvPr>
          <p:cNvPicPr>
            <a:picLocks noChangeAspect="1"/>
          </p:cNvPicPr>
          <p:nvPr/>
        </p:nvPicPr>
        <p:blipFill>
          <a:blip r:embed="rId5"/>
          <a:stretch>
            <a:fillRect/>
          </a:stretch>
        </p:blipFill>
        <p:spPr>
          <a:xfrm>
            <a:off x="5295761" y="193862"/>
            <a:ext cx="3200677" cy="1536325"/>
          </a:xfrm>
          <a:prstGeom prst="rect">
            <a:avLst/>
          </a:prstGeom>
        </p:spPr>
      </p:pic>
    </p:spTree>
    <p:extLst>
      <p:ext uri="{BB962C8B-B14F-4D97-AF65-F5344CB8AC3E}">
        <p14:creationId xmlns:p14="http://schemas.microsoft.com/office/powerpoint/2010/main" val="29124795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style.rotation</p:attrName>
                                        </p:attrNameLst>
                                      </p:cBhvr>
                                      <p:tavLst>
                                        <p:tav tm="0">
                                          <p:val>
                                            <p:fltVal val="360"/>
                                          </p:val>
                                        </p:tav>
                                        <p:tav tm="100000">
                                          <p:val>
                                            <p:fltVal val="0"/>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xmlns="" id="{249FAFDB-F7B9-706F-801B-D64A665DFD2C}"/>
              </a:ext>
            </a:extLst>
          </p:cNvPr>
          <p:cNvSpPr/>
          <p:nvPr/>
        </p:nvSpPr>
        <p:spPr>
          <a:xfrm>
            <a:off x="8240890" y="2167467"/>
            <a:ext cx="3806169" cy="4244623"/>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xmlns="" id="{13CE6647-B1E2-8FBD-D42C-48A75631C75A}"/>
              </a:ext>
            </a:extLst>
          </p:cNvPr>
          <p:cNvSpPr/>
          <p:nvPr/>
        </p:nvSpPr>
        <p:spPr>
          <a:xfrm>
            <a:off x="161941" y="4492979"/>
            <a:ext cx="2005524" cy="1905752"/>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4" name="Picture 3" descr="A red and green text on a black background&#10;&#10;Description automatically generated">
            <a:extLst>
              <a:ext uri="{FF2B5EF4-FFF2-40B4-BE49-F238E27FC236}">
                <a16:creationId xmlns:a16="http://schemas.microsoft.com/office/drawing/2014/main" xmlns="" id="{5673988A-1164-2E92-D058-65B73F4CC4A4}"/>
              </a:ext>
            </a:extLst>
          </p:cNvPr>
          <p:cNvPicPr>
            <a:picLocks noChangeAspect="1"/>
          </p:cNvPicPr>
          <p:nvPr/>
        </p:nvPicPr>
        <p:blipFill>
          <a:blip r:embed="rId6"/>
          <a:stretch>
            <a:fillRect/>
          </a:stretch>
        </p:blipFill>
        <p:spPr>
          <a:xfrm>
            <a:off x="930740" y="541867"/>
            <a:ext cx="9156477" cy="6858000"/>
          </a:xfrm>
          <a:prstGeom prst="rect">
            <a:avLst/>
          </a:prstGeom>
        </p:spPr>
      </p:pic>
    </p:spTree>
    <p:extLst>
      <p:ext uri="{BB962C8B-B14F-4D97-AF65-F5344CB8AC3E}">
        <p14:creationId xmlns:p14="http://schemas.microsoft.com/office/powerpoint/2010/main" val="1659286885"/>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434</Words>
  <Application>Microsoft Office PowerPoint</Application>
  <PresentationFormat>Widescreen</PresentationFormat>
  <Paragraphs>40</Paragraphs>
  <Slides>22</Slides>
  <Notes>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宋体</vt:lpstr>
      <vt:lpstr>#9Slide02 Noi dung dai</vt:lpstr>
      <vt:lpstr>Arial</vt:lpstr>
      <vt:lpstr>Arial-Rounded</vt:lpstr>
      <vt:lpstr>Calibri</vt:lpstr>
      <vt:lpstr>Calibri Light</vt:lpstr>
      <vt:lpstr>Cambria</vt:lpstr>
      <vt:lpstr>Times New Roman</vt:lpstr>
      <vt:lpstr>UTM Guanine</vt:lpstr>
      <vt:lpstr>字魂27号-布丁体</vt:lpstr>
      <vt:lpstr>字魂95号-手刻宋</vt:lpstr>
      <vt:lpstr>经典趣体简</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2025-09-21T15:02:31Z</dcterms:created>
  <dcterms:modified xsi:type="dcterms:W3CDTF">2025-09-21T15:04:51Z</dcterms:modified>
</cp:coreProperties>
</file>