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15" r:id="rId3"/>
    <p:sldMasterId id="2147483736" r:id="rId4"/>
  </p:sldMasterIdLst>
  <p:notesMasterIdLst>
    <p:notesMasterId r:id="rId22"/>
  </p:notesMasterIdLst>
  <p:sldIdLst>
    <p:sldId id="263" r:id="rId5"/>
    <p:sldId id="293" r:id="rId6"/>
    <p:sldId id="438" r:id="rId7"/>
    <p:sldId id="266" r:id="rId8"/>
    <p:sldId id="314" r:id="rId9"/>
    <p:sldId id="2007577291" r:id="rId10"/>
    <p:sldId id="2007577292" r:id="rId11"/>
    <p:sldId id="2007577293" r:id="rId12"/>
    <p:sldId id="435" r:id="rId13"/>
    <p:sldId id="2007577301" r:id="rId14"/>
    <p:sldId id="2007577294" r:id="rId15"/>
    <p:sldId id="2007577299" r:id="rId16"/>
    <p:sldId id="2007577295" r:id="rId17"/>
    <p:sldId id="2007577300" r:id="rId18"/>
    <p:sldId id="2007577298" r:id="rId19"/>
    <p:sldId id="291"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99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4660"/>
  </p:normalViewPr>
  <p:slideViewPr>
    <p:cSldViewPr snapToGrid="0">
      <p:cViewPr varScale="1">
        <p:scale>
          <a:sx n="67" d="100"/>
          <a:sy n="67" d="100"/>
        </p:scale>
        <p:origin x="2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37CC3-57BC-4524-9734-93A4D21017DA}"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0BDEE-0513-4E68-8383-7912ACCB8B30}" type="slidenum">
              <a:rPr lang="en-US" smtClean="0"/>
              <a:t>‹#›</a:t>
            </a:fld>
            <a:endParaRPr lang="en-US"/>
          </a:p>
        </p:txBody>
      </p:sp>
    </p:spTree>
    <p:extLst>
      <p:ext uri="{BB962C8B-B14F-4D97-AF65-F5344CB8AC3E}">
        <p14:creationId xmlns:p14="http://schemas.microsoft.com/office/powerpoint/2010/main" val="14103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a:effectLst/>
                <a:latin typeface="Calibri" panose="020F0502020204030204" pitchFamily="34" charset="0"/>
                <a:ea typeface="Calibri" panose="020F0502020204030204" pitchFamily="34" charset="0"/>
                <a:cs typeface="Times New Roman" panose="02020603050405020304" pitchFamily="18" charset="0"/>
              </a:rPr>
              <a:t>Ở bài học trước, chúng ta đã cùng nhau tìm hiểu về cách viết bài văn kể chuyện sáng tạo rồi hôm nay chúng ta cùng nhau tìm hiểu các viết báo cáo công việc nhé.</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7846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34.svg"/><Relationship Id="rId4" Type="http://schemas.openxmlformats.org/officeDocument/2006/relationships/image" Target="../media/image2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7.svg"/><Relationship Id="rId7"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9.svg"/><Relationship Id="rId4"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svg"/><Relationship Id="rId7"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2.svg"/><Relationship Id="rId7"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34.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6.svg"/><Relationship Id="rId7"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42.svg"/><Relationship Id="rId4" Type="http://schemas.openxmlformats.org/officeDocument/2006/relationships/image" Target="../media/image32.png"/><Relationship Id="rId9" Type="http://schemas.openxmlformats.org/officeDocument/2006/relationships/image" Target="../media/image3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2.svg"/><Relationship Id="rId7"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sv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39.sv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34.svg"/><Relationship Id="rId4" Type="http://schemas.openxmlformats.org/officeDocument/2006/relationships/image" Target="../media/image2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svg"/><Relationship Id="rId7"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2.sv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4.svg"/><Relationship Id="rId7"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6.svg"/><Relationship Id="rId4" Type="http://schemas.openxmlformats.org/officeDocument/2006/relationships/image" Target="../media/image34.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6.svg"/><Relationship Id="rId7"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42.svg"/><Relationship Id="rId4"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28.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2.svg"/><Relationship Id="rId7"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sv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39.sv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8397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79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7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309656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640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82274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719333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000076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284264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91663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2534399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023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45652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4281345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1462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06442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592127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91939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85722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475161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7317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299250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4589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8253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73284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22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60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064211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5429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899530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900970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324649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13946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41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1009331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552804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123530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659796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1665782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6754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31392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136976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346666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39805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61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873979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45336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179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989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4375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720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47720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3806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99739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3083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209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039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7315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159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63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145215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xmlns=""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xmlns=""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xmlns=""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737241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09220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569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3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0366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4660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370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80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844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46852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5754142"/>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7.jpg"/><Relationship Id="rId7" Type="http://schemas.openxmlformats.org/officeDocument/2006/relationships/image" Target="../media/image61.svg"/><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notesSlide" Target="../notesSlides/notesSlide1.xml"/><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46.png"/></Relationships>
</file>

<file path=ppt/slides/_rels/slide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32.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32.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9.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1.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5.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5.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6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61.jp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63.png"/><Relationship Id="rId5" Type="http://schemas.microsoft.com/office/2007/relationships/hdphoto" Target="../media/hdphoto3.wdp"/><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6.png"/><Relationship Id="rId1" Type="http://schemas.openxmlformats.org/officeDocument/2006/relationships/slideLayout" Target="../slideLayouts/slideLayout68.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68.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6.png"/><Relationship Id="rId1" Type="http://schemas.openxmlformats.org/officeDocument/2006/relationships/slideLayout" Target="../slideLayouts/slideLayout68.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32.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7" name="Picture 6">
            <a:extLst>
              <a:ext uri="{FF2B5EF4-FFF2-40B4-BE49-F238E27FC236}">
                <a16:creationId xmlns:a16="http://schemas.microsoft.com/office/drawing/2014/main" id="{81AA3C77-4549-D396-7257-CC3B42E5AAD4}"/>
              </a:ext>
            </a:extLst>
          </p:cNvPr>
          <p:cNvPicPr>
            <a:picLocks noChangeAspect="1"/>
          </p:cNvPicPr>
          <p:nvPr/>
        </p:nvPicPr>
        <p:blipFill>
          <a:blip r:embed="rId17"/>
          <a:stretch>
            <a:fillRect/>
          </a:stretch>
        </p:blipFill>
        <p:spPr>
          <a:xfrm>
            <a:off x="2803859" y="2541950"/>
            <a:ext cx="6950042" cy="1896020"/>
          </a:xfrm>
          <a:prstGeom prst="rect">
            <a:avLst/>
          </a:prstGeom>
        </p:spPr>
      </p:pic>
      <p:sp>
        <p:nvSpPr>
          <p:cNvPr id="14" name="TextBox 13"/>
          <p:cNvSpPr txBox="1"/>
          <p:nvPr/>
        </p:nvSpPr>
        <p:spPr>
          <a:xfrm>
            <a:off x="0" y="5842337"/>
            <a:ext cx="3618411" cy="1015663"/>
          </a:xfrm>
          <a:prstGeom prst="rect">
            <a:avLst/>
          </a:prstGeom>
          <a:solidFill>
            <a:schemeClr val="accent4">
              <a:lumMod val="40000"/>
              <a:lumOff val="60000"/>
            </a:schemeClr>
          </a:solidFill>
        </p:spPr>
        <p:txBody>
          <a:bodyPr wrap="square" rtlCol="0">
            <a:spAutoFit/>
          </a:bodyPr>
          <a:lstStyle/>
          <a:p>
            <a:r>
              <a:rPr lang="en-US" sz="2000" i="1" dirty="0" smtClean="0">
                <a:latin typeface="Arial" panose="020B0604020202020204" pitchFamily="34" charset="0"/>
                <a:cs typeface="Arial" panose="020B0604020202020204" pitchFamily="34" charset="0"/>
              </a:rPr>
              <a:t>GV: </a:t>
            </a:r>
            <a:r>
              <a:rPr lang="en-US" sz="2000" i="1" dirty="0" err="1" smtClean="0">
                <a:latin typeface="Arial" panose="020B0604020202020204" pitchFamily="34" charset="0"/>
                <a:cs typeface="Arial" panose="020B0604020202020204" pitchFamily="34" charset="0"/>
              </a:rPr>
              <a:t>Trịnh</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Thị</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Lành</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Liên</a:t>
            </a:r>
            <a:endParaRPr lang="en-US" sz="2000" i="1" dirty="0" smtClean="0">
              <a:latin typeface="Arial" panose="020B0604020202020204" pitchFamily="34" charset="0"/>
              <a:cs typeface="Arial" panose="020B0604020202020204" pitchFamily="34" charset="0"/>
            </a:endParaRPr>
          </a:p>
          <a:p>
            <a:r>
              <a:rPr lang="en-US" sz="2000" i="1" dirty="0" err="1" smtClean="0">
                <a:latin typeface="Arial" panose="020B0604020202020204" pitchFamily="34" charset="0"/>
                <a:cs typeface="Arial" panose="020B0604020202020204" pitchFamily="34" charset="0"/>
              </a:rPr>
              <a:t>Lớp</a:t>
            </a:r>
            <a:r>
              <a:rPr lang="en-US" sz="2000" i="1" dirty="0" smtClean="0">
                <a:latin typeface="Arial" panose="020B0604020202020204" pitchFamily="34" charset="0"/>
                <a:cs typeface="Arial" panose="020B0604020202020204" pitchFamily="34" charset="0"/>
              </a:rPr>
              <a:t>: 5A6</a:t>
            </a:r>
          </a:p>
          <a:p>
            <a:r>
              <a:rPr lang="en-US" sz="2000" i="1" dirty="0" err="1" smtClean="0">
                <a:latin typeface="Arial" panose="020B0604020202020204" pitchFamily="34" charset="0"/>
                <a:cs typeface="Arial" panose="020B0604020202020204" pitchFamily="34" charset="0"/>
              </a:rPr>
              <a:t>Trường</a:t>
            </a:r>
            <a:r>
              <a:rPr lang="en-US" sz="2000" i="1" dirty="0" smtClean="0">
                <a:latin typeface="Arial" panose="020B0604020202020204" pitchFamily="34" charset="0"/>
                <a:cs typeface="Arial" panose="020B0604020202020204" pitchFamily="34" charset="0"/>
              </a:rPr>
              <a:t>: TH </a:t>
            </a:r>
            <a:r>
              <a:rPr lang="en-US" sz="2000" i="1" dirty="0" err="1" smtClean="0">
                <a:latin typeface="Arial" panose="020B0604020202020204" pitchFamily="34" charset="0"/>
                <a:cs typeface="Arial" panose="020B0604020202020204" pitchFamily="34" charset="0"/>
              </a:rPr>
              <a:t>Hưng</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Đạo</a:t>
            </a: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932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955" y="1177636"/>
            <a:ext cx="12288218" cy="4516582"/>
          </a:xfrm>
          <a:prstGeom prst="rect">
            <a:avLst/>
          </a:prstGeom>
        </p:spPr>
      </p:pic>
    </p:spTree>
    <p:extLst>
      <p:ext uri="{BB962C8B-B14F-4D97-AF65-F5344CB8AC3E}">
        <p14:creationId xmlns:p14="http://schemas.microsoft.com/office/powerpoint/2010/main" val="923527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426190"/>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Trong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Cần chú ý điều gì khi viết quốc hiệu, tiêu ngữ (hoặc tên tổ chức)?</a:t>
              </a:r>
              <a:endParaRPr kumimoji="0" lang="en-US"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Trình bày các công việc như thế nào để dễ theo dõi?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Làm thế nào để trình bày bảng biểu khoa học, đẹp mắt?</a:t>
              </a:r>
              <a:endParaRPr kumimoji="0" lang="en-US"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n w="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57008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8982"/>
            <a:ext cx="12178328" cy="4585854"/>
          </a:xfrm>
          <a:prstGeom prst="rect">
            <a:avLst/>
          </a:prstGeom>
        </p:spPr>
      </p:pic>
    </p:spTree>
    <p:extLst>
      <p:ext uri="{BB962C8B-B14F-4D97-AF65-F5344CB8AC3E}">
        <p14:creationId xmlns:p14="http://schemas.microsoft.com/office/powerpoint/2010/main" val="608770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302489"/>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35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Rà soát nội dung báo cáo như thế nào để phát hiện lỗi?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Căn cứ vào đâu để biết bản báo cáo được trình bày đúng yêu cầu?</a:t>
              </a:r>
              <a:endParaRPr kumimoji="0" lang="en-US"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500" dirty="0">
                  <a:ln w="0"/>
                  <a:solidFill>
                    <a:prstClr val="black"/>
                  </a:solidFill>
                  <a:latin typeface="Calibri" panose="020F0502020204030204" pitchFamily="34" charset="0"/>
                  <a:cs typeface="Calibri" panose="020F0502020204030204" pitchFamily="34" charset="0"/>
                </a:rPr>
                <a:t>..............</a:t>
              </a:r>
              <a:endPar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08424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32403"/>
            <a:ext cx="12192000" cy="4593194"/>
          </a:xfrm>
          <a:prstGeom prst="rect">
            <a:avLst/>
          </a:prstGeom>
        </p:spPr>
      </p:pic>
    </p:spTree>
    <p:extLst>
      <p:ext uri="{BB962C8B-B14F-4D97-AF65-F5344CB8AC3E}">
        <p14:creationId xmlns:p14="http://schemas.microsoft.com/office/powerpoint/2010/main" val="2092479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691" y="914400"/>
            <a:ext cx="12067309" cy="4878274"/>
          </a:xfrm>
          <a:prstGeom prst="rect">
            <a:avLst/>
          </a:prstGeom>
        </p:spPr>
      </p:pic>
    </p:spTree>
    <p:extLst>
      <p:ext uri="{BB962C8B-B14F-4D97-AF65-F5344CB8AC3E}">
        <p14:creationId xmlns:p14="http://schemas.microsoft.com/office/powerpoint/2010/main" val="2605658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những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điều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em</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thấy</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cần</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nhớ</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nhất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để</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viết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được</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đúng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yêu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09" y="2977116"/>
            <a:ext cx="3880884" cy="3880884"/>
          </a:xfrm>
          <a:prstGeom prst="rect">
            <a:avLst/>
          </a:prstGeom>
        </p:spPr>
      </p:pic>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7"/>
          <a:stretch>
            <a:fillRect/>
          </a:stretch>
        </p:blipFill>
        <p:spPr>
          <a:xfrm>
            <a:off x="3756203" y="171185"/>
            <a:ext cx="4828450" cy="1603387"/>
          </a:xfrm>
          <a:prstGeom prst="rect">
            <a:avLst/>
          </a:prstGeom>
        </p:spPr>
      </p:pic>
    </p:spTree>
    <p:extLst>
      <p:ext uri="{BB962C8B-B14F-4D97-AF65-F5344CB8AC3E}">
        <p14:creationId xmlns:p14="http://schemas.microsoft.com/office/powerpoint/2010/main" val="149981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pic>
        <p:nvPicPr>
          <p:cNvPr id="3" name="Picture 2">
            <a:extLst>
              <a:ext uri="{FF2B5EF4-FFF2-40B4-BE49-F238E27FC236}">
                <a16:creationId xmlns:a16="http://schemas.microsoft.com/office/drawing/2014/main" id="{07CFD162-8DA1-3A3F-C125-28BF2B218E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09550" y="2034155"/>
            <a:ext cx="3293128" cy="4709545"/>
          </a:xfrm>
          <a:prstGeom prst="rect">
            <a:avLst/>
          </a:prstGeom>
        </p:spPr>
      </p:pic>
    </p:spTree>
    <p:extLst>
      <p:ext uri="{BB962C8B-B14F-4D97-AF65-F5344CB8AC3E}">
        <p14:creationId xmlns:p14="http://schemas.microsoft.com/office/powerpoint/2010/main" val="82744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75D144-4E0C-6F1A-B8D4-AFB914F66B4D}"/>
              </a:ext>
            </a:extLst>
          </p:cNvPr>
          <p:cNvPicPr>
            <a:picLocks noChangeAspect="1"/>
          </p:cNvPicPr>
          <p:nvPr/>
        </p:nvPicPr>
        <p:blipFill>
          <a:blip r:embed="rId9"/>
          <a:stretch>
            <a:fillRect/>
          </a:stretch>
        </p:blipFill>
        <p:spPr>
          <a:xfrm>
            <a:off x="2298610" y="1383681"/>
            <a:ext cx="7937680" cy="2566638"/>
          </a:xfrm>
          <a:prstGeom prst="rect">
            <a:avLst/>
          </a:prstGeom>
        </p:spPr>
      </p:pic>
    </p:spTree>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923330"/>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Bản báo cáo trên viết về điều gì?</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Hình chữ nhật 28">
            <a:extLst>
              <a:ext uri="{FF2B5EF4-FFF2-40B4-BE49-F238E27FC236}">
                <a16:creationId xmlns:a16="http://schemas.microsoft.com/office/drawing/2014/main" id="{61D0218A-7418-5A16-0360-2ED325EC811E}"/>
              </a:ext>
            </a:extLst>
          </p:cNvPr>
          <p:cNvSpPr/>
          <p:nvPr/>
        </p:nvSpPr>
        <p:spPr>
          <a:xfrm>
            <a:off x="6527731" y="1368065"/>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Hình chữ nhật 28">
            <a:extLst>
              <a:ext uri="{FF2B5EF4-FFF2-40B4-BE49-F238E27FC236}">
                <a16:creationId xmlns:a16="http://schemas.microsoft.com/office/drawing/2014/main" id="{1F3BF192-E72B-1925-2F22-B14A4A432584}"/>
              </a:ext>
            </a:extLst>
          </p:cNvPr>
          <p:cNvSpPr/>
          <p:nvPr/>
        </p:nvSpPr>
        <p:spPr>
          <a:xfrm>
            <a:off x="6480106" y="2744476"/>
            <a:ext cx="4527161" cy="923330"/>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0" name="Picture 9">
            <a:extLst>
              <a:ext uri="{FF2B5EF4-FFF2-40B4-BE49-F238E27FC236}">
                <a16:creationId xmlns:a16="http://schemas.microsoft.com/office/drawing/2014/main" id="{BE3EBF25-D90F-4DE3-C22C-819DD4463A31}"/>
              </a:ext>
            </a:extLst>
          </p:cNvPr>
          <p:cNvPicPr>
            <a:picLocks noChangeAspect="1"/>
          </p:cNvPicPr>
          <p:nvPr/>
        </p:nvPicPr>
        <p:blipFill>
          <a:blip r:embed="rId6"/>
          <a:stretch>
            <a:fillRect/>
          </a:stretch>
        </p:blipFill>
        <p:spPr>
          <a:xfrm>
            <a:off x="6724649" y="3834441"/>
            <a:ext cx="4789175" cy="451809"/>
          </a:xfrm>
          <a:prstGeom prst="rect">
            <a:avLst/>
          </a:prstGeom>
        </p:spPr>
      </p:pic>
      <p:sp>
        <p:nvSpPr>
          <p:cNvPr id="11" name="Hình chữ nhật 28">
            <a:extLst>
              <a:ext uri="{FF2B5EF4-FFF2-40B4-BE49-F238E27FC236}">
                <a16:creationId xmlns:a16="http://schemas.microsoft.com/office/drawing/2014/main" id="{0237D729-23DA-26D6-83F8-0C81252A0B70}"/>
              </a:ext>
            </a:extLst>
          </p:cNvPr>
          <p:cNvSpPr/>
          <p:nvPr/>
        </p:nvSpPr>
        <p:spPr>
          <a:xfrm>
            <a:off x="6610350" y="4478026"/>
            <a:ext cx="4587417"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7"/>
          <a:stretch>
            <a:fillRect/>
          </a:stretch>
        </p:blipFill>
        <p:spPr>
          <a:xfrm>
            <a:off x="10120312" y="6457949"/>
            <a:ext cx="1209675" cy="257175"/>
          </a:xfrm>
          <a:prstGeom prst="rect">
            <a:avLst/>
          </a:prstGeom>
        </p:spPr>
      </p:pic>
    </p:spTree>
    <p:extLst>
      <p:ext uri="{BB962C8B-B14F-4D97-AF65-F5344CB8AC3E}">
        <p14:creationId xmlns:p14="http://schemas.microsoft.com/office/powerpoint/2010/main" val="8042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7409908" y="2485566"/>
            <a:ext cx="5896249" cy="4716772"/>
          </a:xfrm>
          <a:prstGeom prst="rect">
            <a:avLst/>
          </a:prstGeom>
        </p:spPr>
      </p:pic>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971229" y="2143931"/>
            <a:ext cx="6323312" cy="5058407"/>
          </a:xfrm>
          <a:prstGeom prst="rect">
            <a:avLst/>
          </a:prstGeom>
        </p:spPr>
      </p:pic>
      <p:grpSp>
        <p:nvGrpSpPr>
          <p:cNvPr id="26" name="Nhóm 25">
            <a:extLst>
              <a:ext uri="{FF2B5EF4-FFF2-40B4-BE49-F238E27FC236}">
                <a16:creationId xmlns:a16="http://schemas.microsoft.com/office/drawing/2014/main" id="{8941FF14-4618-C8EA-EC57-FA32D0EC2BFD}"/>
              </a:ext>
            </a:extLst>
          </p:cNvPr>
          <p:cNvGrpSpPr/>
          <p:nvPr/>
        </p:nvGrpSpPr>
        <p:grpSpPr>
          <a:xfrm>
            <a:off x="3791918" y="2725119"/>
            <a:ext cx="4964623" cy="4132881"/>
            <a:chOff x="2812942" y="2035121"/>
            <a:chExt cx="3723467" cy="3099661"/>
          </a:xfrm>
        </p:grpSpPr>
        <p:sp>
          <p:nvSpPr>
            <p:cNvPr id="25" name="Gợn sóng Kép 24">
              <a:extLst>
                <a:ext uri="{FF2B5EF4-FFF2-40B4-BE49-F238E27FC236}">
                  <a16:creationId xmlns:a16="http://schemas.microsoft.com/office/drawing/2014/main" id="{E5B29221-61E5-672A-CF1E-0E8FBEAAFBCE}"/>
                </a:ext>
              </a:extLst>
            </p:cNvPr>
            <p:cNvSpPr/>
            <p:nvPr/>
          </p:nvSpPr>
          <p:spPr>
            <a:xfrm>
              <a:off x="2933053" y="2035121"/>
              <a:ext cx="3603356" cy="3099661"/>
            </a:xfrm>
            <a:prstGeom prst="doubleWav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AFC1"/>
                </a:solidFill>
                <a:effectLst/>
                <a:uLnTx/>
                <a:uFillTx/>
                <a:latin typeface="Arial"/>
                <a:ea typeface="+mn-ea"/>
                <a:cs typeface="+mn-cs"/>
                <a:sym typeface="Arial"/>
              </a:endParaRPr>
            </a:p>
          </p:txBody>
        </p:sp>
        <p:sp>
          <p:nvSpPr>
            <p:cNvPr id="11" name="Hộp Văn bản 10">
              <a:extLst>
                <a:ext uri="{FF2B5EF4-FFF2-40B4-BE49-F238E27FC236}">
                  <a16:creationId xmlns:a16="http://schemas.microsoft.com/office/drawing/2014/main" id="{CA78C637-6D80-765F-BC98-E41BFD0B7335}"/>
                </a:ext>
              </a:extLst>
            </p:cNvPr>
            <p:cNvSpPr txBox="1"/>
            <p:nvPr/>
          </p:nvSpPr>
          <p:spPr>
            <a:xfrm>
              <a:off x="2812942" y="2843130"/>
              <a:ext cx="3684721"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a:solidFill>
                      <a:sysClr val="windowText" lastClr="000000"/>
                    </a:solidFill>
                  </a:ln>
                  <a:solidFill>
                    <a:srgbClr val="FFC000"/>
                  </a:solidFill>
                  <a:effectLst/>
                  <a:uLnTx/>
                  <a:uFillTx/>
                  <a:latin typeface="Cambria" panose="02040503050406030204" pitchFamily="18" charset="0"/>
                  <a:ea typeface="Cambria" panose="02040503050406030204" pitchFamily="18" charset="0"/>
                  <a:cs typeface="Arial"/>
                  <a:sym typeface="Arial"/>
                </a:rPr>
                <a:t>THẢO LUẬN NHÓM</a:t>
              </a:r>
            </a:p>
          </p:txBody>
        </p:sp>
      </p:grpSp>
    </p:spTree>
    <p:extLst>
      <p:ext uri="{BB962C8B-B14F-4D97-AF65-F5344CB8AC3E}">
        <p14:creationId xmlns:p14="http://schemas.microsoft.com/office/powerpoint/2010/main" val="26976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923330"/>
          </a:xfrm>
          <a:prstGeom prst="rect">
            <a:avLst/>
          </a:prstGeom>
          <a:noFill/>
        </p:spPr>
        <p:txBody>
          <a:bodyPr wrap="square" lIns="60960" tIns="30480" rIns="60960" bIns="30480">
            <a:spAutoFit/>
          </a:bodyPr>
          <a:lstStyle/>
          <a:p>
            <a:pPr marL="457223" marR="0" lvl="0" indent="-457223" algn="just"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 Bản báo cáo trên viết về điều gì?</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cxnSp>
        <p:nvCxnSpPr>
          <p:cNvPr id="5" name="Straight Connector 4">
            <a:extLst>
              <a:ext uri="{FF2B5EF4-FFF2-40B4-BE49-F238E27FC236}">
                <a16:creationId xmlns:a16="http://schemas.microsoft.com/office/drawing/2014/main" id="{AEFD2132-0FAC-5648-B819-015DB48C0FD3}"/>
              </a:ext>
            </a:extLst>
          </p:cNvPr>
          <p:cNvCxnSpPr>
            <a:cxnSpLocks/>
          </p:cNvCxnSpPr>
          <p:nvPr/>
        </p:nvCxnSpPr>
        <p:spPr>
          <a:xfrm>
            <a:off x="1978745" y="2072228"/>
            <a:ext cx="1840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848A6C-D6F5-E6F0-F550-2A667FC855B0}"/>
              </a:ext>
            </a:extLst>
          </p:cNvPr>
          <p:cNvCxnSpPr>
            <a:cxnSpLocks/>
          </p:cNvCxnSpPr>
          <p:nvPr/>
        </p:nvCxnSpPr>
        <p:spPr>
          <a:xfrm>
            <a:off x="1578695" y="2243678"/>
            <a:ext cx="2678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8A610A-1296-9EF9-E1FF-DA17CEC33349}"/>
              </a:ext>
            </a:extLst>
          </p:cNvPr>
          <p:cNvSpPr txBox="1"/>
          <p:nvPr/>
        </p:nvSpPr>
        <p:spPr>
          <a:xfrm>
            <a:off x="6691459" y="1508092"/>
            <a:ext cx="4590853" cy="1200329"/>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về hoạt động tháng 9 của tổ 1, lớp 5C, Trường Tiểu học Kim Đồng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Hình chữ nhật 28">
            <a:extLst>
              <a:ext uri="{FF2B5EF4-FFF2-40B4-BE49-F238E27FC236}">
                <a16:creationId xmlns:a16="http://schemas.microsoft.com/office/drawing/2014/main" id="{AD27FC8A-B81D-0B9A-D720-79DD8F40A326}"/>
              </a:ext>
            </a:extLst>
          </p:cNvPr>
          <p:cNvSpPr/>
          <p:nvPr/>
        </p:nvSpPr>
        <p:spPr>
          <a:xfrm>
            <a:off x="6680033" y="2827760"/>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defRPr/>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cxnSp>
        <p:nvCxnSpPr>
          <p:cNvPr id="18" name="Straight Connector 17">
            <a:extLst>
              <a:ext uri="{FF2B5EF4-FFF2-40B4-BE49-F238E27FC236}">
                <a16:creationId xmlns:a16="http://schemas.microsoft.com/office/drawing/2014/main" id="{FB691345-E0BC-35AE-50D2-FADB66FE4740}"/>
              </a:ext>
            </a:extLst>
          </p:cNvPr>
          <p:cNvCxnSpPr>
            <a:cxnSpLocks/>
          </p:cNvCxnSpPr>
          <p:nvPr/>
        </p:nvCxnSpPr>
        <p:spPr>
          <a:xfrm>
            <a:off x="1683470" y="2415128"/>
            <a:ext cx="1374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7F61FB-06DC-DCBE-848A-04D5D522A319}"/>
              </a:ext>
            </a:extLst>
          </p:cNvPr>
          <p:cNvCxnSpPr>
            <a:cxnSpLocks/>
          </p:cNvCxnSpPr>
          <p:nvPr/>
        </p:nvCxnSpPr>
        <p:spPr>
          <a:xfrm>
            <a:off x="3607520" y="6053678"/>
            <a:ext cx="802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0E9FEBD-5703-2ED7-27A1-168E05E766CC}"/>
              </a:ext>
            </a:extLst>
          </p:cNvPr>
          <p:cNvSpPr txBox="1"/>
          <p:nvPr/>
        </p:nvSpPr>
        <p:spPr>
          <a:xfrm>
            <a:off x="6760039" y="4223352"/>
            <a:ext cx="4590853" cy="1569660"/>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được gửi cho cô giáo chủ nhiệm lớp. Người viết báo cáo là bạn tổ trưởng của tổ 1, tên là Nguyễn Đức Việt.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6ABC5F50-4B18-B9DC-893B-D7D49B7889D9}"/>
              </a:ext>
            </a:extLst>
          </p:cNvPr>
          <p:cNvCxnSpPr>
            <a:cxnSpLocks/>
          </p:cNvCxnSpPr>
          <p:nvPr/>
        </p:nvCxnSpPr>
        <p:spPr>
          <a:xfrm>
            <a:off x="3540845" y="6510878"/>
            <a:ext cx="859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29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457825" y="25924"/>
            <a:ext cx="6934200"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1" y="123825"/>
            <a:ext cx="5067140"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522222" y="1262292"/>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pic>
        <p:nvPicPr>
          <p:cNvPr id="3" name="Picture 2">
            <a:extLst>
              <a:ext uri="{FF2B5EF4-FFF2-40B4-BE49-F238E27FC236}">
                <a16:creationId xmlns:a16="http://schemas.microsoft.com/office/drawing/2014/main" id="{74B00A34-94F3-5680-88AD-5FE112192A27}"/>
              </a:ext>
            </a:extLst>
          </p:cNvPr>
          <p:cNvPicPr>
            <a:picLocks noChangeAspect="1"/>
          </p:cNvPicPr>
          <p:nvPr/>
        </p:nvPicPr>
        <p:blipFill>
          <a:blip r:embed="rId7"/>
          <a:stretch>
            <a:fillRect/>
          </a:stretch>
        </p:blipFill>
        <p:spPr>
          <a:xfrm>
            <a:off x="6648449" y="1805616"/>
            <a:ext cx="4789175" cy="451809"/>
          </a:xfrm>
          <a:prstGeom prst="rect">
            <a:avLst/>
          </a:prstGeom>
        </p:spPr>
      </p:pic>
      <p:graphicFrame>
        <p:nvGraphicFramePr>
          <p:cNvPr id="4" name="Table 8">
            <a:extLst>
              <a:ext uri="{FF2B5EF4-FFF2-40B4-BE49-F238E27FC236}">
                <a16:creationId xmlns:a16="http://schemas.microsoft.com/office/drawing/2014/main" id="{D91769C5-136A-AD97-0EA3-F203BAD498A5}"/>
              </a:ext>
            </a:extLst>
          </p:cNvPr>
          <p:cNvGraphicFramePr>
            <a:graphicFrameLocks noGrp="1"/>
          </p:cNvGraphicFramePr>
          <p:nvPr>
            <p:extLst>
              <p:ext uri="{D42A27DB-BD31-4B8C-83A1-F6EECF244321}">
                <p14:modId xmlns:p14="http://schemas.microsoft.com/office/powerpoint/2010/main" val="42195122"/>
              </p:ext>
            </p:extLst>
          </p:nvPr>
        </p:nvGraphicFramePr>
        <p:xfrm>
          <a:off x="6061075" y="2653240"/>
          <a:ext cx="5264150" cy="2572457"/>
        </p:xfrm>
        <a:graphic>
          <a:graphicData uri="http://schemas.openxmlformats.org/drawingml/2006/table">
            <a:tbl>
              <a:tblPr firstRow="1" bandRow="1">
                <a:tableStyleId>{5C22544A-7EE6-4342-B048-85BDC9FD1C3A}</a:tableStyleId>
              </a:tblPr>
              <a:tblGrid>
                <a:gridCol w="1463675">
                  <a:extLst>
                    <a:ext uri="{9D8B030D-6E8A-4147-A177-3AD203B41FA5}">
                      <a16:colId xmlns:a16="http://schemas.microsoft.com/office/drawing/2014/main" val="2678262951"/>
                    </a:ext>
                  </a:extLst>
                </a:gridCol>
                <a:gridCol w="3800475">
                  <a:extLst>
                    <a:ext uri="{9D8B030D-6E8A-4147-A177-3AD203B41FA5}">
                      <a16:colId xmlns:a16="http://schemas.microsoft.com/office/drawing/2014/main" val="2733469949"/>
                    </a:ext>
                  </a:extLst>
                </a:gridCol>
              </a:tblGrid>
              <a:tr h="747185">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đầu</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63925726"/>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chính</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08932908"/>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cuối</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35522293"/>
                  </a:ext>
                </a:extLst>
              </a:tr>
            </a:tbl>
          </a:graphicData>
        </a:graphic>
      </p:graphicFrame>
      <p:sp>
        <p:nvSpPr>
          <p:cNvPr id="9" name="Rectangle 8">
            <a:extLst>
              <a:ext uri="{FF2B5EF4-FFF2-40B4-BE49-F238E27FC236}">
                <a16:creationId xmlns:a16="http://schemas.microsoft.com/office/drawing/2014/main" id="{2AF04150-6E60-AD39-8000-7AE040C82515}"/>
              </a:ext>
            </a:extLst>
          </p:cNvPr>
          <p:cNvSpPr/>
          <p:nvPr/>
        </p:nvSpPr>
        <p:spPr>
          <a:xfrm>
            <a:off x="857250" y="1295400"/>
            <a:ext cx="4054476" cy="638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13C3DC-89D5-08C8-CE37-1B2C51427561}"/>
              </a:ext>
            </a:extLst>
          </p:cNvPr>
          <p:cNvSpPr txBox="1"/>
          <p:nvPr/>
        </p:nvSpPr>
        <p:spPr>
          <a:xfrm>
            <a:off x="7610475" y="2724150"/>
            <a:ext cx="3676650" cy="646331"/>
          </a:xfrm>
          <a:prstGeom prst="rect">
            <a:avLst/>
          </a:prstGeom>
          <a:noFill/>
        </p:spPr>
        <p:txBody>
          <a:bodyPr wrap="square" rtlCol="0">
            <a:spAutoFit/>
          </a:bodyPr>
          <a:lstStyle/>
          <a:p>
            <a:r>
              <a:rPr lang="en-US" b="1" dirty="0" err="1">
                <a:solidFill>
                  <a:srgbClr val="002060"/>
                </a:solidFill>
                <a:latin typeface="Cambria" panose="02040503050406030204" pitchFamily="18" charset="0"/>
                <a:ea typeface="Cambria" panose="02040503050406030204" pitchFamily="18" charset="0"/>
              </a:rPr>
              <a:t>Quốc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hiệu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tiêu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ngữ</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địa</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điểm</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thời</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gian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viết</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báo</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cáo</a:t>
            </a:r>
            <a:r>
              <a:rPr lang="en-US" b="1" dirty="0">
                <a:solidFill>
                  <a:srgbClr val="002060"/>
                </a:solidFill>
                <a:latin typeface="Cambria" panose="02040503050406030204" pitchFamily="18" charset="0"/>
                <a:ea typeface="Cambria" panose="02040503050406030204" pitchFamily="18" charset="0"/>
              </a:rPr>
              <a:t>.</a:t>
            </a:r>
          </a:p>
        </p:txBody>
      </p:sp>
      <p:sp>
        <p:nvSpPr>
          <p:cNvPr id="19" name="Rectangle 18">
            <a:extLst>
              <a:ext uri="{FF2B5EF4-FFF2-40B4-BE49-F238E27FC236}">
                <a16:creationId xmlns:a16="http://schemas.microsoft.com/office/drawing/2014/main" id="{478E310A-F6F6-908F-33B8-9CA3AD0F15FC}"/>
              </a:ext>
            </a:extLst>
          </p:cNvPr>
          <p:cNvSpPr/>
          <p:nvPr/>
        </p:nvSpPr>
        <p:spPr>
          <a:xfrm>
            <a:off x="742950" y="1933575"/>
            <a:ext cx="4261643" cy="396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55C5B2-74C3-620D-9465-4820B521F068}"/>
              </a:ext>
            </a:extLst>
          </p:cNvPr>
          <p:cNvSpPr txBox="1"/>
          <p:nvPr/>
        </p:nvSpPr>
        <p:spPr>
          <a:xfrm>
            <a:off x="7562849" y="3467100"/>
            <a:ext cx="3800475" cy="830997"/>
          </a:xfrm>
          <a:prstGeom prst="rect">
            <a:avLst/>
          </a:prstGeom>
          <a:noFill/>
        </p:spPr>
        <p:txBody>
          <a:bodyPr wrap="square" rtlCol="0">
            <a:spAutoFit/>
          </a:bodyPr>
          <a:lstStyle/>
          <a:p>
            <a:pPr algn="just"/>
            <a:r>
              <a:rPr lang="vi-VN" sz="1600" b="1" dirty="0">
                <a:solidFill>
                  <a:srgbClr val="002060"/>
                </a:solidFill>
                <a:latin typeface="Cambria" panose="02040503050406030204" pitchFamily="18" charset="0"/>
                <a:ea typeface="Cambria" panose="02040503050406030204" pitchFamily="18" charset="0"/>
              </a:rPr>
              <a:t>Tiêu đề báo cáo, người nhận, nội dung báo cáo (kết quả về học tập, về thực hiện nội quy, về các hoạt động khác</a:t>
            </a:r>
            <a:endParaRPr lang="en-US" sz="1600" b="1" dirty="0">
              <a:solidFill>
                <a:srgbClr val="00206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1000F84-80B9-C4B1-3AE1-DC33484613BF}"/>
              </a:ext>
            </a:extLst>
          </p:cNvPr>
          <p:cNvSpPr/>
          <p:nvPr/>
        </p:nvSpPr>
        <p:spPr>
          <a:xfrm>
            <a:off x="2914650" y="5943600"/>
            <a:ext cx="1381126" cy="638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5CACF3-EA1A-2519-74AE-35188B1AA9B6}"/>
              </a:ext>
            </a:extLst>
          </p:cNvPr>
          <p:cNvSpPr txBox="1"/>
          <p:nvPr/>
        </p:nvSpPr>
        <p:spPr>
          <a:xfrm>
            <a:off x="7591425" y="4371975"/>
            <a:ext cx="3676650" cy="646331"/>
          </a:xfrm>
          <a:prstGeom prst="rect">
            <a:avLst/>
          </a:prstGeom>
          <a:noFill/>
        </p:spPr>
        <p:txBody>
          <a:bodyPr wrap="square" rtlCol="0">
            <a:spAutoFit/>
          </a:bodyPr>
          <a:lstStyle/>
          <a:p>
            <a:r>
              <a:rPr lang="vi-VN" b="1">
                <a:solidFill>
                  <a:srgbClr val="002060"/>
                </a:solidFill>
                <a:latin typeface="Cambria" panose="02040503050406030204" pitchFamily="18" charset="0"/>
                <a:ea typeface="Cambria" panose="02040503050406030204" pitchFamily="18" charset="0"/>
              </a:rPr>
              <a:t>Chức danh, chữ kí, họ và tên của người viết báo cáo.</a:t>
            </a:r>
            <a:endParaRPr lang="vi-VN" b="1"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9033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wipe(down)">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wipe(down)">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2646878"/>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sp>
        <p:nvSpPr>
          <p:cNvPr id="3" name="TextBox 2">
            <a:extLst>
              <a:ext uri="{FF2B5EF4-FFF2-40B4-BE49-F238E27FC236}">
                <a16:creationId xmlns:a16="http://schemas.microsoft.com/office/drawing/2014/main" id="{4AAB0A9F-EB27-F6C2-A822-B6D1FC511229}"/>
              </a:ext>
            </a:extLst>
          </p:cNvPr>
          <p:cNvSpPr txBox="1"/>
          <p:nvPr/>
        </p:nvSpPr>
        <p:spPr>
          <a:xfrm>
            <a:off x="6615259" y="3317842"/>
            <a:ext cx="4590853" cy="2246769"/>
          </a:xfrm>
          <a:prstGeom prst="rect">
            <a:avLst/>
          </a:prstGeom>
          <a:noFill/>
        </p:spPr>
        <p:txBody>
          <a:bodyPr wrap="square" rtlCol="0">
            <a:spAutoFit/>
          </a:bodyPr>
          <a:lstStyle/>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hình thức: Báo cáo phải viết đúng thể thức ở cả 3 phần như trong báo cáo mẫu ở bài tập 1.</a:t>
            </a:r>
          </a:p>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nội dung: Báo cáo công việc phải nêu công việc đã thực hiện theo từng lĩnh vực, được sắp xếp theo mục để dễ theo dõi.</a:t>
            </a:r>
          </a:p>
        </p:txBody>
      </p:sp>
    </p:spTree>
    <p:extLst>
      <p:ext uri="{BB962C8B-B14F-4D97-AF65-F5344CB8AC3E}">
        <p14:creationId xmlns:p14="http://schemas.microsoft.com/office/powerpoint/2010/main" val="1391023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42618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Dựa vào đâu để xác định những nội dung cần báo cáo?</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Bằng cách nào có thể thu thập đầy đủ thông tin, số liệu cần thiết?</a:t>
              </a:r>
              <a:endParaRPr kumimoji="0" lang="en-US"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Vì sao cần lập bảng biểu trong bản báo cáo?</a:t>
              </a:r>
              <a:endParaRPr kumimoji="0" lang="en-US"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n w="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616</Words>
  <Application>Microsoft Office PowerPoint</Application>
  <PresentationFormat>Widescreen</PresentationFormat>
  <Paragraphs>51</Paragraphs>
  <Slides>17</Slides>
  <Notes>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17</vt:i4>
      </vt:variant>
    </vt:vector>
  </HeadingPairs>
  <TitlesOfParts>
    <vt:vector size="36" baseType="lpstr">
      <vt:lpstr>#9Slide07 HoneyCream</vt:lpstr>
      <vt:lpstr>Arial</vt:lpstr>
      <vt:lpstr>Arial Unicode MS</vt:lpstr>
      <vt:lpstr>Calibri</vt:lpstr>
      <vt:lpstr>Cambria</vt:lpstr>
      <vt:lpstr>Coming Soon</vt:lpstr>
      <vt:lpstr>Itim</vt:lpstr>
      <vt:lpstr>Livvic</vt:lpstr>
      <vt:lpstr>Montserrat Light</vt:lpstr>
      <vt:lpstr>Roboto Condensed Light</vt:lpstr>
      <vt:lpstr>Times New Roman</vt:lpstr>
      <vt:lpstr>UTM Avo</vt:lpstr>
      <vt:lpstr>Wingdings</vt:lpstr>
      <vt:lpstr>三极真喵简体</vt:lpstr>
      <vt:lpstr>思源黑体 CN Normal</vt:lpstr>
      <vt:lpstr>1_Tema de Office</vt:lpstr>
      <vt:lpstr>1_PPTMON theme</vt:lpstr>
      <vt:lpstr>PPTMON theme</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2024-06-21T09:14:40Z</dcterms:created>
  <dcterms:modified xsi:type="dcterms:W3CDTF">2025-09-26T05:53:50Z</dcterms:modified>
</cp:coreProperties>
</file>