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429" r:id="rId2"/>
    <p:sldId id="353" r:id="rId3"/>
    <p:sldId id="256" r:id="rId4"/>
    <p:sldId id="325" r:id="rId5"/>
    <p:sldId id="307" r:id="rId6"/>
    <p:sldId id="261" r:id="rId7"/>
    <p:sldId id="326" r:id="rId8"/>
    <p:sldId id="327" r:id="rId9"/>
    <p:sldId id="341" r:id="rId10"/>
    <p:sldId id="339" r:id="rId11"/>
    <p:sldId id="342" r:id="rId12"/>
    <p:sldId id="340" r:id="rId13"/>
    <p:sldId id="319" r:id="rId14"/>
    <p:sldId id="343" r:id="rId15"/>
    <p:sldId id="344" r:id="rId16"/>
    <p:sldId id="345" r:id="rId17"/>
    <p:sldId id="328" r:id="rId18"/>
    <p:sldId id="331" r:id="rId19"/>
    <p:sldId id="330" r:id="rId20"/>
    <p:sldId id="333" r:id="rId21"/>
    <p:sldId id="334" r:id="rId22"/>
    <p:sldId id="318" r:id="rId23"/>
    <p:sldId id="335" r:id="rId24"/>
    <p:sldId id="336" r:id="rId25"/>
    <p:sldId id="346" r:id="rId26"/>
    <p:sldId id="347" r:id="rId27"/>
    <p:sldId id="320" r:id="rId28"/>
    <p:sldId id="271" r:id="rId29"/>
    <p:sldId id="267" r:id="rId30"/>
    <p:sldId id="349" r:id="rId31"/>
    <p:sldId id="350" r:id="rId32"/>
    <p:sldId id="351" r:id="rId33"/>
    <p:sldId id="352" r:id="rId34"/>
    <p:sldId id="35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A7784F9-410B-4082-8EED-8928DD74DED5}">
          <p14:sldIdLst>
            <p14:sldId id="429"/>
            <p14:sldId id="353"/>
            <p14:sldId id="256"/>
            <p14:sldId id="325"/>
            <p14:sldId id="307"/>
          </p14:sldIdLst>
        </p14:section>
        <p14:section name="Warm up" id="{25ACB1C2-973D-476C-80BF-19662B3EC863}">
          <p14:sldIdLst>
            <p14:sldId id="261"/>
            <p14:sldId id="326"/>
            <p14:sldId id="327"/>
            <p14:sldId id="341"/>
            <p14:sldId id="339"/>
            <p14:sldId id="342"/>
            <p14:sldId id="340"/>
          </p14:sldIdLst>
        </p14:section>
        <p14:section name="Listen and Repeat" id="{8FFE6284-7756-4DD7-87E0-C579CAA581FB}">
          <p14:sldIdLst>
            <p14:sldId id="319"/>
            <p14:sldId id="343"/>
            <p14:sldId id="344"/>
            <p14:sldId id="345"/>
            <p14:sldId id="328"/>
            <p14:sldId id="331"/>
            <p14:sldId id="330"/>
            <p14:sldId id="333"/>
            <p14:sldId id="334"/>
            <p14:sldId id="318"/>
            <p14:sldId id="335"/>
            <p14:sldId id="336"/>
            <p14:sldId id="346"/>
            <p14:sldId id="347"/>
          </p14:sldIdLst>
        </p14:section>
        <p14:section name="Point and say" id="{20E5085C-8816-42FA-9692-19044193153C}">
          <p14:sldIdLst>
            <p14:sldId id="320"/>
            <p14:sldId id="271"/>
          </p14:sldIdLst>
        </p14:section>
        <p14:section name="Game" id="{3FBB002C-1AEB-4F8D-B00A-920AECE62F8D}">
          <p14:sldIdLst>
            <p14:sldId id="267"/>
          </p14:sldIdLst>
        </p14:section>
        <p14:section name="Wrap up" id="{588F34D2-76DC-4988-8015-2DC200997C58}">
          <p14:sldIdLst>
            <p14:sldId id="349"/>
            <p14:sldId id="350"/>
            <p14:sldId id="351"/>
            <p14:sldId id="352"/>
            <p14:sldId id="3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5274" autoAdjust="0"/>
  </p:normalViewPr>
  <p:slideViewPr>
    <p:cSldViewPr snapToGrid="0">
      <p:cViewPr varScale="1">
        <p:scale>
          <a:sx n="64" d="100"/>
          <a:sy n="64" d="100"/>
        </p:scale>
        <p:origin x="76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A0A7-63A6-4F52-B458-683099762A1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F2E9-0B01-49AB-BB7C-49A115314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8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soundeffects.com/free-sounds/cars-10069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By the end of the unit, pupils will be able to: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pronounce the sound of the letter </a:t>
            </a:r>
            <a:r>
              <a:rPr lang="en-US" i="1" dirty="0"/>
              <a:t>D/d</a:t>
            </a:r>
            <a:r>
              <a:rPr lang="en-US" dirty="0"/>
              <a:t> in isolation and in the words </a:t>
            </a:r>
            <a:r>
              <a:rPr lang="en-US" i="1" dirty="0"/>
              <a:t>desk, dog, door, duck</a:t>
            </a:r>
            <a:r>
              <a:rPr lang="en-US" dirty="0"/>
              <a:t> correctly.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say the sound of the letter </a:t>
            </a:r>
            <a:r>
              <a:rPr lang="en-US" i="1" dirty="0"/>
              <a:t>D/d</a:t>
            </a:r>
            <a:r>
              <a:rPr lang="en-US" dirty="0"/>
              <a:t> and the words </a:t>
            </a:r>
            <a:r>
              <a:rPr lang="en-US" i="1" dirty="0"/>
              <a:t>desk, dog, door, duck </a:t>
            </a:r>
            <a:r>
              <a:rPr lang="en-US" dirty="0"/>
              <a:t>in a chant.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recognize the words in different situations when listening.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 </a:t>
            </a:r>
            <a:r>
              <a:rPr lang="en-US" i="1" dirty="0"/>
              <a:t>This is a </a:t>
            </a:r>
            <a:r>
              <a:rPr lang="en-US" dirty="0"/>
              <a:t>_____. to introduce something.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trace the letter </a:t>
            </a:r>
            <a:r>
              <a:rPr lang="en-US" i="1" dirty="0"/>
              <a:t>D/d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sing a song with the structures </a:t>
            </a:r>
            <a:r>
              <a:rPr lang="en-US" i="1" dirty="0"/>
              <a:t>This is a _____. It’s on/near the </a:t>
            </a:r>
            <a:r>
              <a:rPr lang="en-US" dirty="0"/>
              <a:t>_____.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Lesson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dirty="0"/>
              <a:t>By the end of the lesson 1, pupils will be able to: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pronounce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D/d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isolation and in the words </a:t>
            </a:r>
            <a:r>
              <a:rPr lang="en-US" i="1" dirty="0"/>
              <a:t>desk, dog, door,</a:t>
            </a:r>
            <a:r>
              <a:rPr lang="en-US" i="1" baseline="0" dirty="0"/>
              <a:t> duck</a:t>
            </a:r>
            <a:r>
              <a:rPr lang="en-US" i="1" dirty="0"/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correctly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to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D/d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things in the picture; 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D/d;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 and say the sound of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words </a:t>
            </a:r>
            <a:r>
              <a:rPr lang="en-US" i="1" dirty="0"/>
              <a:t>desk, dog, door,</a:t>
            </a:r>
            <a:r>
              <a:rPr lang="en-US" i="1" baseline="0" dirty="0"/>
              <a:t> duck.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07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406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345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Tick on the word </a:t>
            </a:r>
            <a:r>
              <a:rPr lang="en-US" i="1" dirty="0"/>
              <a:t>dog, </a:t>
            </a:r>
            <a:r>
              <a:rPr lang="en-US" i="0" dirty="0"/>
              <a:t>tick (V) will appear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Tick on the word </a:t>
            </a:r>
            <a:r>
              <a:rPr lang="en-US" i="1" dirty="0"/>
              <a:t>duck, </a:t>
            </a:r>
            <a:r>
              <a:rPr lang="en-US" i="0" dirty="0"/>
              <a:t>cross (X) will appear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081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Tick on the word </a:t>
            </a:r>
            <a:r>
              <a:rPr lang="en-US" i="1" dirty="0"/>
              <a:t>duck, </a:t>
            </a:r>
            <a:r>
              <a:rPr lang="en-US" i="0" dirty="0"/>
              <a:t>tick (V) will appear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Tick on the word </a:t>
            </a:r>
            <a:r>
              <a:rPr lang="en-US" i="1" dirty="0"/>
              <a:t>dog, </a:t>
            </a:r>
            <a:r>
              <a:rPr lang="en-US" i="0" dirty="0"/>
              <a:t>cross (X) will appear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841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Step 3</a:t>
            </a:r>
          </a:p>
          <a:p>
            <a:r>
              <a:rPr lang="en-US" b="1" dirty="0"/>
              <a:t>Listen and repeat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will be able to listen and repeat the unit keywords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desk and door;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repeat the sound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Recognize and say the words with flashcards.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3-4 minutes.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the unit keywords desk and door with flashcards.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Hold up the flashcard for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have pupils shout out the word. Stick the flashcard on the board.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Continue with the flashcard for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 the board, there are two flashcards for </a:t>
            </a:r>
            <a:r>
              <a:rPr lang="en-US" i="1" dirty="0"/>
              <a:t>desk </a:t>
            </a:r>
            <a:r>
              <a:rPr lang="en-US" dirty="0"/>
              <a:t>and</a:t>
            </a:r>
            <a:r>
              <a:rPr lang="en-US" i="1" dirty="0"/>
              <a:t> door</a:t>
            </a:r>
            <a:r>
              <a:rPr lang="en-US" dirty="0"/>
              <a:t>. The flashcard for </a:t>
            </a:r>
            <a:r>
              <a:rPr lang="en-US" i="1" dirty="0"/>
              <a:t>desk</a:t>
            </a:r>
            <a:r>
              <a:rPr lang="en-US" dirty="0"/>
              <a:t>  is above the flashcard for </a:t>
            </a:r>
            <a:r>
              <a:rPr lang="en-US" i="1" dirty="0"/>
              <a:t>door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Teacher points to the </a:t>
            </a:r>
            <a:r>
              <a:rPr lang="en-US" i="1" dirty="0"/>
              <a:t>desk</a:t>
            </a:r>
            <a:r>
              <a:rPr lang="en-US" dirty="0"/>
              <a:t>, say the word and have pupils repeat the word. Do the TPR action which saying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the same with </a:t>
            </a:r>
            <a:r>
              <a:rPr lang="en-US" i="1" dirty="0"/>
              <a:t>door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guess the word and repeat by pointing to</a:t>
            </a:r>
            <a:r>
              <a:rPr lang="en-US" i="1" dirty="0"/>
              <a:t> desk </a:t>
            </a:r>
            <a:r>
              <a:rPr lang="en-US" dirty="0"/>
              <a:t>or </a:t>
            </a:r>
            <a:r>
              <a:rPr lang="en-US" i="1" dirty="0"/>
              <a:t>door</a:t>
            </a:r>
            <a:r>
              <a:rPr lang="en-US" dirty="0"/>
              <a:t>. Hold your hand up or down to the position of the flashcard.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Turn over the cards, have pupils guess the card and shout out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Swap the cards and have pupils guess.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Play the game with all four 4 flashcards for </a:t>
            </a:r>
            <a:r>
              <a:rPr lang="en-US" i="1" dirty="0"/>
              <a:t>dog, duck, desk, door</a:t>
            </a:r>
            <a:r>
              <a:rPr lang="en-US" dirty="0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Ask pupils what is similar at the beginning of each word.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Introduce the sound </a:t>
            </a:r>
            <a:r>
              <a:rPr lang="en-US" i="1" dirty="0"/>
              <a:t>d</a:t>
            </a:r>
            <a:r>
              <a:rPr lang="en-US" dirty="0"/>
              <a:t>, point to the first letter of each word and say. Have pupils listen and repeat. 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14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793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995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Tick on </a:t>
            </a:r>
            <a:r>
              <a:rPr lang="en-US" i="1" dirty="0"/>
              <a:t>door, </a:t>
            </a:r>
            <a:r>
              <a:rPr lang="en-US" i="0" dirty="0"/>
              <a:t>the tick (V) will appear.</a:t>
            </a:r>
          </a:p>
          <a:p>
            <a:r>
              <a:rPr lang="en-US" i="0" dirty="0"/>
              <a:t>Tick on </a:t>
            </a:r>
            <a:r>
              <a:rPr lang="en-US" i="1" dirty="0"/>
              <a:t>desk, </a:t>
            </a:r>
            <a:r>
              <a:rPr lang="en-US" i="0" dirty="0"/>
              <a:t>the cross (X) will appear.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009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Tick on </a:t>
            </a:r>
            <a:r>
              <a:rPr lang="en-US" i="1" dirty="0"/>
              <a:t>desk, </a:t>
            </a:r>
            <a:r>
              <a:rPr lang="en-US" i="0" dirty="0"/>
              <a:t>the tick (V) will appear.</a:t>
            </a:r>
          </a:p>
          <a:p>
            <a:r>
              <a:rPr lang="en-US" i="0" dirty="0"/>
              <a:t>Tick on </a:t>
            </a:r>
            <a:r>
              <a:rPr lang="en-US" i="1" dirty="0"/>
              <a:t>door, </a:t>
            </a:r>
            <a:r>
              <a:rPr lang="en-US" i="0" dirty="0"/>
              <a:t>the cross (X) will appear.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7103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Tick on </a:t>
            </a:r>
            <a:r>
              <a:rPr lang="en-US" i="1" dirty="0"/>
              <a:t>duck, </a:t>
            </a:r>
            <a:r>
              <a:rPr lang="en-US" i="0" dirty="0"/>
              <a:t>the tick (V) will appear</a:t>
            </a:r>
          </a:p>
          <a:p>
            <a:r>
              <a:rPr lang="en-US" i="0" dirty="0"/>
              <a:t>Tick on </a:t>
            </a:r>
            <a:r>
              <a:rPr lang="en-US" i="1" dirty="0"/>
              <a:t>dog, </a:t>
            </a:r>
            <a:r>
              <a:rPr lang="en-US" i="0" dirty="0"/>
              <a:t>the cross (X) will appear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990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Classroom management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Pupils sit in groups.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Each group will have a star if they do the task well.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the end of the lesson, the group with the most stars will be the winners.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5964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Tick on </a:t>
            </a:r>
            <a:r>
              <a:rPr lang="en-US" i="1" dirty="0"/>
              <a:t>dog, </a:t>
            </a:r>
            <a:r>
              <a:rPr lang="en-US" i="0" dirty="0"/>
              <a:t>the tick (V) will appear.</a:t>
            </a:r>
          </a:p>
          <a:p>
            <a:r>
              <a:rPr lang="en-US" i="0" dirty="0"/>
              <a:t>Tick on </a:t>
            </a:r>
            <a:r>
              <a:rPr lang="en-US" i="1" dirty="0"/>
              <a:t>duck, </a:t>
            </a:r>
            <a:r>
              <a:rPr lang="en-US" i="0" dirty="0"/>
              <a:t>the cross (X) will appear.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4465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Point and say </a:t>
            </a:r>
            <a:r>
              <a:rPr lang="en-US" dirty="0"/>
              <a:t>is divided into 3 main steps. 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listen 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repeat the words.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minutes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Choose a picture on the digital book, click on the picture and have pupils listen and repeat.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Ask and prompt pupils to say </a:t>
            </a:r>
            <a:r>
              <a:rPr lang="en-US" i="1" u="none" dirty="0"/>
              <a:t>Dan, door, duck, desk, dog</a:t>
            </a:r>
            <a:r>
              <a:rPr lang="en-US" dirty="0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Introduce the context and say </a:t>
            </a:r>
            <a:r>
              <a:rPr lang="en-US" i="1" dirty="0"/>
              <a:t>Dan is in the bedroom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repeat the word softly, loudly in groups to motivate them.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Pupils will be able to point and say to the pictures.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Play the audio and have pupil listen and point.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Point to the pictures and have pupils say the words in chorus.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Ask one or two students to point to the picture and have other pupils say the word. </a:t>
            </a:r>
          </a:p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point and say the pictures in pairs.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work in pairs and do the activity.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656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584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Who’s faster?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Pupils will be able to recognize the unit words through pictures, sounds, meaning.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minutes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Invite 2 pupils to play the game.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They stand back to back.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Count 1, the pupils go 1 step apart.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Count 2, the pupils go one more step.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Count 3, the pupils go one more step and turn around.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Teacher shows a flashcard. Who says the word faster get one point.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Teacher can include the keywords in units 1 and 2 in this game.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053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5975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8984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2729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536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Set up the class rules.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Hold up or point to the picture and say </a:t>
            </a:r>
            <a:r>
              <a:rPr lang="en-US" i="1" dirty="0"/>
              <a:t>Sit nicely! </a:t>
            </a:r>
            <a:r>
              <a:rPr lang="en-US" dirty="0"/>
              <a:t>and do the TPR action.  Have pupils do the TPR action.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the same with</a:t>
            </a:r>
            <a:r>
              <a:rPr lang="en-US" i="1" dirty="0"/>
              <a:t> Listen! </a:t>
            </a:r>
            <a:r>
              <a:rPr lang="en-US" dirty="0"/>
              <a:t>and </a:t>
            </a:r>
            <a:r>
              <a:rPr lang="en-US" i="1" dirty="0"/>
              <a:t>Be happy!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63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Goals: </a:t>
            </a: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Warm up the class and have pupils guess the keywords. </a:t>
            </a: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 the curiosity in learning.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Jump, jump, stop at </a:t>
            </a:r>
            <a:r>
              <a:rPr lang="en-US" dirty="0"/>
              <a:t>https://youtu.be/Pxe4j_rhixQ?list=RDPxe4j_rhixQ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 along and do the action.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Guessing game: What animal is it?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https://www.freesoundeffects.com/free-sounds/cars-10069/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813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Stick the flashcard for </a:t>
            </a:r>
            <a:r>
              <a:rPr lang="en-US" i="1" dirty="0"/>
              <a:t>cat </a:t>
            </a:r>
            <a:r>
              <a:rPr lang="en-US" i="0" dirty="0"/>
              <a:t>on board.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Have pupils repeat the word </a:t>
            </a:r>
            <a:r>
              <a:rPr lang="en-US" i="1" dirty="0"/>
              <a:t>duck </a:t>
            </a:r>
            <a:r>
              <a:rPr lang="en-US" i="0" dirty="0"/>
              <a:t>after having guessed.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91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Stick the flashcard for </a:t>
            </a:r>
            <a:r>
              <a:rPr lang="en-US" i="1" dirty="0"/>
              <a:t>dog </a:t>
            </a:r>
            <a:r>
              <a:rPr lang="en-US" i="0" dirty="0"/>
              <a:t>on board.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repeat the word </a:t>
            </a:r>
            <a:r>
              <a:rPr lang="en-US" i="1" dirty="0"/>
              <a:t>dog </a:t>
            </a:r>
            <a:r>
              <a:rPr lang="en-US" i="0" dirty="0"/>
              <a:t>after having guessed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69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Stick the flashcard for </a:t>
            </a:r>
            <a:r>
              <a:rPr lang="en-US" i="1" dirty="0"/>
              <a:t>duck </a:t>
            </a:r>
            <a:r>
              <a:rPr lang="en-US" i="0" dirty="0"/>
              <a:t>on board.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repeat the word </a:t>
            </a:r>
            <a:r>
              <a:rPr lang="en-US" i="1" dirty="0"/>
              <a:t>duck </a:t>
            </a:r>
            <a:r>
              <a:rPr lang="en-US" i="0" dirty="0"/>
              <a:t>after having guessed.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023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repeat </a:t>
            </a:r>
            <a:r>
              <a:rPr lang="en-US" dirty="0"/>
              <a:t>is divided </a:t>
            </a:r>
            <a:r>
              <a:rPr lang="en-US" b="0" dirty="0"/>
              <a:t>into 3 steps.</a:t>
            </a:r>
          </a:p>
          <a:p>
            <a:endParaRPr lang="en-US" dirty="0"/>
          </a:p>
          <a:p>
            <a:r>
              <a:rPr lang="en-US" b="1" dirty="0"/>
              <a:t>Step 1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 up the context; Predict what pupils will learn.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minutes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Say </a:t>
            </a:r>
            <a:r>
              <a:rPr lang="en-US" i="1" dirty="0"/>
              <a:t>Open your book!</a:t>
            </a:r>
            <a:r>
              <a:rPr lang="en-US" dirty="0"/>
              <a:t> with a TPR action. Have pupils open the book. Teacher opens the digital book.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Introduce the context and point to something in the picture. Ask pupils if they know these things.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Play the recording and have pupils listen and repeat.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Goals: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listen and repeat the unit key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duck.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Recognize and say the words with flashcards. 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3-4 minutes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the TPR action for dog and say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Stick the flashcard on the board.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 repeat the word twice or three times.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the same with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duck. </a:t>
            </a:r>
            <a:endParaRPr lang="en-US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 the board, there are two flashcards for </a:t>
            </a:r>
            <a:r>
              <a:rPr lang="en-US" i="1" dirty="0"/>
              <a:t>dog and duck</a:t>
            </a:r>
            <a:r>
              <a:rPr lang="en-US" dirty="0"/>
              <a:t>. The flashcard for </a:t>
            </a:r>
            <a:r>
              <a:rPr lang="en-US" i="1" dirty="0"/>
              <a:t>dog </a:t>
            </a:r>
            <a:r>
              <a:rPr lang="en-US" dirty="0"/>
              <a:t>is above the flashcard for </a:t>
            </a:r>
            <a:r>
              <a:rPr lang="en-US" i="1" dirty="0"/>
              <a:t>duck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Teacher points to the dog, say the word and have pupils repeat the word. Do the TPR action which saying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the same with </a:t>
            </a:r>
            <a:r>
              <a:rPr lang="en-US" i="1" dirty="0"/>
              <a:t>duck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Have pupils guess the word and repeat by pointing to </a:t>
            </a:r>
            <a:r>
              <a:rPr lang="en-US" i="1" dirty="0"/>
              <a:t>duck</a:t>
            </a:r>
            <a:r>
              <a:rPr lang="en-US" dirty="0"/>
              <a:t> or </a:t>
            </a:r>
            <a:r>
              <a:rPr lang="en-US" i="1" dirty="0"/>
              <a:t>dog.</a:t>
            </a:r>
            <a:r>
              <a:rPr lang="en-US" dirty="0"/>
              <a:t> Hold your hand up or down to the position of the flashcard.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Turn over the cards, have pupils guess the card and shout out the word.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Swap the cards and have pupils guess. </a:t>
            </a:r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88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74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9548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81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0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8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7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3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3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mp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mp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626019" y="947461"/>
            <a:ext cx="7139763" cy="112240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Tiếng</a:t>
            </a:r>
            <a:r>
              <a:rPr lang="en-US" dirty="0">
                <a:solidFill>
                  <a:schemeClr val="accent1"/>
                </a:solidFill>
              </a:rPr>
              <a:t> Anh 1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1177041" y="2358952"/>
            <a:ext cx="9837919" cy="5425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Hoàng Thị Hồng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1A4, 1A5, 1A6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480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378083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2DFA071-7DBE-4300-A97B-0E20AF1D7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0"/>
            <a:ext cx="713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171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40118-79C4-4230-8554-BB6B839EF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Duck quack sound effect">
            <a:hlinkClick r:id="" action="ppaction://media"/>
            <a:extLst>
              <a:ext uri="{FF2B5EF4-FFF2-40B4-BE49-F238E27FC236}">
                <a16:creationId xmlns:a16="http://schemas.microsoft.com/office/drawing/2014/main" id="{CD4C3D57-3645-4264-B9BE-8816F5356C0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4124325"/>
            <a:ext cx="609600" cy="609600"/>
          </a:xfr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2EEB1F-229E-4888-9576-AC0F6446D708}"/>
              </a:ext>
            </a:extLst>
          </p:cNvPr>
          <p:cNvSpPr/>
          <p:nvPr/>
        </p:nvSpPr>
        <p:spPr>
          <a:xfrm>
            <a:off x="887505" y="793376"/>
            <a:ext cx="4787153" cy="39937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Image result for face question mark for kids">
            <a:extLst>
              <a:ext uri="{FF2B5EF4-FFF2-40B4-BE49-F238E27FC236}">
                <a16:creationId xmlns:a16="http://schemas.microsoft.com/office/drawing/2014/main" id="{601F81B5-BD36-4D92-9C7D-5214624B5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52" y="1225924"/>
            <a:ext cx="3007658" cy="300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35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0C2C6-2FC9-4A3D-9D28-D4D7DFEC0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mage result for duck rubber&quot;">
            <a:extLst>
              <a:ext uri="{FF2B5EF4-FFF2-40B4-BE49-F238E27FC236}">
                <a16:creationId xmlns:a16="http://schemas.microsoft.com/office/drawing/2014/main" id="{487BEA3B-DF14-4C88-A001-56FBF77A9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009651"/>
            <a:ext cx="5167312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87C3EF-5369-4E28-A6AD-1BC2FD3EB17C}"/>
              </a:ext>
            </a:extLst>
          </p:cNvPr>
          <p:cNvSpPr txBox="1"/>
          <p:nvPr/>
        </p:nvSpPr>
        <p:spPr>
          <a:xfrm>
            <a:off x="6772276" y="4735486"/>
            <a:ext cx="48773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uck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808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4" name="Freeform: Shape 193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5" name="Isosceles Triangle 194">
            <a:extLst>
              <a:ext uri="{FF2B5EF4-FFF2-40B4-BE49-F238E27FC236}">
                <a16:creationId xmlns:a16="http://schemas.microsoft.com/office/drawing/2014/main" id="{CB64814D-A361-44E1-8D97-B83E41C8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0" y="-2"/>
            <a:ext cx="1248189" cy="1248189"/>
          </a:xfrm>
          <a:prstGeom prst="triangle">
            <a:avLst>
              <a:gd name="adj" fmla="val 10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852A6879-032A-4946-9CCA-44D38BEDF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296832" y="246646"/>
            <a:ext cx="577231" cy="57723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56AB08D7-F0FB-4965-B730-8B874214C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93049" y="367194"/>
            <a:ext cx="999162" cy="99916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148D9297-49FA-43ED-AC6B-E2F153B3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9187" y="946949"/>
            <a:ext cx="352820" cy="35282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Freeform: Shape 198">
            <a:extLst>
              <a:ext uri="{FF2B5EF4-FFF2-40B4-BE49-F238E27FC236}">
                <a16:creationId xmlns:a16="http://schemas.microsoft.com/office/drawing/2014/main" id="{77C2D141-F73C-4BF3-B3DF-D3BA74B8B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7826" y="1350438"/>
            <a:ext cx="4160520" cy="4157124"/>
          </a:xfrm>
          <a:custGeom>
            <a:avLst/>
            <a:gdLst>
              <a:gd name="connsiteX0" fmla="*/ 2080261 w 4160520"/>
              <a:gd name="connsiteY0" fmla="*/ 0 h 4157124"/>
              <a:gd name="connsiteX1" fmla="*/ 4160520 w 4160520"/>
              <a:gd name="connsiteY1" fmla="*/ 2078563 h 4157124"/>
              <a:gd name="connsiteX2" fmla="*/ 2080261 w 4160520"/>
              <a:gd name="connsiteY2" fmla="*/ 4157124 h 4157124"/>
              <a:gd name="connsiteX3" fmla="*/ 0 w 4160520"/>
              <a:gd name="connsiteY3" fmla="*/ 2078563 h 4157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0520" h="4157124">
                <a:moveTo>
                  <a:pt x="2080261" y="0"/>
                </a:moveTo>
                <a:lnTo>
                  <a:pt x="4160520" y="2078563"/>
                </a:lnTo>
                <a:lnTo>
                  <a:pt x="2080261" y="4157124"/>
                </a:lnTo>
                <a:lnTo>
                  <a:pt x="0" y="20785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DB456AC5-2DFE-4E00-B0CE-30AAA2A3D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7566" y="1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1" name="Isosceles Triangle 200">
            <a:extLst>
              <a:ext uri="{FF2B5EF4-FFF2-40B4-BE49-F238E27FC236}">
                <a16:creationId xmlns:a16="http://schemas.microsoft.com/office/drawing/2014/main" id="{D3EB41F8-8868-4FC3-8553-94FEE5A8B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972" y="6102888"/>
            <a:ext cx="1510228" cy="755112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reeform: Shape 201">
            <a:extLst>
              <a:ext uri="{FF2B5EF4-FFF2-40B4-BE49-F238E27FC236}">
                <a16:creationId xmlns:a16="http://schemas.microsoft.com/office/drawing/2014/main" id="{39671820-9967-4806-B0A7-4944C2A4A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447566" y="3562194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drawing of a face&#10;&#10;Description automatically generated">
            <a:extLst>
              <a:ext uri="{FF2B5EF4-FFF2-40B4-BE49-F238E27FC236}">
                <a16:creationId xmlns:a16="http://schemas.microsoft.com/office/drawing/2014/main" id="{EBE9E41C-344C-43B9-A691-2B28CD814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82" y="2659960"/>
            <a:ext cx="4591108" cy="18086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25" y="213923"/>
            <a:ext cx="2072366" cy="2068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504" y="4432321"/>
            <a:ext cx="1934478" cy="193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47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2DFA071-7DBE-4300-A97B-0E20AF1D7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0"/>
            <a:ext cx="713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51300" y="4699000"/>
            <a:ext cx="473075" cy="47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1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91542-CDF8-4623-A9DD-FE17518A9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duck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3494" y="5576095"/>
            <a:ext cx="487363" cy="487362"/>
          </a:xfrm>
        </p:spPr>
      </p:pic>
      <p:pic>
        <p:nvPicPr>
          <p:cNvPr id="4098" name="Picture 2" descr="Image result for duck rubber&quot;">
            <a:extLst>
              <a:ext uri="{FF2B5EF4-FFF2-40B4-BE49-F238E27FC236}">
                <a16:creationId xmlns:a16="http://schemas.microsoft.com/office/drawing/2014/main" id="{487BEA3B-DF14-4C88-A001-56FBF77A9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009651"/>
            <a:ext cx="5167312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87C3EF-5369-4E28-A6AD-1BC2FD3EB17C}"/>
              </a:ext>
            </a:extLst>
          </p:cNvPr>
          <p:cNvSpPr txBox="1"/>
          <p:nvPr/>
        </p:nvSpPr>
        <p:spPr>
          <a:xfrm>
            <a:off x="6733615" y="4001294"/>
            <a:ext cx="462018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uck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85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FEB0A-C547-41BF-B709-852768593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close up of a logo&#10;&#10;Description automatically generated">
            <a:extLst>
              <a:ext uri="{FF2B5EF4-FFF2-40B4-BE49-F238E27FC236}">
                <a16:creationId xmlns:a16="http://schemas.microsoft.com/office/drawing/2014/main" id="{1E181577-0511-4281-A4FC-5CB991EDCE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59" y="596539"/>
            <a:ext cx="5361470" cy="4351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2B8FAB-E090-492A-94D8-4A5F04753889}"/>
              </a:ext>
            </a:extLst>
          </p:cNvPr>
          <p:cNvSpPr txBox="1"/>
          <p:nvPr/>
        </p:nvSpPr>
        <p:spPr>
          <a:xfrm>
            <a:off x="1352322" y="4722903"/>
            <a:ext cx="37961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og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285C10-88C3-46E0-BE0D-96CC60E54875}"/>
              </a:ext>
            </a:extLst>
          </p:cNvPr>
          <p:cNvSpPr txBox="1"/>
          <p:nvPr/>
        </p:nvSpPr>
        <p:spPr>
          <a:xfrm>
            <a:off x="7143751" y="4758288"/>
            <a:ext cx="421005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uck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pic>
        <p:nvPicPr>
          <p:cNvPr id="10" name="Picture 2" descr="Image result for duck rubber&quot;">
            <a:extLst>
              <a:ext uri="{FF2B5EF4-FFF2-40B4-BE49-F238E27FC236}">
                <a16:creationId xmlns:a16="http://schemas.microsoft.com/office/drawing/2014/main" id="{741719C6-DBDB-4EC0-AF12-9F4400718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392" y="501751"/>
            <a:ext cx="3796145" cy="37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431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mage result for duck rubber&quot;">
            <a:extLst>
              <a:ext uri="{FF2B5EF4-FFF2-40B4-BE49-F238E27FC236}">
                <a16:creationId xmlns:a16="http://schemas.microsoft.com/office/drawing/2014/main" id="{7CBAEAA8-65B3-4FCE-9C71-83EF32AF0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474" y="1108483"/>
            <a:ext cx="3206432" cy="320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8" descr="A close up of a logo&#10;&#10;Description automatically generated">
            <a:extLst>
              <a:ext uri="{FF2B5EF4-FFF2-40B4-BE49-F238E27FC236}">
                <a16:creationId xmlns:a16="http://schemas.microsoft.com/office/drawing/2014/main" id="{FC0A5E65-D872-45AF-8684-5E7E09862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74" y="1292644"/>
            <a:ext cx="4013322" cy="32571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FFEB0A-C547-41BF-B709-852768593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E35A8-A2C3-4C1F-881D-7AA54CBBD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2B8FAB-E090-492A-94D8-4A5F04753889}"/>
              </a:ext>
            </a:extLst>
          </p:cNvPr>
          <p:cNvSpPr txBox="1"/>
          <p:nvPr/>
        </p:nvSpPr>
        <p:spPr>
          <a:xfrm>
            <a:off x="1594369" y="4784752"/>
            <a:ext cx="37961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og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285C10-88C3-46E0-BE0D-96CC60E54875}"/>
              </a:ext>
            </a:extLst>
          </p:cNvPr>
          <p:cNvSpPr txBox="1"/>
          <p:nvPr/>
        </p:nvSpPr>
        <p:spPr>
          <a:xfrm>
            <a:off x="7043535" y="4758288"/>
            <a:ext cx="431026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uck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C41361-A3DE-49CA-90C7-F5BB63806EAE}"/>
              </a:ext>
            </a:extLst>
          </p:cNvPr>
          <p:cNvSpPr txBox="1"/>
          <p:nvPr/>
        </p:nvSpPr>
        <p:spPr>
          <a:xfrm>
            <a:off x="5390514" y="5303886"/>
            <a:ext cx="16530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13EDD5-EC65-412E-BF08-758CDD212AE6}"/>
              </a:ext>
            </a:extLst>
          </p:cNvPr>
          <p:cNvSpPr/>
          <p:nvPr/>
        </p:nvSpPr>
        <p:spPr>
          <a:xfrm>
            <a:off x="498429" y="519962"/>
            <a:ext cx="5051612" cy="4504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69C6BEB-67B8-4A25-A151-3CF521B9633B}"/>
              </a:ext>
            </a:extLst>
          </p:cNvPr>
          <p:cNvSpPr/>
          <p:nvPr/>
        </p:nvSpPr>
        <p:spPr>
          <a:xfrm>
            <a:off x="6306210" y="519961"/>
            <a:ext cx="5051612" cy="4504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18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FEB0A-C547-41BF-B709-852768593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E35A8-A2C3-4C1F-881D-7AA54CBBD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2B8FAB-E090-492A-94D8-4A5F04753889}"/>
              </a:ext>
            </a:extLst>
          </p:cNvPr>
          <p:cNvSpPr txBox="1"/>
          <p:nvPr/>
        </p:nvSpPr>
        <p:spPr>
          <a:xfrm>
            <a:off x="1594369" y="4784752"/>
            <a:ext cx="37961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og 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285C10-88C3-46E0-BE0D-96CC60E54875}"/>
              </a:ext>
            </a:extLst>
          </p:cNvPr>
          <p:cNvSpPr txBox="1"/>
          <p:nvPr/>
        </p:nvSpPr>
        <p:spPr>
          <a:xfrm>
            <a:off x="7285581" y="4758288"/>
            <a:ext cx="406821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uck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C41361-A3DE-49CA-90C7-F5BB63806EAE}"/>
              </a:ext>
            </a:extLst>
          </p:cNvPr>
          <p:cNvSpPr txBox="1"/>
          <p:nvPr/>
        </p:nvSpPr>
        <p:spPr>
          <a:xfrm>
            <a:off x="5390514" y="5303886"/>
            <a:ext cx="16530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46D26C41-CADD-45BE-AC50-9F19EA18CF0C}"/>
              </a:ext>
            </a:extLst>
          </p:cNvPr>
          <p:cNvSpPr/>
          <p:nvPr/>
        </p:nvSpPr>
        <p:spPr>
          <a:xfrm>
            <a:off x="10938622" y="4595005"/>
            <a:ext cx="949853" cy="80682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Content Placeholder 8" descr="A close up of a logo&#10;&#10;Description automatically generated">
            <a:extLst>
              <a:ext uri="{FF2B5EF4-FFF2-40B4-BE49-F238E27FC236}">
                <a16:creationId xmlns:a16="http://schemas.microsoft.com/office/drawing/2014/main" id="{C1CBF7C7-F35A-4229-84EA-BB3DB30937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890" y="197874"/>
            <a:ext cx="5361470" cy="4351338"/>
          </a:xfrm>
          <a:prstGeom prst="rect">
            <a:avLst/>
          </a:prstGeom>
        </p:spPr>
      </p:pic>
      <p:sp>
        <p:nvSpPr>
          <p:cNvPr id="8" name="L-Shape 7">
            <a:extLst>
              <a:ext uri="{FF2B5EF4-FFF2-40B4-BE49-F238E27FC236}">
                <a16:creationId xmlns:a16="http://schemas.microsoft.com/office/drawing/2014/main" id="{8A99916B-A577-45D1-BF75-D375DDBA1E21}"/>
              </a:ext>
            </a:extLst>
          </p:cNvPr>
          <p:cNvSpPr/>
          <p:nvPr/>
        </p:nvSpPr>
        <p:spPr>
          <a:xfrm rot="7994978" flipH="1" flipV="1">
            <a:off x="4449723" y="4867489"/>
            <a:ext cx="1013598" cy="406281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53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3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FEB0A-C547-41BF-B709-852768593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E35A8-A2C3-4C1F-881D-7AA54CBBD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2B8FAB-E090-492A-94D8-4A5F04753889}"/>
              </a:ext>
            </a:extLst>
          </p:cNvPr>
          <p:cNvSpPr txBox="1"/>
          <p:nvPr/>
        </p:nvSpPr>
        <p:spPr>
          <a:xfrm>
            <a:off x="1594369" y="4784752"/>
            <a:ext cx="37961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og 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285C10-88C3-46E0-BE0D-96CC60E54875}"/>
              </a:ext>
            </a:extLst>
          </p:cNvPr>
          <p:cNvSpPr txBox="1"/>
          <p:nvPr/>
        </p:nvSpPr>
        <p:spPr>
          <a:xfrm>
            <a:off x="7043535" y="4758288"/>
            <a:ext cx="431026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uck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C41361-A3DE-49CA-90C7-F5BB63806EAE}"/>
              </a:ext>
            </a:extLst>
          </p:cNvPr>
          <p:cNvSpPr txBox="1"/>
          <p:nvPr/>
        </p:nvSpPr>
        <p:spPr>
          <a:xfrm>
            <a:off x="5390514" y="5303886"/>
            <a:ext cx="16530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L-Shape 7">
            <a:extLst>
              <a:ext uri="{FF2B5EF4-FFF2-40B4-BE49-F238E27FC236}">
                <a16:creationId xmlns:a16="http://schemas.microsoft.com/office/drawing/2014/main" id="{8A99916B-A577-45D1-BF75-D375DDBA1E21}"/>
              </a:ext>
            </a:extLst>
          </p:cNvPr>
          <p:cNvSpPr/>
          <p:nvPr/>
        </p:nvSpPr>
        <p:spPr>
          <a:xfrm rot="7994978" flipH="1" flipV="1">
            <a:off x="10569985" y="4719174"/>
            <a:ext cx="1082833" cy="453655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46D26C41-CADD-45BE-AC50-9F19EA18CF0C}"/>
              </a:ext>
            </a:extLst>
          </p:cNvPr>
          <p:cNvSpPr/>
          <p:nvPr/>
        </p:nvSpPr>
        <p:spPr>
          <a:xfrm>
            <a:off x="4384910" y="4732146"/>
            <a:ext cx="949853" cy="80682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 descr="Image result for duck rubber&quot;">
            <a:extLst>
              <a:ext uri="{FF2B5EF4-FFF2-40B4-BE49-F238E27FC236}">
                <a16:creationId xmlns:a16="http://schemas.microsoft.com/office/drawing/2014/main" id="{83BD40C4-DF2F-40CE-8F04-68DB85B0A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298" y="600084"/>
            <a:ext cx="3796145" cy="37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90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3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" y="9144"/>
            <a:ext cx="12159483" cy="68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90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078758C-3CC3-4567-B15A-29ABA5517598}"/>
              </a:ext>
            </a:extLst>
          </p:cNvPr>
          <p:cNvSpPr txBox="1"/>
          <p:nvPr/>
        </p:nvSpPr>
        <p:spPr>
          <a:xfrm>
            <a:off x="6136342" y="2105561"/>
            <a:ext cx="544157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esk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C99C171-1832-466F-AA94-14C06CE1E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79" y="857317"/>
            <a:ext cx="4738280" cy="514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es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78297" y="36778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DCAD2-E25D-4BB0-AA55-5A721C597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.VnAvant" panose="020B7200000000000000" pitchFamily="34" charset="0"/>
            </a:endParaRPr>
          </a:p>
        </p:txBody>
      </p:sp>
      <p:pic>
        <p:nvPicPr>
          <p:cNvPr id="4" name="door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80441" y="4443050"/>
            <a:ext cx="403271" cy="40327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12358F-0460-4BB6-84D1-2224928F87EF}"/>
              </a:ext>
            </a:extLst>
          </p:cNvPr>
          <p:cNvSpPr txBox="1"/>
          <p:nvPr/>
        </p:nvSpPr>
        <p:spPr>
          <a:xfrm>
            <a:off x="5119234" y="2950413"/>
            <a:ext cx="400977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oor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7FEEBE15-BEFB-48CC-8EEE-DEB3BCCA1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029" y="681037"/>
            <a:ext cx="25908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39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2D34D-58F2-478C-9AD1-2DCB028FF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3DE37-19FF-4EBF-A416-C70F6C0CB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A373A1-0482-425C-98FB-46829612DDFB}"/>
              </a:ext>
            </a:extLst>
          </p:cNvPr>
          <p:cNvSpPr txBox="1"/>
          <p:nvPr/>
        </p:nvSpPr>
        <p:spPr>
          <a:xfrm>
            <a:off x="838200" y="4727478"/>
            <a:ext cx="544157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esk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93C9A6-ACDC-491F-9ADB-53C23D4D4B65}"/>
              </a:ext>
            </a:extLst>
          </p:cNvPr>
          <p:cNvSpPr txBox="1"/>
          <p:nvPr/>
        </p:nvSpPr>
        <p:spPr>
          <a:xfrm>
            <a:off x="7141238" y="4675628"/>
            <a:ext cx="37961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oor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04084C-F5CD-4A1B-90C3-5BEA7F7635D0}"/>
              </a:ext>
            </a:extLst>
          </p:cNvPr>
          <p:cNvSpPr txBox="1"/>
          <p:nvPr/>
        </p:nvSpPr>
        <p:spPr>
          <a:xfrm>
            <a:off x="5390514" y="5303886"/>
            <a:ext cx="16530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EDE1E01-7A56-48EF-B2C4-0C3BCD66E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79" y="857317"/>
            <a:ext cx="3796145" cy="412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FD4E3B5-94EC-42BB-B380-2891F82B3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971" y="382692"/>
            <a:ext cx="2142680" cy="44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25AF421-0061-4064-BCB9-CFE71E3F8E37}"/>
              </a:ext>
            </a:extLst>
          </p:cNvPr>
          <p:cNvSpPr/>
          <p:nvPr/>
        </p:nvSpPr>
        <p:spPr>
          <a:xfrm>
            <a:off x="498429" y="519962"/>
            <a:ext cx="5051612" cy="4504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86D423-EE1A-4B5E-BA85-18B9F718EDB0}"/>
              </a:ext>
            </a:extLst>
          </p:cNvPr>
          <p:cNvSpPr/>
          <p:nvPr/>
        </p:nvSpPr>
        <p:spPr>
          <a:xfrm>
            <a:off x="6306210" y="519961"/>
            <a:ext cx="5051612" cy="4504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09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FEB0A-C547-41BF-B709-852768593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E35A8-A2C3-4C1F-881D-7AA54CBBD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2B8FAB-E090-492A-94D8-4A5F04753889}"/>
              </a:ext>
            </a:extLst>
          </p:cNvPr>
          <p:cNvSpPr txBox="1"/>
          <p:nvPr/>
        </p:nvSpPr>
        <p:spPr>
          <a:xfrm>
            <a:off x="1137657" y="4843684"/>
            <a:ext cx="37961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esk 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285C10-88C3-46E0-BE0D-96CC60E54875}"/>
              </a:ext>
            </a:extLst>
          </p:cNvPr>
          <p:cNvSpPr txBox="1"/>
          <p:nvPr/>
        </p:nvSpPr>
        <p:spPr>
          <a:xfrm>
            <a:off x="7557655" y="4758288"/>
            <a:ext cx="37961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oor</a:t>
            </a: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C41361-A3DE-49CA-90C7-F5BB63806EAE}"/>
              </a:ext>
            </a:extLst>
          </p:cNvPr>
          <p:cNvSpPr txBox="1"/>
          <p:nvPr/>
        </p:nvSpPr>
        <p:spPr>
          <a:xfrm>
            <a:off x="5390514" y="5303886"/>
            <a:ext cx="16530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L-Shape 7">
            <a:extLst>
              <a:ext uri="{FF2B5EF4-FFF2-40B4-BE49-F238E27FC236}">
                <a16:creationId xmlns:a16="http://schemas.microsoft.com/office/drawing/2014/main" id="{8A99916B-A577-45D1-BF75-D375DDBA1E21}"/>
              </a:ext>
            </a:extLst>
          </p:cNvPr>
          <p:cNvSpPr/>
          <p:nvPr/>
        </p:nvSpPr>
        <p:spPr>
          <a:xfrm rot="7994978" flipH="1" flipV="1">
            <a:off x="10451497" y="4852216"/>
            <a:ext cx="760112" cy="304676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46D26C41-CADD-45BE-AC50-9F19EA18CF0C}"/>
              </a:ext>
            </a:extLst>
          </p:cNvPr>
          <p:cNvSpPr/>
          <p:nvPr/>
        </p:nvSpPr>
        <p:spPr>
          <a:xfrm>
            <a:off x="4424915" y="4732146"/>
            <a:ext cx="949853" cy="80682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5D2F38D-CAC7-40ED-AF49-DAEE73B57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2" y="458334"/>
            <a:ext cx="2263758" cy="471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35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3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FEB0A-C547-41BF-B709-852768593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E35A8-A2C3-4C1F-881D-7AA54CBBD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2B8FAB-E090-492A-94D8-4A5F04753889}"/>
              </a:ext>
            </a:extLst>
          </p:cNvPr>
          <p:cNvSpPr txBox="1"/>
          <p:nvPr/>
        </p:nvSpPr>
        <p:spPr>
          <a:xfrm>
            <a:off x="1216285" y="4874298"/>
            <a:ext cx="37961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esk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285C10-88C3-46E0-BE0D-96CC60E54875}"/>
              </a:ext>
            </a:extLst>
          </p:cNvPr>
          <p:cNvSpPr txBox="1"/>
          <p:nvPr/>
        </p:nvSpPr>
        <p:spPr>
          <a:xfrm>
            <a:off x="7335255" y="4758287"/>
            <a:ext cx="37961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oor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C41361-A3DE-49CA-90C7-F5BB63806EAE}"/>
              </a:ext>
            </a:extLst>
          </p:cNvPr>
          <p:cNvSpPr txBox="1"/>
          <p:nvPr/>
        </p:nvSpPr>
        <p:spPr>
          <a:xfrm>
            <a:off x="5390514" y="5303886"/>
            <a:ext cx="16530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L-Shape 7">
            <a:extLst>
              <a:ext uri="{FF2B5EF4-FFF2-40B4-BE49-F238E27FC236}">
                <a16:creationId xmlns:a16="http://schemas.microsoft.com/office/drawing/2014/main" id="{8A99916B-A577-45D1-BF75-D375DDBA1E21}"/>
              </a:ext>
            </a:extLst>
          </p:cNvPr>
          <p:cNvSpPr/>
          <p:nvPr/>
        </p:nvSpPr>
        <p:spPr>
          <a:xfrm rot="7994978" flipH="1" flipV="1">
            <a:off x="4708439" y="4979810"/>
            <a:ext cx="771484" cy="377624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46D26C41-CADD-45BE-AC50-9F19EA18CF0C}"/>
              </a:ext>
            </a:extLst>
          </p:cNvPr>
          <p:cNvSpPr/>
          <p:nvPr/>
        </p:nvSpPr>
        <p:spPr>
          <a:xfrm>
            <a:off x="10558854" y="4595005"/>
            <a:ext cx="949853" cy="80682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1359857-0F9E-4EDC-B82D-76AD13A13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112" y="546267"/>
            <a:ext cx="3771385" cy="409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23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3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FEB0A-C547-41BF-B709-852768593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E35A8-A2C3-4C1F-881D-7AA54CBBD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2B8FAB-E090-492A-94D8-4A5F04753889}"/>
              </a:ext>
            </a:extLst>
          </p:cNvPr>
          <p:cNvSpPr txBox="1"/>
          <p:nvPr/>
        </p:nvSpPr>
        <p:spPr>
          <a:xfrm>
            <a:off x="1594369" y="4784752"/>
            <a:ext cx="37961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og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285C10-88C3-46E0-BE0D-96CC60E54875}"/>
              </a:ext>
            </a:extLst>
          </p:cNvPr>
          <p:cNvSpPr txBox="1"/>
          <p:nvPr/>
        </p:nvSpPr>
        <p:spPr>
          <a:xfrm>
            <a:off x="7261403" y="4758288"/>
            <a:ext cx="409239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uck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C41361-A3DE-49CA-90C7-F5BB63806EAE}"/>
              </a:ext>
            </a:extLst>
          </p:cNvPr>
          <p:cNvSpPr txBox="1"/>
          <p:nvPr/>
        </p:nvSpPr>
        <p:spPr>
          <a:xfrm>
            <a:off x="5390514" y="5303886"/>
            <a:ext cx="16530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L-Shape 7">
            <a:extLst>
              <a:ext uri="{FF2B5EF4-FFF2-40B4-BE49-F238E27FC236}">
                <a16:creationId xmlns:a16="http://schemas.microsoft.com/office/drawing/2014/main" id="{8A99916B-A577-45D1-BF75-D375DDBA1E21}"/>
              </a:ext>
            </a:extLst>
          </p:cNvPr>
          <p:cNvSpPr/>
          <p:nvPr/>
        </p:nvSpPr>
        <p:spPr>
          <a:xfrm rot="7994978" flipH="1" flipV="1">
            <a:off x="10557241" y="4565556"/>
            <a:ext cx="1060805" cy="425203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46D26C41-CADD-45BE-AC50-9F19EA18CF0C}"/>
              </a:ext>
            </a:extLst>
          </p:cNvPr>
          <p:cNvSpPr/>
          <p:nvPr/>
        </p:nvSpPr>
        <p:spPr>
          <a:xfrm>
            <a:off x="4222794" y="4688951"/>
            <a:ext cx="949853" cy="80682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 descr="Image result for duck rubber&quot;">
            <a:extLst>
              <a:ext uri="{FF2B5EF4-FFF2-40B4-BE49-F238E27FC236}">
                <a16:creationId xmlns:a16="http://schemas.microsoft.com/office/drawing/2014/main" id="{83BD40C4-DF2F-40CE-8F04-68DB85B0A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298" y="600084"/>
            <a:ext cx="3796145" cy="37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48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3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FEB0A-C547-41BF-B709-852768593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E35A8-A2C3-4C1F-881D-7AA54CBBD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2B8FAB-E090-492A-94D8-4A5F04753889}"/>
              </a:ext>
            </a:extLst>
          </p:cNvPr>
          <p:cNvSpPr txBox="1"/>
          <p:nvPr/>
        </p:nvSpPr>
        <p:spPr>
          <a:xfrm>
            <a:off x="1594369" y="4784752"/>
            <a:ext cx="37961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og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285C10-88C3-46E0-BE0D-96CC60E54875}"/>
              </a:ext>
            </a:extLst>
          </p:cNvPr>
          <p:cNvSpPr txBox="1"/>
          <p:nvPr/>
        </p:nvSpPr>
        <p:spPr>
          <a:xfrm>
            <a:off x="7043535" y="4758288"/>
            <a:ext cx="431026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uck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C41361-A3DE-49CA-90C7-F5BB63806EAE}"/>
              </a:ext>
            </a:extLst>
          </p:cNvPr>
          <p:cNvSpPr txBox="1"/>
          <p:nvPr/>
        </p:nvSpPr>
        <p:spPr>
          <a:xfrm>
            <a:off x="5390514" y="5303886"/>
            <a:ext cx="16530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46D26C41-CADD-45BE-AC50-9F19EA18CF0C}"/>
              </a:ext>
            </a:extLst>
          </p:cNvPr>
          <p:cNvSpPr/>
          <p:nvPr/>
        </p:nvSpPr>
        <p:spPr>
          <a:xfrm>
            <a:off x="10337627" y="4595005"/>
            <a:ext cx="949853" cy="80682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Content Placeholder 8" descr="A close up of a logo&#10;&#10;Description automatically generated">
            <a:extLst>
              <a:ext uri="{FF2B5EF4-FFF2-40B4-BE49-F238E27FC236}">
                <a16:creationId xmlns:a16="http://schemas.microsoft.com/office/drawing/2014/main" id="{C1CBF7C7-F35A-4229-84EA-BB3DB30937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890" y="197874"/>
            <a:ext cx="5361470" cy="4351338"/>
          </a:xfrm>
          <a:prstGeom prst="rect">
            <a:avLst/>
          </a:prstGeom>
        </p:spPr>
      </p:pic>
      <p:sp>
        <p:nvSpPr>
          <p:cNvPr id="8" name="L-Shape 7">
            <a:extLst>
              <a:ext uri="{FF2B5EF4-FFF2-40B4-BE49-F238E27FC236}">
                <a16:creationId xmlns:a16="http://schemas.microsoft.com/office/drawing/2014/main" id="{8A99916B-A577-45D1-BF75-D375DDBA1E21}"/>
              </a:ext>
            </a:extLst>
          </p:cNvPr>
          <p:cNvSpPr/>
          <p:nvPr/>
        </p:nvSpPr>
        <p:spPr>
          <a:xfrm rot="7994978" flipH="1" flipV="1">
            <a:off x="4526347" y="4854628"/>
            <a:ext cx="752208" cy="359491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42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3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828180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274246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3" name="Isosceles Triangle 142">
            <a:extLst>
              <a:ext uri="{FF2B5EF4-FFF2-40B4-BE49-F238E27FC236}">
                <a16:creationId xmlns:a16="http://schemas.microsoft.com/office/drawing/2014/main" id="{87C2FC73-590A-4674-99D6-20F721EC0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0771095" y="-1"/>
            <a:ext cx="1420906" cy="1420906"/>
          </a:xfrm>
          <a:prstGeom prst="triangle">
            <a:avLst>
              <a:gd name="adj" fmla="val 10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EC670BA9-9210-4C80-B65D-9B495E00C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1288401" y="494976"/>
            <a:ext cx="577231" cy="57723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56AB08D7-F0FB-4965-B730-8B874214C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31604" y="2087467"/>
            <a:ext cx="825632" cy="82563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148D9297-49FA-43ED-AC6B-E2F153B3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89018" y="1986315"/>
            <a:ext cx="337222" cy="33722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9AB285-33DB-4406-9CD9-32D2DAAD4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404" y="2942576"/>
            <a:ext cx="4147112" cy="1952374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2AC30B93-6D19-4AE1-87F6-4E5BACBB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446" y="3428999"/>
            <a:ext cx="1935309" cy="1931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451" y="4894950"/>
            <a:ext cx="1717646" cy="171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79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59D11-2A80-4682-A8C7-8303ECA92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Point and say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527" y="406954"/>
            <a:ext cx="5043950" cy="5770010"/>
          </a:xfrm>
        </p:spPr>
      </p:pic>
    </p:spTree>
    <p:extLst>
      <p:ext uri="{BB962C8B-B14F-4D97-AF65-F5344CB8AC3E}">
        <p14:creationId xmlns:p14="http://schemas.microsoft.com/office/powerpoint/2010/main" val="32952406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kern="1200" dirty="0">
                <a:solidFill>
                  <a:srgbClr val="FFFFFF"/>
                </a:solidFill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2615223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910467-8185-45DD-B8A2-A88DF20DF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711" y="450221"/>
            <a:ext cx="7207948" cy="5948859"/>
          </a:xfrm>
          <a:prstGeom prst="rect">
            <a:avLst/>
          </a:prstGeom>
          <a:solidFill>
            <a:srgbClr val="7F7F7F">
              <a:alpha val="24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759" y="450220"/>
            <a:ext cx="3904488" cy="4233672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6221" y="1115568"/>
            <a:ext cx="3364992" cy="2843784"/>
          </a:xfrm>
        </p:spPr>
        <p:txBody>
          <a:bodyPr anchor="ctr">
            <a:normAutofit fontScale="90000"/>
          </a:bodyPr>
          <a:lstStyle/>
          <a:p>
            <a:r>
              <a:rPr lang="en-US" sz="5000" b="1" dirty="0">
                <a:solidFill>
                  <a:srgbClr val="FFFFFF"/>
                </a:solidFill>
              </a:rPr>
              <a:t>Unit 4</a:t>
            </a:r>
            <a:br>
              <a:rPr lang="en-US" sz="5000" b="1" dirty="0">
                <a:solidFill>
                  <a:srgbClr val="FFFFFF"/>
                </a:solidFill>
              </a:rPr>
            </a:br>
            <a:r>
              <a:rPr lang="en-US" sz="5000" b="1" dirty="0">
                <a:solidFill>
                  <a:srgbClr val="FFFFFF"/>
                </a:solidFill>
              </a:rPr>
              <a:t>Lesson 1</a:t>
            </a:r>
            <a:br>
              <a:rPr lang="en-US" sz="5000" b="1" dirty="0">
                <a:solidFill>
                  <a:srgbClr val="FFFFFF"/>
                </a:solidFill>
              </a:rPr>
            </a:br>
            <a:br>
              <a:rPr lang="en-US" sz="5000" b="1" dirty="0">
                <a:solidFill>
                  <a:srgbClr val="FFFFFF"/>
                </a:solidFill>
              </a:rPr>
            </a:br>
            <a:r>
              <a:rPr lang="en-US" sz="5000" b="1" dirty="0">
                <a:solidFill>
                  <a:srgbClr val="FFFFFF"/>
                </a:solidFill>
              </a:rPr>
              <a:t>In the bedroom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1076" y="4846320"/>
            <a:ext cx="2395728" cy="1563624"/>
          </a:xfrm>
          <a:prstGeom prst="rect">
            <a:avLst/>
          </a:prstGeom>
          <a:solidFill>
            <a:schemeClr val="accent1">
              <a:alpha val="94902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BE00B-5C74-4EC8-8DC0-B88D32C8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6252" y="5120640"/>
            <a:ext cx="1828800" cy="1024128"/>
          </a:xfrm>
        </p:spPr>
        <p:txBody>
          <a:bodyPr anchor="ctr">
            <a:normAutofit/>
          </a:bodyPr>
          <a:lstStyle/>
          <a:p>
            <a:pPr algn="l"/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2221" y="4846320"/>
            <a:ext cx="1353312" cy="1572768"/>
          </a:xfrm>
          <a:prstGeom prst="rect">
            <a:avLst/>
          </a:prstGeom>
          <a:solidFill>
            <a:srgbClr val="46616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80" y="194752"/>
            <a:ext cx="6983409" cy="645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52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D:\BIEN TAP\TIENG ANH\DT\2020\Powerpoint TA 1\Ảnh\gui c Nga-TA1SHS-PPT\U4-L2-4.pn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452" y="1085253"/>
            <a:ext cx="3346446" cy="333965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8590043" y="4381111"/>
            <a:ext cx="210987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7200" b="1" spc="300" dirty="0">
                <a:latin typeface=".VnAvant" panose="020B7200000000000000" pitchFamily="34" charset="0"/>
              </a:rPr>
              <a:t>og</a:t>
            </a:r>
          </a:p>
        </p:txBody>
      </p:sp>
    </p:spTree>
    <p:extLst>
      <p:ext uri="{BB962C8B-B14F-4D97-AF65-F5344CB8AC3E}">
        <p14:creationId xmlns:p14="http://schemas.microsoft.com/office/powerpoint/2010/main" val="1841912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51F3AEB-338C-43B8-88B9-7C194B0A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532" y="623759"/>
            <a:ext cx="3771385" cy="409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20E775-3CE0-4A96-A524-526357E86A19}"/>
              </a:ext>
            </a:extLst>
          </p:cNvPr>
          <p:cNvSpPr txBox="1"/>
          <p:nvPr/>
        </p:nvSpPr>
        <p:spPr>
          <a:xfrm>
            <a:off x="8660699" y="4903862"/>
            <a:ext cx="3053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d</a:t>
            </a:r>
            <a:r>
              <a:rPr lang="en-US" sz="7200" b="1" spc="300" dirty="0">
                <a:latin typeface=".VnAvant" panose="020B7200000000000000" pitchFamily="34" charset="0"/>
              </a:rPr>
              <a:t>esk</a:t>
            </a:r>
            <a:endParaRPr lang="en-US" b="1" spc="3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937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12358F-0460-4BB6-84D1-2224928F87EF}"/>
              </a:ext>
            </a:extLst>
          </p:cNvPr>
          <p:cNvSpPr txBox="1"/>
          <p:nvPr/>
        </p:nvSpPr>
        <p:spPr>
          <a:xfrm>
            <a:off x="8639422" y="4309875"/>
            <a:ext cx="2613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oor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FEEBE15-BEFB-48CC-8EEE-DEB3BCCA1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748" y="667095"/>
            <a:ext cx="1749790" cy="364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1263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15" y="1269255"/>
            <a:ext cx="5956353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0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8562BF-7426-43E3-9518-0F9E5DBF032E}"/>
              </a:ext>
            </a:extLst>
          </p:cNvPr>
          <p:cNvSpPr txBox="1"/>
          <p:nvPr/>
        </p:nvSpPr>
        <p:spPr>
          <a:xfrm>
            <a:off x="8330665" y="4303644"/>
            <a:ext cx="2848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d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uck</a:t>
            </a:r>
          </a:p>
        </p:txBody>
      </p:sp>
      <p:pic>
        <p:nvPicPr>
          <p:cNvPr id="8" name="Picture 7" descr="Image result for duck rubber&quot;">
            <a:extLst>
              <a:ext uri="{FF2B5EF4-FFF2-40B4-BE49-F238E27FC236}">
                <a16:creationId xmlns:a16="http://schemas.microsoft.com/office/drawing/2014/main" id="{461BABF9-5BBF-4EA3-925A-EFD7C6B9179E}"/>
              </a:ext>
            </a:extLst>
          </p:cNvPr>
          <p:cNvPicPr/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172" y="1233930"/>
            <a:ext cx="3109595" cy="310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0394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9483" cy="6839709"/>
          </a:xfr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1867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3665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DD30D-E0D3-4A39-9145-71392016A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683" y="2721789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rgbClr val="080808"/>
                </a:solidFill>
              </a:rPr>
              <a:t>Sit in groups and try to get as many </a:t>
            </a:r>
            <a:r>
              <a:rPr lang="en-US" sz="2800" b="1" dirty="0">
                <a:solidFill>
                  <a:srgbClr val="FF0000"/>
                </a:solidFill>
              </a:rPr>
              <a:t>stars</a:t>
            </a:r>
            <a:r>
              <a:rPr lang="en-US" sz="2800" dirty="0">
                <a:solidFill>
                  <a:srgbClr val="080808"/>
                </a:solidFill>
              </a:rPr>
              <a:t> as possible!</a:t>
            </a:r>
            <a:endParaRPr lang="en-US" sz="28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52EAB17-D82F-477F-8A9C-D06FBF6EC8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79772" y="718200"/>
          <a:ext cx="4990496" cy="5810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624">
                  <a:extLst>
                    <a:ext uri="{9D8B030D-6E8A-4147-A177-3AD203B41FA5}">
                      <a16:colId xmlns:a16="http://schemas.microsoft.com/office/drawing/2014/main" val="4046653109"/>
                    </a:ext>
                  </a:extLst>
                </a:gridCol>
                <a:gridCol w="1247624">
                  <a:extLst>
                    <a:ext uri="{9D8B030D-6E8A-4147-A177-3AD203B41FA5}">
                      <a16:colId xmlns:a16="http://schemas.microsoft.com/office/drawing/2014/main" val="1027448298"/>
                    </a:ext>
                  </a:extLst>
                </a:gridCol>
                <a:gridCol w="1247624">
                  <a:extLst>
                    <a:ext uri="{9D8B030D-6E8A-4147-A177-3AD203B41FA5}">
                      <a16:colId xmlns:a16="http://schemas.microsoft.com/office/drawing/2014/main" val="191890583"/>
                    </a:ext>
                  </a:extLst>
                </a:gridCol>
                <a:gridCol w="1247624">
                  <a:extLst>
                    <a:ext uri="{9D8B030D-6E8A-4147-A177-3AD203B41FA5}">
                      <a16:colId xmlns:a16="http://schemas.microsoft.com/office/drawing/2014/main" val="3277744724"/>
                    </a:ext>
                  </a:extLst>
                </a:gridCol>
              </a:tblGrid>
              <a:tr h="6024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Group 1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Group 2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Group 3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Group 4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2687783898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896099964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1760903741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673455637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4107495489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3735319392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3370862955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249658929"/>
                  </a:ext>
                </a:extLst>
              </a:tr>
              <a:tr h="602400">
                <a:tc>
                  <a:txBody>
                    <a:bodyPr/>
                    <a:lstStyle/>
                    <a:p>
                      <a:r>
                        <a:rPr lang="en-US" sz="2800"/>
                        <a:t>O 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O</a:t>
                      </a:r>
                    </a:p>
                  </a:txBody>
                  <a:tcPr marL="137404" marR="137404" marT="68702" marB="68702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O</a:t>
                      </a:r>
                    </a:p>
                  </a:txBody>
                  <a:tcPr marL="137404" marR="137404" marT="68702" marB="68702"/>
                </a:tc>
                <a:extLst>
                  <a:ext uri="{0D108BD9-81ED-4DB2-BD59-A6C34878D82A}">
                    <a16:rowId xmlns:a16="http://schemas.microsoft.com/office/drawing/2014/main" val="15092185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5373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F45B2-C7D7-4DEC-A033-ABB216A7A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ECA61-7C79-4D18-BB09-95F440799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7114" y="5540187"/>
            <a:ext cx="2577353" cy="38557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200" dirty="0"/>
              <a:t>Sit nicely!</a:t>
            </a:r>
          </a:p>
        </p:txBody>
      </p:sp>
      <p:pic>
        <p:nvPicPr>
          <p:cNvPr id="1026" name="Picture 2" descr="Image result for Sit nicely desk">
            <a:extLst>
              <a:ext uri="{FF2B5EF4-FFF2-40B4-BE49-F238E27FC236}">
                <a16:creationId xmlns:a16="http://schemas.microsoft.com/office/drawing/2014/main" id="{DC6BF0DB-A150-4182-AD34-962E552CA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612" y="1557280"/>
            <a:ext cx="1737472" cy="346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48CEDAB7-52C6-4435-8014-EBC2D3316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069"/>
            <a:ext cx="1805689" cy="325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Listen">
            <a:extLst>
              <a:ext uri="{FF2B5EF4-FFF2-40B4-BE49-F238E27FC236}">
                <a16:creationId xmlns:a16="http://schemas.microsoft.com/office/drawing/2014/main" id="{FEB9665E-53DF-4C51-95D8-7CC000D4C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24" y="2063531"/>
            <a:ext cx="2626218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lated image">
            <a:extLst>
              <a:ext uri="{FF2B5EF4-FFF2-40B4-BE49-F238E27FC236}">
                <a16:creationId xmlns:a16="http://schemas.microsoft.com/office/drawing/2014/main" id="{9118B109-E4A7-4CCA-8015-D2C78E777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962" y="2196396"/>
            <a:ext cx="3092964" cy="246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14CD99-E67D-4C97-A048-17D48E8AFC08}"/>
              </a:ext>
            </a:extLst>
          </p:cNvPr>
          <p:cNvSpPr txBox="1"/>
          <p:nvPr/>
        </p:nvSpPr>
        <p:spPr>
          <a:xfrm>
            <a:off x="5302224" y="5473004"/>
            <a:ext cx="26262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/>
              <a:t>Listen!</a:t>
            </a:r>
          </a:p>
          <a:p>
            <a:endParaRPr lang="en-US" sz="4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94408C-FFDA-48C6-ABF6-84EE2C33F2D9}"/>
              </a:ext>
            </a:extLst>
          </p:cNvPr>
          <p:cNvSpPr/>
          <p:nvPr/>
        </p:nvSpPr>
        <p:spPr>
          <a:xfrm>
            <a:off x="9066348" y="5426836"/>
            <a:ext cx="239257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dirty="0"/>
              <a:t>Be happy!</a:t>
            </a:r>
          </a:p>
        </p:txBody>
      </p:sp>
    </p:spTree>
    <p:extLst>
      <p:ext uri="{BB962C8B-B14F-4D97-AF65-F5344CB8AC3E}">
        <p14:creationId xmlns:p14="http://schemas.microsoft.com/office/powerpoint/2010/main" val="366944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0551" y="2088634"/>
            <a:ext cx="6250898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10500" kern="1200" dirty="0">
                <a:solidFill>
                  <a:srgbClr val="FFFFFF"/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879967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14DAC2-F543-4642-B5BD-339B6E5333B8}"/>
              </a:ext>
            </a:extLst>
          </p:cNvPr>
          <p:cNvSpPr/>
          <p:nvPr/>
        </p:nvSpPr>
        <p:spPr>
          <a:xfrm>
            <a:off x="887505" y="793376"/>
            <a:ext cx="4787153" cy="39937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at2">
            <a:hlinkClick r:id="" action="ppaction://media"/>
            <a:extLst>
              <a:ext uri="{FF2B5EF4-FFF2-40B4-BE49-F238E27FC236}">
                <a16:creationId xmlns:a16="http://schemas.microsoft.com/office/drawing/2014/main" id="{4E89089F-1C5D-46AE-8F06-018678804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5890" y="4257967"/>
            <a:ext cx="529185" cy="529185"/>
          </a:xfrm>
          <a:prstGeom prst="rect">
            <a:avLst/>
          </a:prstGeom>
        </p:spPr>
      </p:pic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D96B9C63-A6B8-4539-93AE-C96C31B70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319" y="1216958"/>
            <a:ext cx="2551524" cy="314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38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0FB9087-D6A4-4024-9186-4FDD3373D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0"/>
            <a:ext cx="10001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62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E987E-7E0B-487A-B3D6-A3833ED52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OG BARKING - Sound Effects [High Quality]">
            <a:hlinkClick r:id="" action="ppaction://media"/>
            <a:extLst>
              <a:ext uri="{FF2B5EF4-FFF2-40B4-BE49-F238E27FC236}">
                <a16:creationId xmlns:a16="http://schemas.microsoft.com/office/drawing/2014/main" id="{231D67CB-898E-4033-90FF-53257BD3C9D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4181475"/>
            <a:ext cx="552450" cy="552450"/>
          </a:xfr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56EAC6A-B87A-41DD-AF64-F1124DDE103D}"/>
              </a:ext>
            </a:extLst>
          </p:cNvPr>
          <p:cNvSpPr/>
          <p:nvPr/>
        </p:nvSpPr>
        <p:spPr>
          <a:xfrm>
            <a:off x="887505" y="793376"/>
            <a:ext cx="4787153" cy="39937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Image result for face question mark for kids">
            <a:extLst>
              <a:ext uri="{FF2B5EF4-FFF2-40B4-BE49-F238E27FC236}">
                <a16:creationId xmlns:a16="http://schemas.microsoft.com/office/drawing/2014/main" id="{4BAF78EE-DB62-4B5B-9E79-465B9FC22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52" y="1225924"/>
            <a:ext cx="3007658" cy="300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86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1486</Words>
  <Application>Microsoft Office PowerPoint</Application>
  <PresentationFormat>Widescreen</PresentationFormat>
  <Paragraphs>263</Paragraphs>
  <Slides>34</Slides>
  <Notes>27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.VnAvant</vt:lpstr>
      <vt:lpstr>Arial</vt:lpstr>
      <vt:lpstr>Calibri</vt:lpstr>
      <vt:lpstr>Calibri Light</vt:lpstr>
      <vt:lpstr>Paytone One</vt:lpstr>
      <vt:lpstr>Office Theme</vt:lpstr>
      <vt:lpstr>Tiếng Anh 1</vt:lpstr>
      <vt:lpstr>PowerPoint Presentation</vt:lpstr>
      <vt:lpstr>Unit 4 Lesson 1  In the bedroom</vt:lpstr>
      <vt:lpstr>Sit in groups and try to get as many stars as possible!</vt:lpstr>
      <vt:lpstr>Class rules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Point and say</vt:lpstr>
      <vt:lpstr>Game</vt:lpstr>
      <vt:lpstr>Goodbye</vt:lpstr>
      <vt:lpstr>Goodbye</vt:lpstr>
      <vt:lpstr>Goodbye</vt:lpstr>
      <vt:lpstr>Goodbye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Quynh Tran</dc:creator>
  <cp:lastModifiedBy>To Ha</cp:lastModifiedBy>
  <cp:revision>99</cp:revision>
  <dcterms:created xsi:type="dcterms:W3CDTF">2020-02-18T03:54:09Z</dcterms:created>
  <dcterms:modified xsi:type="dcterms:W3CDTF">2025-10-15T07:59:18Z</dcterms:modified>
</cp:coreProperties>
</file>