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16"/>
  </p:notesMasterIdLst>
  <p:sldIdLst>
    <p:sldId id="330" r:id="rId2"/>
    <p:sldId id="457" r:id="rId3"/>
    <p:sldId id="333" r:id="rId4"/>
    <p:sldId id="458" r:id="rId5"/>
    <p:sldId id="336" r:id="rId6"/>
    <p:sldId id="459" r:id="rId7"/>
    <p:sldId id="454" r:id="rId8"/>
    <p:sldId id="448" r:id="rId9"/>
    <p:sldId id="456" r:id="rId10"/>
    <p:sldId id="461" r:id="rId11"/>
    <p:sldId id="455" r:id="rId12"/>
    <p:sldId id="464" r:id="rId13"/>
    <p:sldId id="463" r:id="rId14"/>
    <p:sldId id="44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FFFEA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430CC831-C131-4589-B839-EF841CAD12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8298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95325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0CC831-C131-4589-B839-EF841CAD1283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6538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11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08D6FD-882E-45BF-A5B9-112F14699F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629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30CC831-C131-4589-B839-EF841CAD128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034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CAD0C4-CDEA-4EB6-A8AA-CA2FA1C2787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249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8EC8B-F7E2-4A59-B801-1BB6203970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93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8EC8B-F7E2-4A59-B801-1BB6203970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1483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8EC8B-F7E2-4A59-B801-1BB6203970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528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8EC8B-F7E2-4A59-B801-1BB6203970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8734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08EC8B-F7E2-4A59-B801-1BB6203970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70917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1B0500-85F1-4B87-BDF0-3B71B730369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341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59CAA-31A4-4AED-B441-88F487CBC3A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937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7CC95D-2964-49F3-835F-5332DB83E9D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64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6C4AA6-914D-4551-8016-4CBD74DC498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2371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55C8D1-EE0A-44EC-A3AD-D49B3BB8F291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7991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3BB7A5-9D9E-4BBE-96BF-CE3795B3614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223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9E2871-936E-4CA7-866A-2A11A9A9C83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9974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666A22-9872-47C4-A7E8-1F061971EAD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357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3A7F63-B184-45B9-ACA3-1CCFEAFA31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131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73F0E-96D9-47B1-A75C-E487224E0D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7922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208EC8B-F7E2-4A59-B801-1BB6203970E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174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4.gif"/><Relationship Id="rId4" Type="http://schemas.openxmlformats.org/officeDocument/2006/relationships/image" Target="../media/image6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gif"/><Relationship Id="rId9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2"/>
          <p:cNvSpPr>
            <a:spLocks noChangeArrowheads="1" noChangeShapeType="1" noTextEdit="1"/>
          </p:cNvSpPr>
          <p:nvPr/>
        </p:nvSpPr>
        <p:spPr bwMode="auto">
          <a:xfrm>
            <a:off x="839416" y="1237320"/>
            <a:ext cx="10801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360">
                  <a:solidFill>
                    <a:srgbClr val="FF0066"/>
                  </a:solidFill>
                  <a:miter lim="800000"/>
                  <a:headEnd/>
                  <a:tailEnd/>
                </a:ln>
                <a:solidFill>
                  <a:srgbClr val="FFFF99"/>
                </a:solidFill>
                <a:effectLst>
                  <a:outerShdw dist="40186" dir="1096358" algn="ctr" rotWithShape="0">
                    <a:srgbClr val="B2B2B2">
                      <a:alpha val="80011"/>
                    </a:srgbClr>
                  </a:outerShdw>
                </a:effectLst>
                <a:latin typeface="Times New Roman"/>
                <a:cs typeface="Times New Roman"/>
              </a:rPr>
              <a:t>NHIỆT LIỆT CHÀO MỪNG  QUÝ THẦY CÔ </a:t>
            </a:r>
          </a:p>
        </p:txBody>
      </p:sp>
      <p:sp>
        <p:nvSpPr>
          <p:cNvPr id="5124" name="WordArt 3"/>
          <p:cNvSpPr>
            <a:spLocks noChangeArrowheads="1" noChangeShapeType="1" noTextEdit="1"/>
          </p:cNvSpPr>
          <p:nvPr/>
        </p:nvSpPr>
        <p:spPr bwMode="auto">
          <a:xfrm>
            <a:off x="1301484" y="2286000"/>
            <a:ext cx="986509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9400ED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VỀ DỰ TIẾT SINH HOẠT </a:t>
            </a:r>
            <a:r>
              <a:rPr lang="en-US" sz="3600" b="1" kern="10" dirty="0" smtClean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9400ED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3600" b="1" kern="10" dirty="0">
                <a:ln w="126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9400ED"/>
                    </a:gs>
                  </a:gsLst>
                  <a:lin ang="10800000" scaled="1"/>
                </a:gradFill>
                <a:effectLst>
                  <a:outerShdw dist="17819" dir="2700000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4A</a:t>
            </a:r>
          </a:p>
        </p:txBody>
      </p:sp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3501008"/>
            <a:ext cx="307166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1568"/>
            <a:ext cx="12000656" cy="93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128" name="Picture 5" descr="BT_G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95" y="4172880"/>
            <a:ext cx="4092674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9" name="Picture 6" descr="0830js5b15daddi012pz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51" y="3212976"/>
            <a:ext cx="1506016" cy="385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9058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4">
            <a:extLst>
              <a:ext uri="{FF2B5EF4-FFF2-40B4-BE49-F238E27FC236}">
                <a16:creationId xmlns:a16="http://schemas.microsoft.com/office/drawing/2014/main" id="{3D5B0EEB-ED8B-15F8-2055-9661AAF9B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7964B4-A109-66F1-D100-D4A4BD96DD92}"/>
              </a:ext>
            </a:extLst>
          </p:cNvPr>
          <p:cNvSpPr/>
          <p:nvPr/>
        </p:nvSpPr>
        <p:spPr>
          <a:xfrm>
            <a:off x="368247" y="161925"/>
            <a:ext cx="11455505" cy="64484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485" y="2859370"/>
            <a:ext cx="3741528" cy="3998630"/>
          </a:xfrm>
          <a:prstGeom prst="rect">
            <a:avLst/>
          </a:prstGeom>
        </p:spPr>
      </p:pic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40F6C33D-7230-4915-ADE3-9F49B57E2D8A}"/>
              </a:ext>
            </a:extLst>
          </p:cNvPr>
          <p:cNvSpPr/>
          <p:nvPr/>
        </p:nvSpPr>
        <p:spPr>
          <a:xfrm>
            <a:off x="2901972" y="1724026"/>
            <a:ext cx="8121535" cy="9334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FF"/>
                </a:solidFill>
              </a:rPr>
              <a:t>Em được phân công làm công việc gì?</a:t>
            </a:r>
          </a:p>
        </p:txBody>
      </p:sp>
      <p:sp>
        <p:nvSpPr>
          <p:cNvPr id="6" name="Rounded Rectangle 12">
            <a:extLst>
              <a:ext uri="{FF2B5EF4-FFF2-40B4-BE49-F238E27FC236}">
                <a16:creationId xmlns:a16="http://schemas.microsoft.com/office/drawing/2014/main" id="{6BC1B0FC-19F1-F580-A4D0-14A4138632B9}"/>
              </a:ext>
            </a:extLst>
          </p:cNvPr>
          <p:cNvSpPr/>
          <p:nvPr/>
        </p:nvSpPr>
        <p:spPr>
          <a:xfrm>
            <a:off x="3378222" y="2895601"/>
            <a:ext cx="8121535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FF"/>
                </a:solidFill>
              </a:rPr>
              <a:t>Em đã chuẩn bị đủ dụng cụ cho công việc đó chưa?</a:t>
            </a:r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575FBE84-4A4F-0AC5-8325-C505617FC134}"/>
              </a:ext>
            </a:extLst>
          </p:cNvPr>
          <p:cNvSpPr/>
          <p:nvPr/>
        </p:nvSpPr>
        <p:spPr>
          <a:xfrm>
            <a:off x="4273572" y="4467226"/>
            <a:ext cx="7489803" cy="11715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540E3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00FF"/>
                </a:solidFill>
              </a:rPr>
              <a:t>Em có gặp khó khăn và cần hỗ trợ không?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4DD69-8270-2568-1224-A1EACE0B272A}"/>
              </a:ext>
            </a:extLst>
          </p:cNvPr>
          <p:cNvSpPr txBox="1"/>
          <p:nvPr/>
        </p:nvSpPr>
        <p:spPr>
          <a:xfrm>
            <a:off x="1384207" y="433430"/>
            <a:ext cx="9639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Kiểm tra lại những nội dung cần chuẩn bị cho việc thực hiện kế hoạch.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4770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INSET2">
            <a:extLst>
              <a:ext uri="{FF2B5EF4-FFF2-40B4-BE49-F238E27FC236}">
                <a16:creationId xmlns:a16="http://schemas.microsoft.com/office/drawing/2014/main" id="{3C65D8B3-70E7-6AA8-A1F0-28604710A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" y="21162"/>
            <a:ext cx="3660850" cy="1895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0830js5b15daddi012pz8">
            <a:extLst>
              <a:ext uri="{FF2B5EF4-FFF2-40B4-BE49-F238E27FC236}">
                <a16:creationId xmlns:a16="http://schemas.microsoft.com/office/drawing/2014/main" id="{EF92D467-6389-FFFA-8411-948E54381B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488" y="1700808"/>
            <a:ext cx="1794078" cy="5584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HÚNG EM LÀM VS TRƯỜNG LỚ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39454" y="188640"/>
            <a:ext cx="7649034" cy="66693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B8A63C-4B8B-393D-1A41-F692F09330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5" y="3183161"/>
            <a:ext cx="2354916" cy="365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2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 HD - Em Yêu Trường Em - Âm Nhạc Lớp 3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AFFE47D4-BD4E-4871-B6C4-A2C7FC11CB7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8" end="96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" y="153162"/>
            <a:ext cx="11826240" cy="65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219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7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4">
            <a:extLst>
              <a:ext uri="{FF2B5EF4-FFF2-40B4-BE49-F238E27FC236}">
                <a16:creationId xmlns:a16="http://schemas.microsoft.com/office/drawing/2014/main" id="{822ABA53-E0F0-AA22-E2CC-94EDBF480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3" b="131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组合 12">
            <a:extLst>
              <a:ext uri="{FF2B5EF4-FFF2-40B4-BE49-F238E27FC236}">
                <a16:creationId xmlns:a16="http://schemas.microsoft.com/office/drawing/2014/main" id="{6E095749-A6B8-A3F4-37C9-9DDFF22B34D4}"/>
              </a:ext>
            </a:extLst>
          </p:cNvPr>
          <p:cNvGrpSpPr/>
          <p:nvPr/>
        </p:nvGrpSpPr>
        <p:grpSpPr>
          <a:xfrm>
            <a:off x="1484062" y="751674"/>
            <a:ext cx="9236336" cy="4843308"/>
            <a:chOff x="-7927329" y="-4954585"/>
            <a:chExt cx="9902260" cy="5268685"/>
          </a:xfrm>
        </p:grpSpPr>
        <p:sp>
          <p:nvSpPr>
            <p:cNvPr id="7" name="任意多边形 14">
              <a:extLst>
                <a:ext uri="{FF2B5EF4-FFF2-40B4-BE49-F238E27FC236}">
                  <a16:creationId xmlns:a16="http://schemas.microsoft.com/office/drawing/2014/main" id="{46216FEA-0EE3-29CB-7E2A-582A12A245FD}"/>
                </a:ext>
              </a:extLst>
            </p:cNvPr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任意多边形 15">
              <a:extLst>
                <a:ext uri="{FF2B5EF4-FFF2-40B4-BE49-F238E27FC236}">
                  <a16:creationId xmlns:a16="http://schemas.microsoft.com/office/drawing/2014/main" id="{5E2E0217-CEFB-BF64-5803-8E3A0634235B}"/>
                </a:ext>
              </a:extLst>
            </p:cNvPr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任意多边形 16">
              <a:extLst>
                <a:ext uri="{FF2B5EF4-FFF2-40B4-BE49-F238E27FC236}">
                  <a16:creationId xmlns:a16="http://schemas.microsoft.com/office/drawing/2014/main" id="{1A5195C5-7D45-B1A1-4206-806A89CD3A8D}"/>
                </a:ext>
              </a:extLst>
            </p:cNvPr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" name="图片 22">
            <a:extLst>
              <a:ext uri="{FF2B5EF4-FFF2-40B4-BE49-F238E27FC236}">
                <a16:creationId xmlns:a16="http://schemas.microsoft.com/office/drawing/2014/main" id="{1F34502B-AD7C-29D7-3BDF-8CC552D1D6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970A4D-BF62-7D3D-1CB0-ADF9D3132629}"/>
              </a:ext>
            </a:extLst>
          </p:cNvPr>
          <p:cNvSpPr/>
          <p:nvPr/>
        </p:nvSpPr>
        <p:spPr>
          <a:xfrm>
            <a:off x="2085975" y="1893793"/>
            <a:ext cx="80962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hia sẻ cảm xúc của mình sau khi tham gia hoạt động giữ gìn trường lớp xanh, sạch, đẹp.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4197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1110592" y="545528"/>
            <a:ext cx="10395876" cy="5912423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0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CC3399"/>
                  </a:solidFill>
                  <a:round/>
                  <a:headEnd/>
                  <a:tailEnd/>
                </a:ln>
                <a:solidFill>
                  <a:srgbClr val="CC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9525">
                <a:solidFill>
                  <a:srgbClr val="CC3399"/>
                </a:solidFill>
                <a:round/>
                <a:headEnd/>
                <a:tailEnd/>
              </a:ln>
              <a:solidFill>
                <a:srgbClr val="CC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7" name="Picture 3" descr="Ear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2852738"/>
            <a:ext cx="4191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7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82" y="3368704"/>
            <a:ext cx="41036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8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6" y="-347359"/>
            <a:ext cx="5083176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9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406" y="1651010"/>
            <a:ext cx="4724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0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200" y="-374425"/>
            <a:ext cx="518186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26" descr="6702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976" y="4658894"/>
            <a:ext cx="2362201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26" descr="6702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2024" y="4697139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7" name="Picture 13" descr="blumen-pflanzen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236" y="2711998"/>
            <a:ext cx="4042961" cy="314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14" descr="th_5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02" y="2795752"/>
            <a:ext cx="3774512" cy="387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11" name="Group 93"/>
          <p:cNvGrpSpPr>
            <a:grpSpLocks/>
          </p:cNvGrpSpPr>
          <p:nvPr/>
        </p:nvGrpSpPr>
        <p:grpSpPr bwMode="auto">
          <a:xfrm rot="-5400000">
            <a:off x="723900" y="-723900"/>
            <a:ext cx="3962400" cy="5410200"/>
            <a:chOff x="3936" y="-15"/>
            <a:chExt cx="1817" cy="1788"/>
          </a:xfrm>
        </p:grpSpPr>
        <p:pic>
          <p:nvPicPr>
            <p:cNvPr id="29717" name="Picture 94" descr="hoa-h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8" name="Picture 95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9" name="Picture 96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9712" name="Group 93"/>
          <p:cNvGrpSpPr>
            <a:grpSpLocks/>
          </p:cNvGrpSpPr>
          <p:nvPr/>
        </p:nvGrpSpPr>
        <p:grpSpPr bwMode="auto">
          <a:xfrm>
            <a:off x="6946327" y="-10886"/>
            <a:ext cx="5189538" cy="3886200"/>
            <a:chOff x="3936" y="-15"/>
            <a:chExt cx="1817" cy="1788"/>
          </a:xfrm>
        </p:grpSpPr>
        <p:pic>
          <p:nvPicPr>
            <p:cNvPr id="29714" name="Picture 94" descr="hoa-hong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5" name="Picture 95" descr="hoa-day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16" name="Picture 96" descr="hoa-day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Picture 6" descr="0830js5b15daddi012pz8">
            <a:extLst>
              <a:ext uri="{FF2B5EF4-FFF2-40B4-BE49-F238E27FC236}">
                <a16:creationId xmlns:a16="http://schemas.microsoft.com/office/drawing/2014/main" id="{4D1B3B35-C807-7CF4-C0FE-99CCB7B1AF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7617" y="2564119"/>
            <a:ext cx="1506016" cy="468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2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19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21" presetClass="emph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2" presetID="23" presetClass="emph" presetSubtype="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8" presetID="21" presetClass="emph" presetSubtype="0" fill="hold" grpId="9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64" presetID="23" presetClass="emph" presetSubtype="0" fill="hold" grpId="1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19" presetClass="exit" presetSubtype="1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75" presetID="55" presetClass="exit" presetSubtype="0" fill="hold" grpId="1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8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6" grpId="1" animBg="1"/>
      <p:bldP spid="31746" grpId="2" animBg="1"/>
      <p:bldP spid="31746" grpId="3" animBg="1"/>
      <p:bldP spid="31746" grpId="4" animBg="1"/>
      <p:bldP spid="31746" grpId="5" animBg="1"/>
      <p:bldP spid="31746" grpId="6" animBg="1"/>
      <p:bldP spid="31746" grpId="7" animBg="1"/>
      <p:bldP spid="31746" grpId="8" animBg="1"/>
      <p:bldP spid="31746" grpId="9" animBg="1"/>
      <p:bldP spid="31746" grpId="10" animBg="1"/>
      <p:bldP spid="31746" grpId="11" animBg="1"/>
      <p:bldP spid="31746" grpId="1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189) Bài hát giữ gìn vệ sinh trường lớp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336" y="116632"/>
            <a:ext cx="11953328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60" y="59665"/>
            <a:ext cx="1124242" cy="112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36559" y="5805265"/>
            <a:ext cx="1055440" cy="105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30304" y="63884"/>
            <a:ext cx="1058834" cy="105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7435" y="5813756"/>
            <a:ext cx="1018092" cy="101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705579" y="1484784"/>
            <a:ext cx="1525780" cy="3740622"/>
          </a:xfrm>
          <a:prstGeom prst="roundRect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endParaRPr lang="vi-VN" sz="4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Arrow Connector 15"/>
          <p:cNvCxnSpPr>
            <a:cxnSpLocks/>
            <a:stCxn id="12" idx="3"/>
            <a:endCxn id="17" idx="1"/>
          </p:cNvCxnSpPr>
          <p:nvPr/>
        </p:nvCxnSpPr>
        <p:spPr>
          <a:xfrm flipV="1">
            <a:off x="2231359" y="1378670"/>
            <a:ext cx="1167348" cy="1976425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398707" y="817761"/>
            <a:ext cx="6674295" cy="1121817"/>
          </a:xfrm>
          <a:prstGeom prst="roundRect">
            <a:avLst>
              <a:gd name="adj" fmla="val 42534"/>
            </a:avLst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nl-NL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Sơ kết hoạt động tuần </a:t>
            </a:r>
            <a:r>
              <a:rPr lang="nl-NL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qua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398706" y="2291625"/>
            <a:ext cx="6674295" cy="1076325"/>
          </a:xfrm>
          <a:prstGeom prst="roundRect">
            <a:avLst>
              <a:gd name="adj" fmla="val 42534"/>
            </a:avLst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  <a:defRPr/>
            </a:pPr>
            <a:r>
              <a:rPr lang="nl-NL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Kế hoạch thực hiện tuần </a:t>
            </a:r>
            <a:r>
              <a:rPr lang="nl-NL" sz="3600" b="1" dirty="0" smtClean="0">
                <a:solidFill>
                  <a:srgbClr val="FFFF00"/>
                </a:solidFill>
                <a:latin typeface="Times New Roman" panose="02020603050405020304" pitchFamily="18" charset="0"/>
              </a:rPr>
              <a:t>tới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98706" y="4285349"/>
            <a:ext cx="6674295" cy="1880114"/>
          </a:xfrm>
          <a:prstGeom prst="roundRect">
            <a:avLst>
              <a:gd name="adj" fmla="val 42534"/>
            </a:avLst>
          </a:prstGeom>
          <a:solidFill>
            <a:srgbClr val="0000FF"/>
          </a:solidFill>
          <a:ln>
            <a:solidFill>
              <a:srgbClr val="FF0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>
              <a:spcBef>
                <a:spcPts val="0"/>
              </a:spcBef>
              <a:buNone/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buNone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gìn trường học xanh, sạch, </a:t>
            </a:r>
            <a:r>
              <a:rPr lang="nl-NL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đẹp”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>
            <a:cxnSpLocks/>
            <a:stCxn id="12" idx="3"/>
            <a:endCxn id="19" idx="1"/>
          </p:cNvCxnSpPr>
          <p:nvPr/>
        </p:nvCxnSpPr>
        <p:spPr>
          <a:xfrm>
            <a:off x="2231359" y="3355095"/>
            <a:ext cx="1167347" cy="1870311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cxnSpLocks/>
            <a:stCxn id="12" idx="3"/>
            <a:endCxn id="18" idx="1"/>
          </p:cNvCxnSpPr>
          <p:nvPr/>
        </p:nvCxnSpPr>
        <p:spPr>
          <a:xfrm flipV="1">
            <a:off x="2231359" y="2829788"/>
            <a:ext cx="1167347" cy="525307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25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70684" y="0"/>
            <a:ext cx="12004064" cy="1591194"/>
          </a:xfrm>
          <a:prstGeom prst="rect">
            <a:avLst/>
          </a:prstGeom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425430" y="1747880"/>
            <a:ext cx="9143999" cy="908519"/>
          </a:xfrm>
          <a:prstGeom prst="ribbon2">
            <a:avLst>
              <a:gd name="adj1" fmla="val 12500"/>
              <a:gd name="adj2" fmla="val 73780"/>
            </a:avLst>
          </a:prstGeom>
          <a:solidFill>
            <a:srgbClr val="FFFEA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  <a:defRPr/>
            </a:pPr>
            <a:r>
              <a:rPr lang="nl-NL" sz="3600" b="1" dirty="0">
                <a:latin typeface="Times New Roman" panose="02020603050405020304" pitchFamily="18" charset="0"/>
              </a:rPr>
              <a:t>  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HĐ1. Sơ kết hoạt động tuần </a:t>
            </a: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95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886200" y="22860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733800" y="2209801"/>
            <a:ext cx="5257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9226" name="AutoShape 10"/>
          <p:cNvSpPr>
            <a:spLocks noChangeArrowheads="1"/>
          </p:cNvSpPr>
          <p:nvPr/>
        </p:nvSpPr>
        <p:spPr bwMode="auto">
          <a:xfrm>
            <a:off x="1974032" y="892630"/>
            <a:ext cx="8514456" cy="4048538"/>
          </a:xfrm>
          <a:prstGeom prst="horizontalScroll">
            <a:avLst>
              <a:gd name="adj" fmla="val 12500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DƯƠNG HỌC SINH</a:t>
            </a:r>
          </a:p>
        </p:txBody>
      </p:sp>
      <p:pic>
        <p:nvPicPr>
          <p:cNvPr id="2" name="Picture 6" descr="0830js5b15daddi012pz8">
            <a:extLst>
              <a:ext uri="{FF2B5EF4-FFF2-40B4-BE49-F238E27FC236}">
                <a16:creationId xmlns:a16="http://schemas.microsoft.com/office/drawing/2014/main" id="{3BF3E843-7888-1EE0-B01F-79AD555A37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" y="2510896"/>
            <a:ext cx="1506016" cy="47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0830js5b15daddi012pz8">
            <a:extLst>
              <a:ext uri="{FF2B5EF4-FFF2-40B4-BE49-F238E27FC236}">
                <a16:creationId xmlns:a16="http://schemas.microsoft.com/office/drawing/2014/main" id="{D9DA7A67-79B0-4269-44AA-7A7E17B394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5984" y="2611403"/>
            <a:ext cx="1506016" cy="4687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2757108" cy="14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66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9AEFEE2-D743-8F05-2EB6-EF8DDC248E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5" b="238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6" name="Hình ảnh 2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6BB74E1-0796-907F-5864-7FDFDF251B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796" b="83980" l="25816" r="77653">
                        <a14:foregroundMark x1="53673" y1="38061" x2="47041" y2="30612"/>
                        <a14:foregroundMark x1="60204" y1="35204" x2="60000" y2="28469"/>
                        <a14:foregroundMark x1="45714" y1="31224" x2="53265" y2="37245"/>
                        <a14:foregroundMark x1="72551" y1="20918" x2="74694" y2="22245"/>
                        <a14:foregroundMark x1="59388" y1="36224" x2="55204" y2="39388"/>
                        <a14:foregroundMark x1="47653" y1="81837" x2="43673" y2="83980"/>
                        <a14:foregroundMark x1="56837" y1="82143" x2="59796" y2="83980"/>
                        <a14:foregroundMark x1="43469" y1="18061" x2="43061" y2="18061"/>
                        <a14:foregroundMark x1="50306" y1="33265" x2="52653" y2="36429"/>
                        <a14:foregroundMark x1="73571" y1="23061" x2="72347" y2="26429"/>
                        <a14:foregroundMark x1="71327" y1="26837" x2="71327" y2="26837"/>
                        <a14:foregroundMark x1="72347" y1="27449" x2="72347" y2="27449"/>
                        <a14:backgroundMark x1="69388" y1="20510" x2="67959" y2="20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68" t="6564" r="15812" b="10564"/>
          <a:stretch/>
        </p:blipFill>
        <p:spPr>
          <a:xfrm flipH="1">
            <a:off x="9017369" y="2406875"/>
            <a:ext cx="3572177" cy="4566960"/>
          </a:xfrm>
          <a:prstGeom prst="rect">
            <a:avLst/>
          </a:prstGeom>
        </p:spPr>
      </p:pic>
      <p:pic>
        <p:nvPicPr>
          <p:cNvPr id="28" name="Hình ảnh 27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D6238F9-1D53-1D9E-83DA-749AE20EB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388" b="82347" l="31531" r="75408">
                        <a14:foregroundMark x1="55204" y1="33980" x2="53980" y2="33980"/>
                        <a14:foregroundMark x1="40510" y1="34592" x2="48673" y2="35204"/>
                        <a14:foregroundMark x1="48673" y1="35204" x2="48776" y2="35408"/>
                        <a14:foregroundMark x1="56531" y1="29898" x2="53163" y2="34388"/>
                        <a14:foregroundMark x1="52449" y1="82347" x2="54592" y2="82347"/>
                        <a14:foregroundMark x1="43878" y1="80612" x2="41224" y2="82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11693" r="19094" b="10564"/>
          <a:stretch/>
        </p:blipFill>
        <p:spPr>
          <a:xfrm>
            <a:off x="-190791" y="2454899"/>
            <a:ext cx="3232443" cy="4588374"/>
          </a:xfrm>
          <a:prstGeom prst="rect">
            <a:avLst/>
          </a:prstGeom>
        </p:spPr>
      </p:pic>
      <p:pic>
        <p:nvPicPr>
          <p:cNvPr id="30" name="Hình ảnh 2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647F9C8-BF3C-E337-96F5-0D4060A31AD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84" b="82653" l="19796" r="80714">
                        <a14:foregroundMark x1="20816" y1="45204" x2="20816" y2="45204"/>
                        <a14:foregroundMark x1="20204" y1="47551" x2="20204" y2="47551"/>
                        <a14:foregroundMark x1="20408" y1="49796" x2="20408" y2="49796"/>
                        <a14:foregroundMark x1="19796" y1="50102" x2="19796" y2="50102"/>
                        <a14:foregroundMark x1="37143" y1="40000" x2="37551" y2="37245"/>
                        <a14:foregroundMark x1="44490" y1="81224" x2="42347" y2="81429"/>
                        <a14:foregroundMark x1="72551" y1="71429" x2="70918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1282" r="11709" b="9129"/>
          <a:stretch/>
        </p:blipFill>
        <p:spPr>
          <a:xfrm>
            <a:off x="5789354" y="2586007"/>
            <a:ext cx="4124118" cy="4457266"/>
          </a:xfrm>
          <a:prstGeom prst="rect">
            <a:avLst/>
          </a:prstGeom>
        </p:spPr>
      </p:pic>
      <p:pic>
        <p:nvPicPr>
          <p:cNvPr id="32" name="Hình ảnh 31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7415F3D1-5D35-1E5E-670B-9B6F33AE21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673" b="76259" l="23880" r="81407">
                        <a14:foregroundMark x1="53856" y1="34184" x2="50065" y2="3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89" t="10350" r="11402" b="16418"/>
          <a:stretch/>
        </p:blipFill>
        <p:spPr>
          <a:xfrm>
            <a:off x="2346804" y="2705455"/>
            <a:ext cx="3538131" cy="46158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1530DBE-C30F-D294-9625-3531777A09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70684" y="0"/>
            <a:ext cx="12004064" cy="1591194"/>
          </a:xfrm>
          <a:prstGeom prst="rect">
            <a:avLst/>
          </a:prstGeom>
        </p:spPr>
      </p:pic>
      <p:sp>
        <p:nvSpPr>
          <p:cNvPr id="8" name="AutoShape 11"/>
          <p:cNvSpPr>
            <a:spLocks noChangeArrowheads="1"/>
          </p:cNvSpPr>
          <p:nvPr/>
        </p:nvSpPr>
        <p:spPr bwMode="auto">
          <a:xfrm>
            <a:off x="1425430" y="1747880"/>
            <a:ext cx="9423098" cy="908519"/>
          </a:xfrm>
          <a:prstGeom prst="ribbon2">
            <a:avLst>
              <a:gd name="adj1" fmla="val 12500"/>
              <a:gd name="adj2" fmla="val 73780"/>
            </a:avLst>
          </a:prstGeom>
          <a:solidFill>
            <a:srgbClr val="FFFEA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defRPr/>
            </a:pPr>
            <a:r>
              <a:rPr lang="nl-NL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HĐ2</a:t>
            </a:r>
            <a:r>
              <a:rPr lang="nl-NL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KẾ HOẠCH HOẠT ĐỘNG TUẦN 8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38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9616" y="191671"/>
            <a:ext cx="7696695" cy="864096"/>
          </a:xfrm>
        </p:spPr>
        <p:txBody>
          <a:bodyPr>
            <a:norm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KẾ HOẠCH HOẠT ĐỘNG TUẦN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65040" y="1628974"/>
            <a:ext cx="11441955" cy="786110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Tiếp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tục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duy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tốt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nền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nếp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lớp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lớp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nghiêm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túc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ý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giảng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6418" cy="13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02988" y="39688"/>
            <a:ext cx="9906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9376" y="1012124"/>
            <a:ext cx="11218614" cy="51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đủ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78579" y="4055854"/>
            <a:ext cx="1123324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- 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78579" y="3429000"/>
            <a:ext cx="11233248" cy="51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5039" y="2494685"/>
            <a:ext cx="1144195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0"/>
              </a:spcBef>
            </a:pP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xung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phong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biểu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xây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dựng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6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đua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tốt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chào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mừng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ngày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600" dirty="0" smtClean="0">
                <a:latin typeface="Times New Roman" pitchFamily="18" charset="0"/>
                <a:ea typeface="Calibri"/>
                <a:cs typeface="Times New Roman" pitchFamily="18" charset="0"/>
              </a:rPr>
              <a:t> Nam 20/11.</a:t>
            </a:r>
            <a:endParaRPr lang="en-US" sz="2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863E4617-7784-D2C4-B7EC-DF5E632B788C}"/>
              </a:ext>
            </a:extLst>
          </p:cNvPr>
          <p:cNvSpPr txBox="1"/>
          <p:nvPr/>
        </p:nvSpPr>
        <p:spPr>
          <a:xfrm>
            <a:off x="478579" y="4982084"/>
            <a:ext cx="11240565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Liên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pic>
        <p:nvPicPr>
          <p:cNvPr id="14" name="Picture 2" descr="POINSET2">
            <a:extLst>
              <a:ext uri="{FF2B5EF4-FFF2-40B4-BE49-F238E27FC236}">
                <a16:creationId xmlns:a16="http://schemas.microsoft.com/office/drawing/2014/main" id="{306F9999-84E4-8E47-4EBB-BEA6D613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64552" y="5835777"/>
            <a:ext cx="1017171" cy="10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POINSET2">
            <a:extLst>
              <a:ext uri="{FF2B5EF4-FFF2-40B4-BE49-F238E27FC236}">
                <a16:creationId xmlns:a16="http://schemas.microsoft.com/office/drawing/2014/main" id="{C997271B-38D5-5DBE-F309-70674C7D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588" y="5755654"/>
            <a:ext cx="1066801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92A3D4-2007-D77A-9C03-9769F701EC1E}"/>
              </a:ext>
            </a:extLst>
          </p:cNvPr>
          <p:cNvSpPr txBox="1"/>
          <p:nvPr/>
        </p:nvSpPr>
        <p:spPr>
          <a:xfrm>
            <a:off x="460152" y="5955357"/>
            <a:ext cx="11212176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An 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6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600" b="1" kern="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kern="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600" kern="800" dirty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0435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83974"/>
            <a:ext cx="1306418" cy="130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02988" y="39688"/>
            <a:ext cx="9906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POINSET2">
            <a:extLst>
              <a:ext uri="{FF2B5EF4-FFF2-40B4-BE49-F238E27FC236}">
                <a16:creationId xmlns:a16="http://schemas.microsoft.com/office/drawing/2014/main" id="{306F9999-84E4-8E47-4EBB-BEA6D6131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064552" y="5835777"/>
            <a:ext cx="1017171" cy="101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POINSET2">
            <a:extLst>
              <a:ext uri="{FF2B5EF4-FFF2-40B4-BE49-F238E27FC236}">
                <a16:creationId xmlns:a16="http://schemas.microsoft.com/office/drawing/2014/main" id="{C997271B-38D5-5DBE-F309-70674C7D5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1588" y="5755654"/>
            <a:ext cx="1066801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2927648" y="604311"/>
            <a:ext cx="8064896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 HOẠCH HOẠT ĐỘNG TUẦN 8</a:t>
            </a:r>
          </a:p>
          <a:p>
            <a:pPr algn="just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Đi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đủ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giờ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nề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nếp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Tiếp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tục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duy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trì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tốt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nền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nếp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lớp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vào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lớp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nghiêm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túc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chú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ý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nghe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giảng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Tích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cực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xung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phong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phát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biểu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xây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dựng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bài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Luyện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VioEdu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Violympic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…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Ôn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tập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tốt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giành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nhiều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bông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hoa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điểm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9,10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kì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thi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Giữa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HKI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tặng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thầy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cô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nhân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Ngày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Nhà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ea typeface="Calibri"/>
                <a:cs typeface="Times New Roman" pitchFamily="18" charset="0"/>
              </a:rPr>
              <a:t>Việt</a:t>
            </a:r>
            <a:r>
              <a:rPr lang="en-US" sz="2200" dirty="0">
                <a:latin typeface="Times New Roman" pitchFamily="18" charset="0"/>
                <a:ea typeface="Calibri"/>
                <a:cs typeface="Times New Roman" pitchFamily="18" charset="0"/>
              </a:rPr>
              <a:t> Nam.</a:t>
            </a:r>
          </a:p>
          <a:p>
            <a:pPr algn="just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hay,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tốt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- 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vặt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200" b="1" kern="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đủ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Liên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algn="just"/>
            <a:r>
              <a:rPr lang="en-US" sz="2200" b="1" kern="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 An 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kern="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200" b="1" kern="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200" b="1" kern="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200" kern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kern="800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200" kern="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200" dirty="0"/>
          </a:p>
        </p:txBody>
      </p:sp>
      <p:pic>
        <p:nvPicPr>
          <p:cNvPr id="18" name="Graphic 10">
            <a:extLst>
              <a:ext uri="{FF2B5EF4-FFF2-40B4-BE49-F238E27FC236}">
                <a16:creationId xmlns:a16="http://schemas.microsoft.com/office/drawing/2014/main" id="{8610CDBF-738F-52DF-3232-21AC6B6377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700808"/>
            <a:ext cx="3128195" cy="399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47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3886200" y="2286001"/>
            <a:ext cx="624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pic>
        <p:nvPicPr>
          <p:cNvPr id="10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6" y="21162"/>
            <a:ext cx="4261994" cy="182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98817B79-E1A1-6928-EEEC-7D3DE350BF33}"/>
              </a:ext>
            </a:extLst>
          </p:cNvPr>
          <p:cNvSpPr/>
          <p:nvPr/>
        </p:nvSpPr>
        <p:spPr>
          <a:xfrm>
            <a:off x="1506016" y="116632"/>
            <a:ext cx="9322060" cy="5784179"/>
          </a:xfrm>
          <a:prstGeom prst="cloudCallout">
            <a:avLst/>
          </a:prstGeom>
          <a:solidFill>
            <a:srgbClr val="FFFEA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5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  <a:r>
              <a:rPr lang="vi-VN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5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Thực hiện kế hoạch giữ gìn trường học xanh, sạch, đẹp </a:t>
            </a: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6" descr="0830js5b15daddi012pz8">
            <a:extLst>
              <a:ext uri="{FF2B5EF4-FFF2-40B4-BE49-F238E27FC236}">
                <a16:creationId xmlns:a16="http://schemas.microsoft.com/office/drawing/2014/main" id="{6ECB0BE6-9ABF-DE90-9959-A1A147A71B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2204864"/>
            <a:ext cx="1506016" cy="504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Hình ảnh 15">
            <a:extLst>
              <a:ext uri="{FF2B5EF4-FFF2-40B4-BE49-F238E27FC236}">
                <a16:creationId xmlns:a16="http://schemas.microsoft.com/office/drawing/2014/main" id="{B375D944-3212-73DE-AC06-141F8CDF8C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8635592" y="2852936"/>
            <a:ext cx="3725104" cy="39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97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1790</TotalTime>
  <Words>497</Words>
  <Application>Microsoft Office PowerPoint</Application>
  <PresentationFormat>Widescreen</PresentationFormat>
  <Paragraphs>43</Paragraphs>
  <Slides>14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</vt:lpstr>
      <vt:lpstr>等线</vt:lpstr>
      <vt:lpstr>Times New Roman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KẾ HOẠCH HOẠT ĐỘNG TUẦN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Hương Nguyễn Thị Liên</cp:lastModifiedBy>
  <cp:revision>263</cp:revision>
  <dcterms:created xsi:type="dcterms:W3CDTF">2015-04-02T02:01:05Z</dcterms:created>
  <dcterms:modified xsi:type="dcterms:W3CDTF">2025-10-20T14:22:27Z</dcterms:modified>
</cp:coreProperties>
</file>