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257" r:id="rId4"/>
    <p:sldId id="262" r:id="rId5"/>
    <p:sldId id="259" r:id="rId6"/>
    <p:sldId id="260" r:id="rId7"/>
    <p:sldId id="261" r:id="rId8"/>
    <p:sldId id="263" r:id="rId9"/>
    <p:sldId id="270" r:id="rId10"/>
    <p:sldId id="266" r:id="rId11"/>
    <p:sldId id="265" r:id="rId12"/>
    <p:sldId id="271" r:id="rId13"/>
    <p:sldId id="269" r:id="rId14"/>
    <p:sldId id="264" r:id="rId15"/>
    <p:sldId id="272" r:id="rId16"/>
    <p:sldId id="273" r:id="rId17"/>
    <p:sldId id="274" r:id="rId18"/>
    <p:sldId id="275" r:id="rId19"/>
    <p:sldId id="281" r:id="rId20"/>
  </p:sldIdLst>
  <p:sldSz cx="18288000" cy="10287000"/>
  <p:notesSz cx="6858000" cy="9144000"/>
  <p:embeddedFontLst>
    <p:embeddedFont>
      <p:font typeface="SVN-Newton" panose="02040603050506020204" pitchFamily="18" charset="0"/>
      <p:regular r:id="rId22"/>
    </p:embeddedFont>
    <p:embeddedFont>
      <p:font typeface="Calibri" panose="020F0502020204030204" pitchFamily="34" charset="0"/>
      <p:regular r:id="rId23"/>
      <p:bold r:id="rId24"/>
      <p:italic r:id="rId25"/>
      <p:boldItalic r:id="rId26"/>
    </p:embeddedFont>
    <p:embeddedFont>
      <p:font typeface="Paytone One" panose="020B0604020202020204" charset="0"/>
      <p:regular r:id="rId27"/>
    </p:embeddedFont>
    <p:embeddedFont>
      <p:font typeface="Tahoma" panose="020B060403050404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25D"/>
    <a:srgbClr val="F88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4C2EE-E985-4C9C-8A6D-014AD31C76B9}" type="datetimeFigureOut">
              <a:rPr lang="en-SG" smtClean="0"/>
              <a:t>23/3/2025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EFDE8-84FC-4974-ABA9-639CF693C8EE}" type="slidenum">
              <a:rPr lang="en-SG" smtClean="0"/>
              <a:t>‹#›</a:t>
            </a:fld>
            <a:endParaRPr lang="en-SG"/>
          </a:p>
        </p:txBody>
      </p:sp>
    </p:spTree>
    <p:extLst>
      <p:ext uri="{BB962C8B-B14F-4D97-AF65-F5344CB8AC3E}">
        <p14:creationId xmlns:p14="http://schemas.microsoft.com/office/powerpoint/2010/main" val="21817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6DEFDE8-84FC-4974-ABA9-639CF693C8EE}" type="slidenum">
              <a:rPr lang="en-SG" smtClean="0"/>
              <a:t>8</a:t>
            </a:fld>
            <a:endParaRPr lang="en-SG"/>
          </a:p>
        </p:txBody>
      </p:sp>
    </p:spTree>
    <p:extLst>
      <p:ext uri="{BB962C8B-B14F-4D97-AF65-F5344CB8AC3E}">
        <p14:creationId xmlns:p14="http://schemas.microsoft.com/office/powerpoint/2010/main" val="178202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2660483"/>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3595533"/>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835021"/>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281709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21049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9366987"/>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265619"/>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96710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4435127"/>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827024"/>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6451582"/>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0D0136E-AD2C-95F3-CE1B-D22023A29A2D}"/>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12559F71-1349-97AA-391D-57766C9960A7}"/>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789FD1C5-D30E-5759-9F2A-B8CFC59A08B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3/23/2025</a:t>
            </a:fld>
            <a:endParaRPr lang="en-US"/>
          </a:p>
        </p:txBody>
      </p:sp>
      <p:sp>
        <p:nvSpPr>
          <p:cNvPr id="10" name="Footer Placeholder 4">
            <a:extLst>
              <a:ext uri="{FF2B5EF4-FFF2-40B4-BE49-F238E27FC236}">
                <a16:creationId xmlns:a16="http://schemas.microsoft.com/office/drawing/2014/main" id="{D2FAB81D-4155-8A5E-BFFA-87981CBA65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BFE00121-CD5F-4A01-EBB1-F6E69114E2F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12" name="TextBox 3">
            <a:extLst>
              <a:ext uri="{FF2B5EF4-FFF2-40B4-BE49-F238E27FC236}">
                <a16:creationId xmlns:a16="http://schemas.microsoft.com/office/drawing/2014/main" id="{DF90C51F-6C67-B839-517D-878BE1A14BCE}"/>
              </a:ext>
            </a:extLst>
          </p:cNvPr>
          <p:cNvSpPr txBox="1"/>
          <p:nvPr userDrawn="1"/>
        </p:nvSpPr>
        <p:spPr>
          <a:xfrm>
            <a:off x="4441373" y="12843986"/>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F0ACBB33-5A5B-7DA7-4C2C-26E61A1912B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57600" y="-266700"/>
            <a:ext cx="2487663" cy="2552700"/>
          </a:xfrm>
          <a:prstGeom prst="rect">
            <a:avLst/>
          </a:prstGeom>
        </p:spPr>
      </p:pic>
      <p:pic>
        <p:nvPicPr>
          <p:cNvPr id="15" name="Picture 14">
            <a:extLst>
              <a:ext uri="{FF2B5EF4-FFF2-40B4-BE49-F238E27FC236}">
                <a16:creationId xmlns:a16="http://schemas.microsoft.com/office/drawing/2014/main" id="{954850F2-E37E-357D-4CB7-20AD42022DB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67217" y="12306300"/>
            <a:ext cx="2487663" cy="2552700"/>
          </a:xfrm>
          <a:prstGeom prst="rect">
            <a:avLst/>
          </a:prstGeom>
        </p:spPr>
      </p:pic>
      <p:sp>
        <p:nvSpPr>
          <p:cNvPr id="16" name="Date Placeholder 3">
            <a:extLst>
              <a:ext uri="{FF2B5EF4-FFF2-40B4-BE49-F238E27FC236}">
                <a16:creationId xmlns:a16="http://schemas.microsoft.com/office/drawing/2014/main" id="{7735B504-D08E-25F9-C880-5DE9141F1AAD}"/>
              </a:ext>
            </a:extLst>
          </p:cNvPr>
          <p:cNvSpPr txBox="1">
            <a:spLocks/>
          </p:cNvSpPr>
          <p:nvPr userDrawn="1"/>
        </p:nvSpPr>
        <p:spPr>
          <a:xfrm>
            <a:off x="457200" y="6356351"/>
            <a:ext cx="2133600" cy="36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3/23/2025</a:t>
            </a:fld>
            <a:endParaRPr lang="en-US"/>
          </a:p>
        </p:txBody>
      </p:sp>
      <p:sp>
        <p:nvSpPr>
          <p:cNvPr id="17" name="Slide Number Placeholder 5">
            <a:extLst>
              <a:ext uri="{FF2B5EF4-FFF2-40B4-BE49-F238E27FC236}">
                <a16:creationId xmlns:a16="http://schemas.microsoft.com/office/drawing/2014/main" id="{F4F84266-F330-BA15-D5BA-EDF56C91573E}"/>
              </a:ext>
            </a:extLst>
          </p:cNvPr>
          <p:cNvSpPr txBox="1">
            <a:spLocks/>
          </p:cNvSpPr>
          <p:nvPr userDrawn="1"/>
        </p:nvSpPr>
        <p:spPr>
          <a:xfrm>
            <a:off x="6553200" y="6356351"/>
            <a:ext cx="2133600"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pic>
        <p:nvPicPr>
          <p:cNvPr id="18" name="Picture 6">
            <a:extLst>
              <a:ext uri="{FF2B5EF4-FFF2-40B4-BE49-F238E27FC236}">
                <a16:creationId xmlns:a16="http://schemas.microsoft.com/office/drawing/2014/main" id="{2E932FBF-33D1-380C-E79D-8154E2D3087F}"/>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52888242" y="-21547302"/>
            <a:ext cx="2559870" cy="2713443"/>
          </a:xfrm>
          <a:prstGeom prst="rect">
            <a:avLst/>
          </a:prstGeom>
        </p:spPr>
      </p:pic>
      <p:pic>
        <p:nvPicPr>
          <p:cNvPr id="19" name="Picture 6">
            <a:extLst>
              <a:ext uri="{FF2B5EF4-FFF2-40B4-BE49-F238E27FC236}">
                <a16:creationId xmlns:a16="http://schemas.microsoft.com/office/drawing/2014/main" id="{09E773AF-72B2-C32E-BB2A-62A345C67FC3}"/>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84271758" y="-21547302"/>
            <a:ext cx="2559870" cy="2713443"/>
          </a:xfrm>
          <a:prstGeom prst="rect">
            <a:avLst/>
          </a:prstGeom>
        </p:spPr>
      </p:pic>
      <p:pic>
        <p:nvPicPr>
          <p:cNvPr id="20" name="Picture 6">
            <a:extLst>
              <a:ext uri="{FF2B5EF4-FFF2-40B4-BE49-F238E27FC236}">
                <a16:creationId xmlns:a16="http://schemas.microsoft.com/office/drawing/2014/main" id="{8935903C-77CA-E237-1251-87FDCCB248EC}"/>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52888242" y="38231598"/>
            <a:ext cx="2559870" cy="2713443"/>
          </a:xfrm>
          <a:prstGeom prst="rect">
            <a:avLst/>
          </a:prstGeom>
        </p:spPr>
      </p:pic>
      <p:pic>
        <p:nvPicPr>
          <p:cNvPr id="21" name="Picture 6">
            <a:extLst>
              <a:ext uri="{FF2B5EF4-FFF2-40B4-BE49-F238E27FC236}">
                <a16:creationId xmlns:a16="http://schemas.microsoft.com/office/drawing/2014/main" id="{6DAD29A7-52C5-EA25-D6F2-E9E204DBFA4B}"/>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84271758" y="38231598"/>
            <a:ext cx="2559870" cy="2713443"/>
          </a:xfrm>
          <a:prstGeom prst="rect">
            <a:avLst/>
          </a:prstGeom>
        </p:spPr>
      </p:pic>
      <p:pic>
        <p:nvPicPr>
          <p:cNvPr id="22" name="Picture 6">
            <a:extLst>
              <a:ext uri="{FF2B5EF4-FFF2-40B4-BE49-F238E27FC236}">
                <a16:creationId xmlns:a16="http://schemas.microsoft.com/office/drawing/2014/main" id="{B960086E-D393-72A9-838B-3492667220AA}"/>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34828842" y="-9317202"/>
            <a:ext cx="2559870" cy="2713443"/>
          </a:xfrm>
          <a:prstGeom prst="rect">
            <a:avLst/>
          </a:prstGeom>
        </p:spPr>
      </p:pic>
      <p:pic>
        <p:nvPicPr>
          <p:cNvPr id="23" name="Picture 6">
            <a:extLst>
              <a:ext uri="{FF2B5EF4-FFF2-40B4-BE49-F238E27FC236}">
                <a16:creationId xmlns:a16="http://schemas.microsoft.com/office/drawing/2014/main" id="{44FF5BD2-0C50-CB1C-F80C-2091880DD18E}"/>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65297958" y="-7960481"/>
            <a:ext cx="2559870" cy="2713443"/>
          </a:xfrm>
          <a:prstGeom prst="rect">
            <a:avLst/>
          </a:prstGeom>
        </p:spPr>
      </p:pic>
      <p:pic>
        <p:nvPicPr>
          <p:cNvPr id="24" name="Picture 6">
            <a:extLst>
              <a:ext uri="{FF2B5EF4-FFF2-40B4-BE49-F238E27FC236}">
                <a16:creationId xmlns:a16="http://schemas.microsoft.com/office/drawing/2014/main" id="{B7468ACC-0284-D7BA-38CA-36D528B7096C}"/>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34828842" y="28744698"/>
            <a:ext cx="2559870" cy="2713443"/>
          </a:xfrm>
          <a:prstGeom prst="rect">
            <a:avLst/>
          </a:prstGeom>
        </p:spPr>
      </p:pic>
      <p:pic>
        <p:nvPicPr>
          <p:cNvPr id="25" name="Picture 6">
            <a:extLst>
              <a:ext uri="{FF2B5EF4-FFF2-40B4-BE49-F238E27FC236}">
                <a16:creationId xmlns:a16="http://schemas.microsoft.com/office/drawing/2014/main" id="{070911DE-FE47-B5FD-A3F1-18EB0E491C16}"/>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65297958" y="30101420"/>
            <a:ext cx="2559870" cy="27134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4441373" y="12843986"/>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8288000" cy="10287000"/>
          </a:xfrm>
          <a:prstGeom prst="rect">
            <a:avLst/>
          </a:prstGeom>
        </p:spPr>
      </p:pic>
      <p:pic>
        <p:nvPicPr>
          <p:cNvPr id="35" name="Picture 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657600" y="-266700"/>
            <a:ext cx="2487663" cy="25527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67217" y="12306300"/>
            <a:ext cx="2487663" cy="25527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457200" y="6356351"/>
            <a:ext cx="2133600" cy="36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3/23/2025</a:t>
            </a:fld>
            <a:endParaRPr lang="en-US"/>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6553200" y="6356351"/>
            <a:ext cx="2133600"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2888242" y="-21547302"/>
            <a:ext cx="2559870" cy="2713443"/>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84271758" y="-21547302"/>
            <a:ext cx="2559870" cy="2713443"/>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2888242" y="38231598"/>
            <a:ext cx="2559870" cy="2713443"/>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84271758" y="38231598"/>
            <a:ext cx="2559870" cy="2713443"/>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4828842" y="-9317202"/>
            <a:ext cx="2559870" cy="2713443"/>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65297958" y="-7960481"/>
            <a:ext cx="2559870" cy="2713443"/>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4828842" y="28744698"/>
            <a:ext cx="2559870" cy="2713443"/>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65297958" y="30101420"/>
            <a:ext cx="2559870" cy="2713443"/>
          </a:xfrm>
          <a:prstGeom prst="rect">
            <a:avLst/>
          </a:prstGeom>
        </p:spPr>
      </p:pic>
    </p:spTree>
    <p:extLst>
      <p:ext uri="{BB962C8B-B14F-4D97-AF65-F5344CB8AC3E}">
        <p14:creationId xmlns:p14="http://schemas.microsoft.com/office/powerpoint/2010/main" val="45869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77.sv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7.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3.svg"/><Relationship Id="rId5" Type="http://schemas.openxmlformats.org/officeDocument/2006/relationships/image" Target="../media/image56.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61.svg"/></Relationships>
</file>

<file path=ppt/slides/_rels/slide12.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75.sv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4.svg"/><Relationship Id="rId7" Type="http://schemas.openxmlformats.org/officeDocument/2006/relationships/image" Target="../media/image6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1.svg"/><Relationship Id="rId10" Type="http://schemas.openxmlformats.org/officeDocument/2006/relationships/image" Target="../media/image47.png"/><Relationship Id="rId4" Type="http://schemas.openxmlformats.org/officeDocument/2006/relationships/image" Target="../media/image35.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1.svg"/><Relationship Id="rId7"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3.sv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1.svg"/><Relationship Id="rId7"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3.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6.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7.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56.svg"/><Relationship Id="rId10" Type="http://schemas.openxmlformats.org/officeDocument/2006/relationships/image" Target="../media/image61.svg"/><Relationship Id="rId4" Type="http://schemas.openxmlformats.org/officeDocument/2006/relationships/image" Target="../media/image32.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3.sv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65.sv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Freeform 2"/>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3" name="AutoShape 3"/>
          <p:cNvSpPr/>
          <p:nvPr/>
        </p:nvSpPr>
        <p:spPr>
          <a:xfrm rot="-67229">
            <a:off x="2662063" y="1028699"/>
            <a:ext cx="13889238" cy="8229600"/>
          </a:xfrm>
          <a:prstGeom prst="rect">
            <a:avLst/>
          </a:prstGeom>
          <a:solidFill>
            <a:srgbClr val="FFFFFF"/>
          </a:solidFill>
        </p:spPr>
        <p:txBody>
          <a:bodyPr/>
          <a:lstStyle/>
          <a:p>
            <a:endParaRPr lang="en-SG"/>
          </a:p>
        </p:txBody>
      </p:sp>
      <p:sp>
        <p:nvSpPr>
          <p:cNvPr id="4" name="Freeform 4"/>
          <p:cNvSpPr/>
          <p:nvPr/>
        </p:nvSpPr>
        <p:spPr>
          <a:xfrm>
            <a:off x="3990763" y="774343"/>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5" name="Freeform 5"/>
          <p:cNvSpPr/>
          <p:nvPr/>
        </p:nvSpPr>
        <p:spPr>
          <a:xfrm rot="539759">
            <a:off x="14686399" y="1381757"/>
            <a:ext cx="1685033" cy="1605377"/>
          </a:xfrm>
          <a:custGeom>
            <a:avLst/>
            <a:gdLst/>
            <a:ahLst/>
            <a:cxnLst/>
            <a:rect l="l" t="t" r="r" b="b"/>
            <a:pathLst>
              <a:path w="1685033" h="1605377">
                <a:moveTo>
                  <a:pt x="0" y="0"/>
                </a:moveTo>
                <a:lnTo>
                  <a:pt x="1685033" y="0"/>
                </a:lnTo>
                <a:lnTo>
                  <a:pt x="1685033" y="1605377"/>
                </a:lnTo>
                <a:lnTo>
                  <a:pt x="0" y="16053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a:p>
        </p:txBody>
      </p:sp>
      <p:sp>
        <p:nvSpPr>
          <p:cNvPr id="6" name="TextBox 6"/>
          <p:cNvSpPr txBox="1"/>
          <p:nvPr/>
        </p:nvSpPr>
        <p:spPr>
          <a:xfrm>
            <a:off x="3005291" y="3475008"/>
            <a:ext cx="12277418" cy="3693319"/>
          </a:xfrm>
          <a:prstGeom prst="rect">
            <a:avLst/>
          </a:prstGeom>
        </p:spPr>
        <p:txBody>
          <a:bodyPr wrap="square" lIns="0" tIns="0" rIns="0" bIns="0" rtlCol="0" anchor="t">
            <a:spAutoFit/>
          </a:bodyPr>
          <a:lstStyle/>
          <a:p>
            <a:pPr algn="ctr"/>
            <a:r>
              <a:rPr lang="vi-VN" sz="12000" dirty="0">
                <a:solidFill>
                  <a:srgbClr val="767DCC"/>
                </a:solidFill>
                <a:latin typeface="Paytone One"/>
                <a:ea typeface="Paytone One"/>
                <a:cs typeface="Paytone One"/>
                <a:sym typeface="Paytone One"/>
              </a:rPr>
              <a:t>SỬ DỤNG TIỀN </a:t>
            </a:r>
          </a:p>
          <a:p>
            <a:pPr algn="ctr"/>
            <a:r>
              <a:rPr lang="vi-VN" sz="12000" dirty="0">
                <a:solidFill>
                  <a:srgbClr val="767DCC"/>
                </a:solidFill>
                <a:latin typeface="Paytone One"/>
                <a:ea typeface="Paytone One"/>
                <a:cs typeface="Paytone One"/>
                <a:sym typeface="Paytone One"/>
              </a:rPr>
              <a:t>HỢP LÍ</a:t>
            </a:r>
            <a:endParaRPr lang="en-US" sz="12000" dirty="0">
              <a:solidFill>
                <a:srgbClr val="767DCC"/>
              </a:solidFill>
              <a:latin typeface="Paytone One"/>
              <a:ea typeface="Paytone One"/>
              <a:cs typeface="Paytone One"/>
              <a:sym typeface="Paytone One"/>
            </a:endParaRPr>
          </a:p>
        </p:txBody>
      </p:sp>
      <p:sp>
        <p:nvSpPr>
          <p:cNvPr id="8" name="Freeform 8"/>
          <p:cNvSpPr/>
          <p:nvPr/>
        </p:nvSpPr>
        <p:spPr>
          <a:xfrm>
            <a:off x="15608113" y="3557553"/>
            <a:ext cx="2115122" cy="1373629"/>
          </a:xfrm>
          <a:custGeom>
            <a:avLst/>
            <a:gdLst/>
            <a:ahLst/>
            <a:cxnLst/>
            <a:rect l="l" t="t" r="r" b="b"/>
            <a:pathLst>
              <a:path w="2115122" h="1373629">
                <a:moveTo>
                  <a:pt x="0" y="0"/>
                </a:moveTo>
                <a:lnTo>
                  <a:pt x="2115121" y="0"/>
                </a:lnTo>
                <a:lnTo>
                  <a:pt x="2115121" y="1373629"/>
                </a:lnTo>
                <a:lnTo>
                  <a:pt x="0" y="13736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SG"/>
          </a:p>
        </p:txBody>
      </p:sp>
      <p:sp>
        <p:nvSpPr>
          <p:cNvPr id="9" name="Freeform 9"/>
          <p:cNvSpPr/>
          <p:nvPr/>
        </p:nvSpPr>
        <p:spPr>
          <a:xfrm rot="-584121">
            <a:off x="1699814" y="6768679"/>
            <a:ext cx="2727429" cy="731999"/>
          </a:xfrm>
          <a:custGeom>
            <a:avLst/>
            <a:gdLst/>
            <a:ahLst/>
            <a:cxnLst/>
            <a:rect l="l" t="t" r="r" b="b"/>
            <a:pathLst>
              <a:path w="2727429" h="731999">
                <a:moveTo>
                  <a:pt x="0" y="0"/>
                </a:moveTo>
                <a:lnTo>
                  <a:pt x="2727429" y="0"/>
                </a:lnTo>
                <a:lnTo>
                  <a:pt x="2727429" y="731999"/>
                </a:lnTo>
                <a:lnTo>
                  <a:pt x="0" y="73199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SG"/>
          </a:p>
        </p:txBody>
      </p:sp>
      <p:sp>
        <p:nvSpPr>
          <p:cNvPr id="10" name="Freeform 10"/>
          <p:cNvSpPr/>
          <p:nvPr/>
        </p:nvSpPr>
        <p:spPr>
          <a:xfrm>
            <a:off x="3540267" y="7726008"/>
            <a:ext cx="1848161" cy="2091541"/>
          </a:xfrm>
          <a:custGeom>
            <a:avLst/>
            <a:gdLst/>
            <a:ahLst/>
            <a:cxnLst/>
            <a:rect l="l" t="t" r="r" b="b"/>
            <a:pathLst>
              <a:path w="1848161" h="2091541">
                <a:moveTo>
                  <a:pt x="0" y="0"/>
                </a:moveTo>
                <a:lnTo>
                  <a:pt x="1848162" y="0"/>
                </a:lnTo>
                <a:lnTo>
                  <a:pt x="1848162" y="2091541"/>
                </a:lnTo>
                <a:lnTo>
                  <a:pt x="0" y="20915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SG"/>
          </a:p>
        </p:txBody>
      </p:sp>
      <p:pic>
        <p:nvPicPr>
          <p:cNvPr id="11" name="Picture 10">
            <a:extLst>
              <a:ext uri="{FF2B5EF4-FFF2-40B4-BE49-F238E27FC236}">
                <a16:creationId xmlns:a16="http://schemas.microsoft.com/office/drawing/2014/main" id="{AA9FA752-2B94-A2E0-0258-891563444BA8}"/>
              </a:ext>
            </a:extLst>
          </p:cNvPr>
          <p:cNvPicPr>
            <a:picLocks noChangeAspect="1"/>
          </p:cNvPicPr>
          <p:nvPr/>
        </p:nvPicPr>
        <p:blipFill>
          <a:blip r:embed="rId14"/>
          <a:srcRect b="86232"/>
          <a:stretch/>
        </p:blipFill>
        <p:spPr>
          <a:xfrm>
            <a:off x="2582926" y="2111443"/>
            <a:ext cx="9985836" cy="1066246"/>
          </a:xfrm>
          <a:prstGeom prst="rect">
            <a:avLst/>
          </a:prstGeom>
        </p:spPr>
      </p:pic>
      <p:pic>
        <p:nvPicPr>
          <p:cNvPr id="12" name="Hình ảnh 31">
            <a:extLst>
              <a:ext uri="{FF2B5EF4-FFF2-40B4-BE49-F238E27FC236}">
                <a16:creationId xmlns:a16="http://schemas.microsoft.com/office/drawing/2014/main" id="{05E11641-FED1-7FB9-76E9-7B8F1FF481D4}"/>
              </a:ext>
            </a:extLst>
          </p:cNvPr>
          <p:cNvPicPr>
            <a:picLocks noChangeAspect="1"/>
          </p:cNvPicPr>
          <p:nvPr/>
        </p:nvPicPr>
        <p:blipFill>
          <a:blip r:embed="rId15"/>
          <a:srcRect l="-1554" b="24757"/>
          <a:stretch/>
        </p:blipFill>
        <p:spPr>
          <a:xfrm>
            <a:off x="15005428" y="1552214"/>
            <a:ext cx="1013617" cy="1058008"/>
          </a:xfrm>
          <a:prstGeom prst="rect">
            <a:avLst/>
          </a:prstGeom>
        </p:spPr>
      </p:pic>
      <p:sp>
        <p:nvSpPr>
          <p:cNvPr id="13" name="TextBox 18">
            <a:extLst>
              <a:ext uri="{FF2B5EF4-FFF2-40B4-BE49-F238E27FC236}">
                <a16:creationId xmlns:a16="http://schemas.microsoft.com/office/drawing/2014/main" id="{882571DD-CD93-BC20-C51E-793E964841DB}"/>
              </a:ext>
            </a:extLst>
          </p:cNvPr>
          <p:cNvSpPr txBox="1"/>
          <p:nvPr/>
        </p:nvSpPr>
        <p:spPr>
          <a:xfrm>
            <a:off x="5534552" y="7065833"/>
            <a:ext cx="10073561" cy="951927"/>
          </a:xfrm>
          <a:prstGeom prst="rect">
            <a:avLst/>
          </a:prstGeom>
        </p:spPr>
        <p:txBody>
          <a:bodyPr wrap="square" lIns="0" tIns="0" rIns="0" bIns="0" rtlCol="0" anchor="t">
            <a:spAutoFit/>
          </a:bodyPr>
          <a:lstStyle/>
          <a:p>
            <a:pPr algn="ctr">
              <a:lnSpc>
                <a:spcPts val="8640"/>
              </a:lnSpc>
            </a:pPr>
            <a:r>
              <a:rPr lang="vi-VN" sz="4000" dirty="0">
                <a:ln>
                  <a:solidFill>
                    <a:schemeClr val="tx1"/>
                  </a:solidFill>
                </a:ln>
                <a:latin typeface="Paytone One"/>
                <a:ea typeface="Paytone One"/>
                <a:cs typeface="Paytone One"/>
                <a:sym typeface="Paytone One"/>
              </a:rPr>
              <a:t>(Tiết 1- trang 57)</a:t>
            </a:r>
            <a:endParaRPr lang="en-US" sz="4000" dirty="0">
              <a:ln>
                <a:solidFill>
                  <a:schemeClr val="tx1"/>
                </a:solidFill>
              </a:ln>
              <a:latin typeface="Paytone One"/>
              <a:ea typeface="Paytone One"/>
              <a:cs typeface="Paytone One"/>
              <a:sym typeface="Paytone One"/>
            </a:endParaRPr>
          </a:p>
        </p:txBody>
      </p:sp>
      <p:pic>
        <p:nvPicPr>
          <p:cNvPr id="14" name="Picture 13">
            <a:extLst>
              <a:ext uri="{FF2B5EF4-FFF2-40B4-BE49-F238E27FC236}">
                <a16:creationId xmlns:a16="http://schemas.microsoft.com/office/drawing/2014/main" id="{4EA4729C-A4EF-9CD1-DB66-7AF9696FE1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1661" y="1056284"/>
            <a:ext cx="1502837" cy="150283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SG"/>
          </a:p>
        </p:txBody>
      </p:sp>
      <p:sp>
        <p:nvSpPr>
          <p:cNvPr id="3" name="Freeform 3"/>
          <p:cNvSpPr/>
          <p:nvPr/>
        </p:nvSpPr>
        <p:spPr>
          <a:xfrm>
            <a:off x="9430146" y="-401279"/>
            <a:ext cx="11617633" cy="11089559"/>
          </a:xfrm>
          <a:custGeom>
            <a:avLst/>
            <a:gdLst/>
            <a:ahLst/>
            <a:cxnLst/>
            <a:rect l="l" t="t" r="r" b="b"/>
            <a:pathLst>
              <a:path w="11617633" h="11089559">
                <a:moveTo>
                  <a:pt x="0" y="0"/>
                </a:moveTo>
                <a:lnTo>
                  <a:pt x="11617633" y="0"/>
                </a:lnTo>
                <a:lnTo>
                  <a:pt x="11617633" y="11089558"/>
                </a:lnTo>
                <a:lnTo>
                  <a:pt x="0" y="110895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SG"/>
          </a:p>
        </p:txBody>
      </p:sp>
      <p:grpSp>
        <p:nvGrpSpPr>
          <p:cNvPr id="4" name="Group 4"/>
          <p:cNvGrpSpPr/>
          <p:nvPr/>
        </p:nvGrpSpPr>
        <p:grpSpPr>
          <a:xfrm rot="-103213">
            <a:off x="2260250" y="202441"/>
            <a:ext cx="15162013" cy="2178537"/>
            <a:chOff x="44201" y="-2354974"/>
            <a:chExt cx="20216018" cy="4089218"/>
          </a:xfrm>
        </p:grpSpPr>
        <p:sp>
          <p:nvSpPr>
            <p:cNvPr id="5" name="AutoShape 5"/>
            <p:cNvSpPr/>
            <p:nvPr/>
          </p:nvSpPr>
          <p:spPr>
            <a:xfrm rot="21503530">
              <a:off x="44201" y="-2354974"/>
              <a:ext cx="20216018" cy="4089218"/>
            </a:xfrm>
            <a:prstGeom prst="rect">
              <a:avLst/>
            </a:prstGeom>
            <a:solidFill>
              <a:srgbClr val="FFE5A2"/>
            </a:solidFill>
          </p:spPr>
          <p:txBody>
            <a:bodyPr/>
            <a:lstStyle/>
            <a:p>
              <a:endParaRPr lang="en-SG"/>
            </a:p>
          </p:txBody>
        </p:sp>
        <p:sp>
          <p:nvSpPr>
            <p:cNvPr id="6" name="TextBox 6"/>
            <p:cNvSpPr txBox="1"/>
            <p:nvPr/>
          </p:nvSpPr>
          <p:spPr>
            <a:xfrm>
              <a:off x="525333" y="-1938895"/>
              <a:ext cx="19293889" cy="3540167"/>
            </a:xfrm>
            <a:prstGeom prst="rect">
              <a:avLst/>
            </a:prstGeom>
          </p:spPr>
          <p:txBody>
            <a:bodyPr wrap="square" lIns="0" tIns="0" rIns="0" bIns="0" rtlCol="0" anchor="t">
              <a:spAutoFit/>
            </a:bodyPr>
            <a:lstStyle/>
            <a:p>
              <a:pPr algn="ctr">
                <a:lnSpc>
                  <a:spcPts val="7679"/>
                </a:lnSpc>
              </a:pPr>
              <a:r>
                <a:rPr lang="vi-VN"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Kể thêm các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biểu</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hiện</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khác</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của</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việc</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sử</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dụng</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tiền</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en-US" sz="6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hợp</a:t>
              </a:r>
              <a:r>
                <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 </a:t>
              </a:r>
              <a:r>
                <a:rPr lang="vi-VN"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rPr>
                <a:t>lí.</a:t>
              </a:r>
              <a:endParaRPr lang="en-US" sz="6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sym typeface="Paytone One"/>
              </a:endParaRPr>
            </a:p>
          </p:txBody>
        </p:sp>
      </p:grpSp>
      <p:sp>
        <p:nvSpPr>
          <p:cNvPr id="8" name="Freeform 8"/>
          <p:cNvSpPr/>
          <p:nvPr/>
        </p:nvSpPr>
        <p:spPr>
          <a:xfrm rot="606010">
            <a:off x="9441669" y="7964488"/>
            <a:ext cx="950559" cy="2409252"/>
          </a:xfrm>
          <a:custGeom>
            <a:avLst/>
            <a:gdLst/>
            <a:ahLst/>
            <a:cxnLst/>
            <a:rect l="l" t="t" r="r" b="b"/>
            <a:pathLst>
              <a:path w="950559" h="2409252">
                <a:moveTo>
                  <a:pt x="0" y="0"/>
                </a:moveTo>
                <a:lnTo>
                  <a:pt x="950559" y="0"/>
                </a:lnTo>
                <a:lnTo>
                  <a:pt x="950559" y="2409252"/>
                </a:lnTo>
                <a:lnTo>
                  <a:pt x="0" y="240925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SG"/>
          </a:p>
        </p:txBody>
      </p:sp>
      <p:sp>
        <p:nvSpPr>
          <p:cNvPr id="11" name="TextBox 10">
            <a:extLst>
              <a:ext uri="{FF2B5EF4-FFF2-40B4-BE49-F238E27FC236}">
                <a16:creationId xmlns:a16="http://schemas.microsoft.com/office/drawing/2014/main" id="{D7A262C4-3962-80F7-15B1-1164EBC4E63E}"/>
              </a:ext>
            </a:extLst>
          </p:cNvPr>
          <p:cNvSpPr txBox="1"/>
          <p:nvPr/>
        </p:nvSpPr>
        <p:spPr>
          <a:xfrm>
            <a:off x="288471" y="3314700"/>
            <a:ext cx="8839200" cy="1323439"/>
          </a:xfrm>
          <a:prstGeom prst="rect">
            <a:avLst/>
          </a:prstGeom>
          <a:noFill/>
        </p:spPr>
        <p:txBody>
          <a:bodyPr wrap="square" rtlCol="0">
            <a:spAutoFit/>
          </a:bodyPr>
          <a:lstStyle/>
          <a:p>
            <a:pPr algn="just"/>
            <a:r>
              <a:rPr lang="vi-VN" sz="4000" b="1" dirty="0">
                <a:latin typeface="Tahoma" panose="020B0604030504040204" pitchFamily="34" charset="0"/>
                <a:ea typeface="Tahoma" panose="020B0604030504040204" pitchFamily="34" charset="0"/>
                <a:cs typeface="Tahoma" panose="020B0604030504040204" pitchFamily="34" charset="0"/>
              </a:rPr>
              <a:t>- Không mua đồ chơi khi ở nhà vẫn còn nhiều.</a:t>
            </a:r>
          </a:p>
        </p:txBody>
      </p:sp>
      <p:sp>
        <p:nvSpPr>
          <p:cNvPr id="12" name="TextBox 11">
            <a:extLst>
              <a:ext uri="{FF2B5EF4-FFF2-40B4-BE49-F238E27FC236}">
                <a16:creationId xmlns:a16="http://schemas.microsoft.com/office/drawing/2014/main" id="{346E733D-846E-09FA-DA1E-3D6FC95EA4AA}"/>
              </a:ext>
            </a:extLst>
          </p:cNvPr>
          <p:cNvSpPr txBox="1"/>
          <p:nvPr/>
        </p:nvSpPr>
        <p:spPr>
          <a:xfrm>
            <a:off x="288471" y="5624204"/>
            <a:ext cx="9133310" cy="1323439"/>
          </a:xfrm>
          <a:prstGeom prst="rect">
            <a:avLst/>
          </a:prstGeom>
          <a:noFill/>
        </p:spPr>
        <p:txBody>
          <a:bodyPr wrap="square" rtlCol="0">
            <a:spAutoFit/>
          </a:bodyPr>
          <a:lstStyle/>
          <a:p>
            <a:pPr algn="just"/>
            <a:r>
              <a:rPr lang="vi-VN" sz="4000" b="1" dirty="0">
                <a:latin typeface="Tahoma" panose="020B0604030504040204" pitchFamily="34" charset="0"/>
                <a:ea typeface="Tahoma" panose="020B0604030504040204" pitchFamily="34" charset="0"/>
                <a:cs typeface="Tahoma" panose="020B0604030504040204" pitchFamily="34" charset="0"/>
              </a:rPr>
              <a:t>- Mua những thứ cần thiết trước. </a:t>
            </a:r>
          </a:p>
          <a:p>
            <a:endParaRPr lang="en-SG" sz="4000" b="1" dirty="0"/>
          </a:p>
        </p:txBody>
      </p:sp>
      <p:sp>
        <p:nvSpPr>
          <p:cNvPr id="14" name="TextBox 13">
            <a:extLst>
              <a:ext uri="{FF2B5EF4-FFF2-40B4-BE49-F238E27FC236}">
                <a16:creationId xmlns:a16="http://schemas.microsoft.com/office/drawing/2014/main" id="{FCEF23E7-6EE4-D8AD-4085-0BE3DE01D013}"/>
              </a:ext>
            </a:extLst>
          </p:cNvPr>
          <p:cNvSpPr txBox="1"/>
          <p:nvPr/>
        </p:nvSpPr>
        <p:spPr>
          <a:xfrm>
            <a:off x="223049" y="7309563"/>
            <a:ext cx="9133310" cy="1938992"/>
          </a:xfrm>
          <a:prstGeom prst="rect">
            <a:avLst/>
          </a:prstGeom>
          <a:noFill/>
        </p:spPr>
        <p:txBody>
          <a:bodyPr wrap="square" rtlCol="0">
            <a:spAutoFit/>
          </a:bodyPr>
          <a:lstStyle/>
          <a:p>
            <a:pPr algn="just"/>
            <a:r>
              <a:rPr lang="vi-VN" sz="4000" b="1" dirty="0">
                <a:latin typeface="Tahoma" panose="020B0604030504040204" pitchFamily="34" charset="0"/>
                <a:ea typeface="Tahoma" panose="020B0604030504040204" pitchFamily="34" charset="0"/>
                <a:cs typeface="Tahoma" panose="020B0604030504040204" pitchFamily="34" charset="0"/>
              </a:rPr>
              <a:t>- Không tiêu tiền vào những mục đích vô bổ như chơi game, ăn uống đồ ăn độc hại,…</a:t>
            </a:r>
            <a:endParaRPr lang="en-SG" sz="4000" b="1" dirty="0"/>
          </a:p>
        </p:txBody>
      </p:sp>
      <p:pic>
        <p:nvPicPr>
          <p:cNvPr id="15" name="Picture 14">
            <a:extLst>
              <a:ext uri="{FF2B5EF4-FFF2-40B4-BE49-F238E27FC236}">
                <a16:creationId xmlns:a16="http://schemas.microsoft.com/office/drawing/2014/main" id="{7E724866-319C-1F65-89F2-466FC5ABBBA5}"/>
              </a:ext>
            </a:extLst>
          </p:cNvPr>
          <p:cNvPicPr>
            <a:picLocks noChangeAspect="1"/>
          </p:cNvPicPr>
          <p:nvPr/>
        </p:nvPicPr>
        <p:blipFill>
          <a:blip r:embed="rId7"/>
          <a:stretch>
            <a:fillRect/>
          </a:stretch>
        </p:blipFill>
        <p:spPr>
          <a:xfrm>
            <a:off x="9820108" y="2565424"/>
            <a:ext cx="7504703" cy="750470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13E42FF0-AF2F-0990-1A65-0E8C7240344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08B2B93-42D0-F82C-91DE-060F47395139}"/>
              </a:ext>
            </a:extLst>
          </p:cNvPr>
          <p:cNvSpPr/>
          <p:nvPr/>
        </p:nvSpPr>
        <p:spPr>
          <a:xfrm rot="-135171">
            <a:off x="-633832" y="-1147172"/>
            <a:ext cx="19088138" cy="4816030"/>
          </a:xfrm>
          <a:prstGeom prst="rect">
            <a:avLst/>
          </a:prstGeom>
          <a:solidFill>
            <a:srgbClr val="FFD4D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E454965B-BCAD-A56A-67BD-0BA9A56CE1B8}"/>
              </a:ext>
            </a:extLst>
          </p:cNvPr>
          <p:cNvSpPr/>
          <p:nvPr/>
        </p:nvSpPr>
        <p:spPr>
          <a:xfrm rot="-77527">
            <a:off x="1517428" y="2033189"/>
            <a:ext cx="14839403" cy="8052190"/>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CED4F217-8FDF-B967-3853-281B6F5575EB}"/>
              </a:ext>
            </a:extLst>
          </p:cNvPr>
          <p:cNvSpPr/>
          <p:nvPr/>
        </p:nvSpPr>
        <p:spPr>
          <a:xfrm rot="844067">
            <a:off x="351860" y="6005386"/>
            <a:ext cx="1139557" cy="1139557"/>
          </a:xfrm>
          <a:custGeom>
            <a:avLst/>
            <a:gdLst/>
            <a:ahLst/>
            <a:cxnLst/>
            <a:rect l="l" t="t" r="r" b="b"/>
            <a:pathLst>
              <a:path w="1139557" h="1139557">
                <a:moveTo>
                  <a:pt x="0" y="0"/>
                </a:moveTo>
                <a:lnTo>
                  <a:pt x="1139557" y="0"/>
                </a:lnTo>
                <a:lnTo>
                  <a:pt x="1139557" y="1139558"/>
                </a:lnTo>
                <a:lnTo>
                  <a:pt x="0" y="11395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0B24811C-BD71-52CA-EDCC-3FC172D65F32}"/>
              </a:ext>
            </a:extLst>
          </p:cNvPr>
          <p:cNvSpPr/>
          <p:nvPr/>
        </p:nvSpPr>
        <p:spPr>
          <a:xfrm rot="-816141">
            <a:off x="297538" y="7729824"/>
            <a:ext cx="2009881" cy="460389"/>
          </a:xfrm>
          <a:custGeom>
            <a:avLst/>
            <a:gdLst/>
            <a:ahLst/>
            <a:cxnLst/>
            <a:rect l="l" t="t" r="r" b="b"/>
            <a:pathLst>
              <a:path w="2009881" h="460389">
                <a:moveTo>
                  <a:pt x="0" y="0"/>
                </a:moveTo>
                <a:lnTo>
                  <a:pt x="2009880" y="0"/>
                </a:lnTo>
                <a:lnTo>
                  <a:pt x="2009880" y="460389"/>
                </a:lnTo>
                <a:lnTo>
                  <a:pt x="0" y="4603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a:extLst>
              <a:ext uri="{FF2B5EF4-FFF2-40B4-BE49-F238E27FC236}">
                <a16:creationId xmlns:a16="http://schemas.microsoft.com/office/drawing/2014/main" id="{414B3BAF-ABA4-3252-13E7-9845299AA2E8}"/>
              </a:ext>
            </a:extLst>
          </p:cNvPr>
          <p:cNvSpPr/>
          <p:nvPr/>
        </p:nvSpPr>
        <p:spPr>
          <a:xfrm rot="-1074679">
            <a:off x="662766" y="8315825"/>
            <a:ext cx="1279424" cy="2010523"/>
          </a:xfrm>
          <a:custGeom>
            <a:avLst/>
            <a:gdLst/>
            <a:ahLst/>
            <a:cxnLst/>
            <a:rect l="l" t="t" r="r" b="b"/>
            <a:pathLst>
              <a:path w="1279424" h="2010523">
                <a:moveTo>
                  <a:pt x="0" y="0"/>
                </a:moveTo>
                <a:lnTo>
                  <a:pt x="1279424" y="0"/>
                </a:lnTo>
                <a:lnTo>
                  <a:pt x="1279424" y="2010523"/>
                </a:lnTo>
                <a:lnTo>
                  <a:pt x="0" y="201052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EA30798C-A20B-E400-1F11-64D009EEB33D}"/>
              </a:ext>
            </a:extLst>
          </p:cNvPr>
          <p:cNvSpPr txBox="1"/>
          <p:nvPr/>
        </p:nvSpPr>
        <p:spPr>
          <a:xfrm>
            <a:off x="2586395" y="2312078"/>
            <a:ext cx="11207477" cy="1323439"/>
          </a:xfrm>
          <a:prstGeom prst="rect">
            <a:avLst/>
          </a:prstGeom>
          <a:noFill/>
        </p:spPr>
        <p:txBody>
          <a:bodyPr wrap="square" rtlCol="0">
            <a:spAutoFit/>
          </a:bodyPr>
          <a:lstStyle/>
          <a:p>
            <a:pPr lvl="0" algn="ctr"/>
            <a:r>
              <a:rPr lang="en-SG" sz="4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Đọc</a:t>
            </a:r>
            <a:r>
              <a:rPr lang="en-SG" sz="4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 </a:t>
            </a:r>
            <a:r>
              <a:rPr lang="en-SG" sz="4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kĩ</a:t>
            </a:r>
            <a:r>
              <a:rPr lang="en-SG" sz="4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 </a:t>
            </a:r>
            <a:r>
              <a:rPr lang="en-SG" sz="4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câu</a:t>
            </a:r>
            <a:r>
              <a:rPr lang="en-SG" sz="4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 </a:t>
            </a:r>
            <a:r>
              <a:rPr lang="en-SG" sz="4000" b="1" dirty="0" err="1">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chuyện</a:t>
            </a:r>
            <a:r>
              <a:rPr lang="vi-VN" sz="40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 “Cô bé bán chè bưởi” SGK trang 38 và trả lời câu hỏi:</a:t>
            </a:r>
            <a:endParaRPr kumimoji="0" lang="en-SG" sz="4000" b="1" i="0" u="none" strike="noStrike" kern="1200" cap="none" spc="0" normalizeH="0" baseline="0" noProof="0" dirty="0">
              <a:ln>
                <a:solidFill>
                  <a:schemeClr val="tx1"/>
                </a:solidFill>
              </a:ln>
              <a:solidFill>
                <a:srgbClr val="F9525D"/>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Freeform 29">
            <a:extLst>
              <a:ext uri="{FF2B5EF4-FFF2-40B4-BE49-F238E27FC236}">
                <a16:creationId xmlns:a16="http://schemas.microsoft.com/office/drawing/2014/main" id="{CBCD00F8-7FA6-E414-90F3-02E86C576E37}"/>
              </a:ext>
            </a:extLst>
          </p:cNvPr>
          <p:cNvSpPr/>
          <p:nvPr/>
        </p:nvSpPr>
        <p:spPr>
          <a:xfrm rot="21373902">
            <a:off x="14398182" y="1880812"/>
            <a:ext cx="2812347" cy="878858"/>
          </a:xfrm>
          <a:custGeom>
            <a:avLst/>
            <a:gdLst/>
            <a:ahLst/>
            <a:cxnLst/>
            <a:rect l="l" t="t" r="r" b="b"/>
            <a:pathLst>
              <a:path w="2812347" h="878858">
                <a:moveTo>
                  <a:pt x="0" y="0"/>
                </a:moveTo>
                <a:lnTo>
                  <a:pt x="2812347" y="0"/>
                </a:lnTo>
                <a:lnTo>
                  <a:pt x="2812347" y="878859"/>
                </a:lnTo>
                <a:lnTo>
                  <a:pt x="0" y="8788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
            <a:extLst>
              <a:ext uri="{FF2B5EF4-FFF2-40B4-BE49-F238E27FC236}">
                <a16:creationId xmlns:a16="http://schemas.microsoft.com/office/drawing/2014/main" id="{288E13E3-308D-D450-BA2A-755D601FE97C}"/>
              </a:ext>
            </a:extLst>
          </p:cNvPr>
          <p:cNvSpPr/>
          <p:nvPr/>
        </p:nvSpPr>
        <p:spPr>
          <a:xfrm rot="21373902">
            <a:off x="15449813" y="2880983"/>
            <a:ext cx="2812347" cy="878858"/>
          </a:xfrm>
          <a:custGeom>
            <a:avLst/>
            <a:gdLst/>
            <a:ahLst/>
            <a:cxnLst/>
            <a:rect l="l" t="t" r="r" b="b"/>
            <a:pathLst>
              <a:path w="2812347" h="878858">
                <a:moveTo>
                  <a:pt x="0" y="0"/>
                </a:moveTo>
                <a:lnTo>
                  <a:pt x="2812347" y="0"/>
                </a:lnTo>
                <a:lnTo>
                  <a:pt x="2812347" y="878858"/>
                </a:lnTo>
                <a:lnTo>
                  <a:pt x="0" y="8788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2B8A2C1B-9E4C-46EA-1FDD-DCC77F44E5FA}"/>
              </a:ext>
            </a:extLst>
          </p:cNvPr>
          <p:cNvSpPr txBox="1"/>
          <p:nvPr/>
        </p:nvSpPr>
        <p:spPr>
          <a:xfrm>
            <a:off x="8525309" y="4012213"/>
            <a:ext cx="7152251" cy="5016758"/>
          </a:xfrm>
          <a:prstGeom prst="rect">
            <a:avLst/>
          </a:prstGeom>
          <a:noFill/>
        </p:spPr>
        <p:txBody>
          <a:bodyPr wrap="square" rtlCol="0">
            <a:spAutoFit/>
          </a:bodyPr>
          <a:lstStyle/>
          <a:p>
            <a:pPr algn="just"/>
            <a:r>
              <a:rPr lang="vi-VN" sz="4000" dirty="0">
                <a:latin typeface="Tahoma" panose="020B0604030504040204" pitchFamily="34" charset="0"/>
                <a:ea typeface="Tahoma" panose="020B0604030504040204" pitchFamily="34" charset="0"/>
                <a:cs typeface="Tahoma" panose="020B0604030504040204" pitchFamily="34" charset="0"/>
              </a:rPr>
              <a:t>- Bạn Bống đã sử dụng tiền như thế nào?</a:t>
            </a:r>
          </a:p>
          <a:p>
            <a:pPr algn="just"/>
            <a:r>
              <a:rPr lang="vi-VN" sz="4000" dirty="0">
                <a:latin typeface="Tahoma" panose="020B0604030504040204" pitchFamily="34" charset="0"/>
                <a:ea typeface="Tahoma" panose="020B0604030504040204" pitchFamily="34" charset="0"/>
                <a:cs typeface="Tahoma" panose="020B0604030504040204" pitchFamily="34" charset="0"/>
              </a:rPr>
              <a:t>- Em có nhận xét gì về cách sử dụng tiền của bạn? </a:t>
            </a:r>
          </a:p>
          <a:p>
            <a:pPr algn="just"/>
            <a:r>
              <a:rPr lang="vi-VN" sz="4000" dirty="0">
                <a:latin typeface="Tahoma" panose="020B0604030504040204" pitchFamily="34" charset="0"/>
                <a:ea typeface="Tahoma" panose="020B0604030504040204" pitchFamily="34" charset="0"/>
                <a:cs typeface="Tahoma" panose="020B0604030504040204" pitchFamily="34" charset="0"/>
              </a:rPr>
              <a:t>- Việc sử dụng tiền hợp lí có tác dụng như thế nào?</a:t>
            </a:r>
          </a:p>
          <a:p>
            <a:pPr algn="just"/>
            <a:r>
              <a:rPr lang="vi-VN" sz="4000" dirty="0">
                <a:latin typeface="Tahoma" panose="020B0604030504040204" pitchFamily="34" charset="0"/>
                <a:ea typeface="Tahoma" panose="020B0604030504040204" pitchFamily="34" charset="0"/>
                <a:cs typeface="Tahoma" panose="020B0604030504040204" pitchFamily="34" charset="0"/>
              </a:rPr>
              <a:t>- Theo em, vì sao chúng ta phải sử dụng tiền hợp lí?</a:t>
            </a:r>
            <a:endParaRPr lang="en-SG" dirty="0"/>
          </a:p>
        </p:txBody>
      </p:sp>
      <p:pic>
        <p:nvPicPr>
          <p:cNvPr id="18" name="Picture 17" descr="A couple of kids sitting at desks&#10;&#10;AI-generated content may be incorrect.">
            <a:extLst>
              <a:ext uri="{FF2B5EF4-FFF2-40B4-BE49-F238E27FC236}">
                <a16:creationId xmlns:a16="http://schemas.microsoft.com/office/drawing/2014/main" id="{0F9F8F72-93EB-9F26-6220-3E711540F5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84295" y="5015257"/>
            <a:ext cx="6691820" cy="4133183"/>
          </a:xfrm>
          <a:prstGeom prst="rect">
            <a:avLst/>
          </a:prstGeom>
        </p:spPr>
      </p:pic>
      <p:pic>
        <p:nvPicPr>
          <p:cNvPr id="5" name="Picture 4"/>
          <p:cNvPicPr>
            <a:picLocks noChangeAspect="1"/>
          </p:cNvPicPr>
          <p:nvPr/>
        </p:nvPicPr>
        <p:blipFill>
          <a:blip r:embed="rId13"/>
          <a:stretch>
            <a:fillRect/>
          </a:stretch>
        </p:blipFill>
        <p:spPr>
          <a:xfrm>
            <a:off x="2191774" y="231709"/>
            <a:ext cx="14217104" cy="1938696"/>
          </a:xfrm>
          <a:prstGeom prst="rect">
            <a:avLst/>
          </a:prstGeom>
        </p:spPr>
      </p:pic>
    </p:spTree>
    <p:extLst>
      <p:ext uri="{BB962C8B-B14F-4D97-AF65-F5344CB8AC3E}">
        <p14:creationId xmlns:p14="http://schemas.microsoft.com/office/powerpoint/2010/main" val="32151087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71E37586-E816-BF23-8D64-8831E5679B7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CD75875-7AD3-924C-CD9D-07A5DE182F27}"/>
              </a:ext>
            </a:extLst>
          </p:cNvPr>
          <p:cNvSpPr/>
          <p:nvPr/>
        </p:nvSpPr>
        <p:spPr>
          <a:xfrm rot="81197">
            <a:off x="-411084" y="-279795"/>
            <a:ext cx="13628027" cy="10846589"/>
          </a:xfrm>
          <a:prstGeom prst="rect">
            <a:avLst/>
          </a:prstGeom>
          <a:solidFill>
            <a:srgbClr val="767DC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a:extLst>
              <a:ext uri="{FF2B5EF4-FFF2-40B4-BE49-F238E27FC236}">
                <a16:creationId xmlns:a16="http://schemas.microsoft.com/office/drawing/2014/main" id="{7E32EAEA-7FA5-C896-DBB2-3071549DB93B}"/>
              </a:ext>
            </a:extLst>
          </p:cNvPr>
          <p:cNvSpPr/>
          <p:nvPr/>
        </p:nvSpPr>
        <p:spPr>
          <a:xfrm>
            <a:off x="0" y="3601368"/>
            <a:ext cx="13628027" cy="6685632"/>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EBE1ACBF-D9FD-1C6F-5AB8-C26208253E44}"/>
              </a:ext>
            </a:extLst>
          </p:cNvPr>
          <p:cNvSpPr/>
          <p:nvPr/>
        </p:nvSpPr>
        <p:spPr>
          <a:xfrm rot="-242395">
            <a:off x="15413161" y="2614392"/>
            <a:ext cx="721310" cy="765869"/>
          </a:xfrm>
          <a:custGeom>
            <a:avLst/>
            <a:gdLst/>
            <a:ahLst/>
            <a:cxnLst/>
            <a:rect l="l" t="t" r="r" b="b"/>
            <a:pathLst>
              <a:path w="721310" h="765869">
                <a:moveTo>
                  <a:pt x="0" y="0"/>
                </a:moveTo>
                <a:lnTo>
                  <a:pt x="721310" y="0"/>
                </a:lnTo>
                <a:lnTo>
                  <a:pt x="721310" y="765869"/>
                </a:lnTo>
                <a:lnTo>
                  <a:pt x="0" y="7658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0EF94DA8-7050-1C83-35F9-B875A8AD99F0}"/>
              </a:ext>
            </a:extLst>
          </p:cNvPr>
          <p:cNvSpPr/>
          <p:nvPr/>
        </p:nvSpPr>
        <p:spPr>
          <a:xfrm rot="-242395">
            <a:off x="15511537" y="3686195"/>
            <a:ext cx="708555" cy="653159"/>
          </a:xfrm>
          <a:custGeom>
            <a:avLst/>
            <a:gdLst/>
            <a:ahLst/>
            <a:cxnLst/>
            <a:rect l="l" t="t" r="r" b="b"/>
            <a:pathLst>
              <a:path w="708555" h="653159">
                <a:moveTo>
                  <a:pt x="0" y="0"/>
                </a:moveTo>
                <a:lnTo>
                  <a:pt x="708556" y="0"/>
                </a:lnTo>
                <a:lnTo>
                  <a:pt x="708556" y="653159"/>
                </a:lnTo>
                <a:lnTo>
                  <a:pt x="0" y="6531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63FEACA9-B8BF-CCB4-C382-35E44671ECDD}"/>
              </a:ext>
            </a:extLst>
          </p:cNvPr>
          <p:cNvSpPr/>
          <p:nvPr/>
        </p:nvSpPr>
        <p:spPr>
          <a:xfrm rot="-242395">
            <a:off x="12025087" y="5280305"/>
            <a:ext cx="528654" cy="561312"/>
          </a:xfrm>
          <a:custGeom>
            <a:avLst/>
            <a:gdLst/>
            <a:ahLst/>
            <a:cxnLst/>
            <a:rect l="l" t="t" r="r" b="b"/>
            <a:pathLst>
              <a:path w="528654" h="561312">
                <a:moveTo>
                  <a:pt x="0" y="0"/>
                </a:moveTo>
                <a:lnTo>
                  <a:pt x="528654" y="0"/>
                </a:lnTo>
                <a:lnTo>
                  <a:pt x="528654" y="561313"/>
                </a:lnTo>
                <a:lnTo>
                  <a:pt x="0" y="5613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21" descr="A cartoon of a child raising his hand and holding a pencil and a book&#10;&#10;AI-generated content may be incorrect.">
            <a:extLst>
              <a:ext uri="{FF2B5EF4-FFF2-40B4-BE49-F238E27FC236}">
                <a16:creationId xmlns:a16="http://schemas.microsoft.com/office/drawing/2014/main" id="{67B8A9E7-B851-71A8-95AA-2946B7904482}"/>
              </a:ext>
            </a:extLst>
          </p:cNvPr>
          <p:cNvPicPr>
            <a:picLocks noChangeAspect="1"/>
          </p:cNvPicPr>
          <p:nvPr/>
        </p:nvPicPr>
        <p:blipFill>
          <a:blip r:embed="rId6">
            <a:extLst>
              <a:ext uri="{28A0092B-C50C-407E-A947-70E740481C1C}">
                <a14:useLocalDpi xmlns:a14="http://schemas.microsoft.com/office/drawing/2010/main" val="0"/>
              </a:ext>
            </a:extLst>
          </a:blip>
          <a:srcRect b="82568"/>
          <a:stretch/>
        </p:blipFill>
        <p:spPr>
          <a:xfrm>
            <a:off x="1197765" y="545886"/>
            <a:ext cx="14576051" cy="2590659"/>
          </a:xfrm>
          <a:prstGeom prst="rect">
            <a:avLst/>
          </a:prstGeom>
        </p:spPr>
      </p:pic>
      <p:pic>
        <p:nvPicPr>
          <p:cNvPr id="23" name="Picture 22" descr="A couple of kids sitting at desks&#10;&#10;AI-generated content may be incorrect.">
            <a:extLst>
              <a:ext uri="{FF2B5EF4-FFF2-40B4-BE49-F238E27FC236}">
                <a16:creationId xmlns:a16="http://schemas.microsoft.com/office/drawing/2014/main" id="{DBC6877D-D30B-9310-BDAF-E670E783A016}"/>
              </a:ext>
            </a:extLst>
          </p:cNvPr>
          <p:cNvPicPr>
            <a:picLocks noChangeAspect="1"/>
          </p:cNvPicPr>
          <p:nvPr/>
        </p:nvPicPr>
        <p:blipFill>
          <a:blip r:embed="rId7">
            <a:extLst>
              <a:ext uri="{28A0092B-C50C-407E-A947-70E740481C1C}">
                <a14:useLocalDpi xmlns:a14="http://schemas.microsoft.com/office/drawing/2010/main" val="0"/>
              </a:ext>
            </a:extLst>
          </a:blip>
          <a:srcRect t="17861"/>
          <a:stretch/>
        </p:blipFill>
        <p:spPr>
          <a:xfrm>
            <a:off x="1911127" y="3404719"/>
            <a:ext cx="13293380" cy="6685632"/>
          </a:xfrm>
          <a:prstGeom prst="rect">
            <a:avLst/>
          </a:prstGeom>
        </p:spPr>
      </p:pic>
    </p:spTree>
    <p:extLst>
      <p:ext uri="{BB962C8B-B14F-4D97-AF65-F5344CB8AC3E}">
        <p14:creationId xmlns:p14="http://schemas.microsoft.com/office/powerpoint/2010/main" val="2770033045"/>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sp>
        <p:nvSpPr>
          <p:cNvPr id="2" name="AutoShape 2"/>
          <p:cNvSpPr/>
          <p:nvPr/>
        </p:nvSpPr>
        <p:spPr>
          <a:xfrm rot="-105041">
            <a:off x="-354152" y="-3841761"/>
            <a:ext cx="18996302" cy="6858807"/>
          </a:xfrm>
          <a:prstGeom prst="rect">
            <a:avLst/>
          </a:prstGeom>
          <a:solidFill>
            <a:srgbClr val="B79AD2"/>
          </a:solidFill>
        </p:spPr>
        <p:txBody>
          <a:bodyPr/>
          <a:lstStyle/>
          <a:p>
            <a:endParaRPr lang="en-SG" dirty="0"/>
          </a:p>
        </p:txBody>
      </p:sp>
      <p:sp>
        <p:nvSpPr>
          <p:cNvPr id="19" name="TextBox 18">
            <a:extLst>
              <a:ext uri="{FF2B5EF4-FFF2-40B4-BE49-F238E27FC236}">
                <a16:creationId xmlns:a16="http://schemas.microsoft.com/office/drawing/2014/main" id="{DACACFA6-3415-B44B-C87B-4102AF42E68F}"/>
              </a:ext>
            </a:extLst>
          </p:cNvPr>
          <p:cNvSpPr txBox="1"/>
          <p:nvPr/>
        </p:nvSpPr>
        <p:spPr>
          <a:xfrm>
            <a:off x="6705600" y="3054202"/>
            <a:ext cx="10870748" cy="6863417"/>
          </a:xfrm>
          <a:prstGeom prst="rect">
            <a:avLst/>
          </a:prstGeom>
          <a:noFill/>
        </p:spPr>
        <p:txBody>
          <a:bodyPr wrap="square">
            <a:spAutoFit/>
          </a:bodyPr>
          <a:lstStyle/>
          <a:p>
            <a:pPr marL="285750" indent="-285750" algn="ctr">
              <a:buFontTx/>
              <a:buChar char="-"/>
            </a:pPr>
            <a:r>
              <a:rPr lang="en-SG" sz="4000" dirty="0" err="1">
                <a:latin typeface="Tahoma" panose="020B0604030504040204" pitchFamily="34" charset="0"/>
                <a:ea typeface="Tahoma" panose="020B0604030504040204" pitchFamily="34" charset="0"/>
                <a:cs typeface="Tahoma" panose="020B0604030504040204" pitchFamily="34" charset="0"/>
              </a:rPr>
              <a:t>Bạn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Bống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đã</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sử</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dụng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tiền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theo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cách</a:t>
            </a:r>
            <a:r>
              <a:rPr lang="en-SG" sz="4000" dirty="0">
                <a:latin typeface="Tahoma" panose="020B0604030504040204" pitchFamily="34" charset="0"/>
                <a:ea typeface="Tahoma" panose="020B0604030504040204" pitchFamily="34" charset="0"/>
                <a:cs typeface="Tahoma" panose="020B0604030504040204" pitchFamily="34" charset="0"/>
              </a:rPr>
              <a:t>: </a:t>
            </a:r>
            <a:endParaRPr lang="vi-VN" sz="4000" dirty="0">
              <a:latin typeface="Tahoma" panose="020B0604030504040204" pitchFamily="34" charset="0"/>
              <a:ea typeface="Tahoma" panose="020B0604030504040204" pitchFamily="34" charset="0"/>
              <a:cs typeface="Tahoma" panose="020B0604030504040204" pitchFamily="34" charset="0"/>
            </a:endParaRPr>
          </a:p>
          <a:p>
            <a:pPr algn="just"/>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Bạn</a:t>
            </a:r>
            <a:r>
              <a:rPr lang="en-SG" sz="4000" dirty="0">
                <a:latin typeface="Tahoma" panose="020B0604030504040204" pitchFamily="34" charset="0"/>
                <a:ea typeface="Tahoma" panose="020B0604030504040204" pitchFamily="34" charset="0"/>
                <a:cs typeface="Tahoma" panose="020B0604030504040204" pitchFamily="34" charset="0"/>
              </a:rPr>
              <a:t> chia </a:t>
            </a:r>
            <a:r>
              <a:rPr lang="en-SG" sz="4000" dirty="0" err="1">
                <a:latin typeface="Tahoma" panose="020B0604030504040204" pitchFamily="34" charset="0"/>
                <a:ea typeface="Tahoma" panose="020B0604030504040204" pitchFamily="34" charset="0"/>
                <a:cs typeface="Tahoma" panose="020B0604030504040204" pitchFamily="34" charset="0"/>
              </a:rPr>
              <a:t>tiền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lãi</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trong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kinh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doanh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thành</a:t>
            </a:r>
            <a:r>
              <a:rPr lang="en-SG" sz="4000" dirty="0">
                <a:latin typeface="Tahoma" panose="020B0604030504040204" pitchFamily="34" charset="0"/>
                <a:ea typeface="Tahoma" panose="020B0604030504040204" pitchFamily="34" charset="0"/>
                <a:cs typeface="Tahoma" panose="020B0604030504040204" pitchFamily="34" charset="0"/>
              </a:rPr>
              <a:t> 10 </a:t>
            </a:r>
            <a:r>
              <a:rPr lang="en-SG" sz="4000" dirty="0" err="1">
                <a:latin typeface="Tahoma" panose="020B0604030504040204" pitchFamily="34" charset="0"/>
                <a:ea typeface="Tahoma" panose="020B0604030504040204" pitchFamily="34" charset="0"/>
                <a:cs typeface="Tahoma" panose="020B0604030504040204" pitchFamily="34" charset="0"/>
              </a:rPr>
              <a:t>phần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phân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bổ</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như</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sau</a:t>
            </a:r>
            <a:r>
              <a:rPr lang="en-SG" sz="4000" dirty="0">
                <a:latin typeface="Tahoma" panose="020B0604030504040204" pitchFamily="34" charset="0"/>
                <a:ea typeface="Tahoma" panose="020B0604030504040204" pitchFamily="34" charset="0"/>
                <a:cs typeface="Tahoma" panose="020B0604030504040204" pitchFamily="34" charset="0"/>
              </a:rPr>
              <a:t>: 5 </a:t>
            </a:r>
            <a:r>
              <a:rPr lang="en-SG" sz="4000" dirty="0" err="1">
                <a:latin typeface="Tahoma" panose="020B0604030504040204" pitchFamily="34" charset="0"/>
                <a:ea typeface="Tahoma" panose="020B0604030504040204" pitchFamily="34" charset="0"/>
                <a:cs typeface="Tahoma" panose="020B0604030504040204" pitchFamily="34" charset="0"/>
              </a:rPr>
              <a:t>phần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vào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nguồn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vốn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kinh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doanh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chè</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bưởi</a:t>
            </a:r>
            <a:r>
              <a:rPr lang="en-SG" sz="4000" dirty="0">
                <a:latin typeface="Tahoma" panose="020B0604030504040204" pitchFamily="34" charset="0"/>
                <a:ea typeface="Tahoma" panose="020B0604030504040204" pitchFamily="34" charset="0"/>
                <a:cs typeface="Tahoma" panose="020B0604030504040204" pitchFamily="34" charset="0"/>
              </a:rPr>
              <a:t>, 1 </a:t>
            </a:r>
            <a:r>
              <a:rPr lang="en-SG" sz="4000" dirty="0" err="1">
                <a:latin typeface="Tahoma" panose="020B0604030504040204" pitchFamily="34" charset="0"/>
                <a:ea typeface="Tahoma" panose="020B0604030504040204" pitchFamily="34" charset="0"/>
                <a:cs typeface="Tahoma" panose="020B0604030504040204" pitchFamily="34" charset="0"/>
              </a:rPr>
              <a:t>phần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để</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gửi</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tiết</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kiệm</a:t>
            </a:r>
            <a:r>
              <a:rPr lang="en-SG" sz="4000" dirty="0">
                <a:latin typeface="Tahoma" panose="020B0604030504040204" pitchFamily="34" charset="0"/>
                <a:ea typeface="Tahoma" panose="020B0604030504040204" pitchFamily="34" charset="0"/>
                <a:cs typeface="Tahoma" panose="020B0604030504040204" pitchFamily="34" charset="0"/>
              </a:rPr>
              <a:t>, 1 </a:t>
            </a:r>
            <a:r>
              <a:rPr lang="en-SG" sz="4000" dirty="0" err="1">
                <a:latin typeface="Tahoma" panose="020B0604030504040204" pitchFamily="34" charset="0"/>
                <a:ea typeface="Tahoma" panose="020B0604030504040204" pitchFamily="34" charset="0"/>
                <a:cs typeface="Tahoma" panose="020B0604030504040204" pitchFamily="34" charset="0"/>
              </a:rPr>
              <a:t>phần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để</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dành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mua</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đồ</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đắt</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tiền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xe</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đạp</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điện</a:t>
            </a:r>
            <a:r>
              <a:rPr lang="en-SG" sz="4000" dirty="0">
                <a:latin typeface="Tahoma" panose="020B0604030504040204" pitchFamily="34" charset="0"/>
                <a:ea typeface="Tahoma" panose="020B0604030504040204" pitchFamily="34" charset="0"/>
                <a:cs typeface="Tahoma" panose="020B0604030504040204" pitchFamily="34" charset="0"/>
              </a:rPr>
              <a:t>), 1 </a:t>
            </a:r>
            <a:r>
              <a:rPr lang="en-SG" sz="4000" dirty="0" err="1">
                <a:latin typeface="Tahoma" panose="020B0604030504040204" pitchFamily="34" charset="0"/>
                <a:ea typeface="Tahoma" panose="020B0604030504040204" pitchFamily="34" charset="0"/>
                <a:cs typeface="Tahoma" panose="020B0604030504040204" pitchFamily="34" charset="0"/>
              </a:rPr>
              <a:t>phần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cho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giáo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dục</a:t>
            </a:r>
            <a:r>
              <a:rPr lang="en-SG" sz="4000" dirty="0">
                <a:latin typeface="Tahoma" panose="020B0604030504040204" pitchFamily="34" charset="0"/>
                <a:ea typeface="Tahoma" panose="020B0604030504040204" pitchFamily="34" charset="0"/>
                <a:cs typeface="Tahoma" panose="020B0604030504040204" pitchFamily="34" charset="0"/>
              </a:rPr>
              <a:t>, 1 </a:t>
            </a:r>
            <a:r>
              <a:rPr lang="en-SG" sz="4000" dirty="0" err="1">
                <a:latin typeface="Tahoma" panose="020B0604030504040204" pitchFamily="34" charset="0"/>
                <a:ea typeface="Tahoma" panose="020B0604030504040204" pitchFamily="34" charset="0"/>
                <a:cs typeface="Tahoma" panose="020B0604030504040204" pitchFamily="34" charset="0"/>
              </a:rPr>
              <a:t>phần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cho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bản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thân</a:t>
            </a:r>
            <a:r>
              <a:rPr lang="en-SG" sz="4000" dirty="0">
                <a:latin typeface="Tahoma" panose="020B0604030504040204" pitchFamily="34" charset="0"/>
                <a:ea typeface="Tahoma" panose="020B0604030504040204" pitchFamily="34" charset="0"/>
                <a:cs typeface="Tahoma" panose="020B0604030504040204" pitchFamily="34" charset="0"/>
              </a:rPr>
              <a:t>, 1 </a:t>
            </a:r>
            <a:r>
              <a:rPr lang="en-SG" sz="4000" dirty="0" err="1">
                <a:latin typeface="Tahoma" panose="020B0604030504040204" pitchFamily="34" charset="0"/>
                <a:ea typeface="Tahoma" panose="020B0604030504040204" pitchFamily="34" charset="0"/>
                <a:cs typeface="Tahoma" panose="020B0604030504040204" pitchFamily="34" charset="0"/>
              </a:rPr>
              <a:t>phần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để</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làm</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từ</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thiện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cho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gia</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đình</a:t>
            </a:r>
            <a:r>
              <a:rPr lang="en-SG" sz="4000" dirty="0">
                <a:latin typeface="Tahoma" panose="020B0604030504040204" pitchFamily="34" charset="0"/>
                <a:ea typeface="Tahoma" panose="020B0604030504040204" pitchFamily="34" charset="0"/>
                <a:cs typeface="Tahoma" panose="020B0604030504040204" pitchFamily="34" charset="0"/>
              </a:rPr>
              <a:t>. </a:t>
            </a:r>
            <a:endParaRPr lang="vi-VN" sz="4000" dirty="0">
              <a:latin typeface="Tahoma" panose="020B0604030504040204" pitchFamily="34" charset="0"/>
              <a:ea typeface="Tahoma" panose="020B0604030504040204" pitchFamily="34" charset="0"/>
              <a:cs typeface="Tahoma" panose="020B0604030504040204" pitchFamily="34" charset="0"/>
            </a:endParaRPr>
          </a:p>
          <a:p>
            <a:pPr algn="just"/>
            <a:r>
              <a:rPr lang="en-SG" sz="4000" dirty="0">
                <a:latin typeface="Tahoma" panose="020B0604030504040204" pitchFamily="34" charset="0"/>
                <a:ea typeface="Tahoma" panose="020B0604030504040204" pitchFamily="34" charset="0"/>
                <a:cs typeface="Tahoma" panose="020B0604030504040204" pitchFamily="34" charset="0"/>
              </a:rPr>
              <a:t>- Em </a:t>
            </a:r>
            <a:r>
              <a:rPr lang="en-SG" sz="4000" dirty="0" err="1">
                <a:latin typeface="Tahoma" panose="020B0604030504040204" pitchFamily="34" charset="0"/>
                <a:ea typeface="Tahoma" panose="020B0604030504040204" pitchFamily="34" charset="0"/>
                <a:cs typeface="Tahoma" panose="020B0604030504040204" pitchFamily="34" charset="0"/>
              </a:rPr>
              <a:t>thấy</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cách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sử</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dụng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tiền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của</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Bống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vô</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cùng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hợp</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lí</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Bằng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cách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phân</a:t>
            </a:r>
            <a:r>
              <a:rPr lang="en-SG" sz="4000" dirty="0">
                <a:latin typeface="Tahoma" panose="020B0604030504040204" pitchFamily="34" charset="0"/>
                <a:ea typeface="Tahoma" panose="020B0604030504040204" pitchFamily="34" charset="0"/>
                <a:cs typeface="Tahoma" panose="020B0604030504040204" pitchFamily="34" charset="0"/>
              </a:rPr>
              <a:t> chia </a:t>
            </a:r>
            <a:r>
              <a:rPr lang="en-SG" sz="4000" dirty="0" err="1">
                <a:latin typeface="Tahoma" panose="020B0604030504040204" pitchFamily="34" charset="0"/>
                <a:ea typeface="Tahoma" panose="020B0604030504040204" pitchFamily="34" charset="0"/>
                <a:cs typeface="Tahoma" panose="020B0604030504040204" pitchFamily="34" charset="0"/>
              </a:rPr>
              <a:t>như</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thế</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bạn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có</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thể</a:t>
            </a:r>
            <a:r>
              <a:rPr lang="en-SG" sz="4000" dirty="0">
                <a:latin typeface="Tahoma" panose="020B0604030504040204" pitchFamily="34" charset="0"/>
                <a:ea typeface="Tahoma" panose="020B0604030504040204" pitchFamily="34" charset="0"/>
                <a:cs typeface="Tahoma" panose="020B0604030504040204" pitchFamily="34" charset="0"/>
              </a:rPr>
              <a:t> chia </a:t>
            </a:r>
            <a:r>
              <a:rPr lang="en-SG" sz="4000" dirty="0" err="1">
                <a:latin typeface="Tahoma" panose="020B0604030504040204" pitchFamily="34" charset="0"/>
                <a:ea typeface="Tahoma" panose="020B0604030504040204" pitchFamily="34" charset="0"/>
                <a:cs typeface="Tahoma" panose="020B0604030504040204" pitchFamily="34" charset="0"/>
              </a:rPr>
              <a:t>đều</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cho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các</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mục</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tiêu</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khác</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nhau</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tránh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tiêu</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lãng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phí</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vào</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những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việc</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không</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cần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thiết</a:t>
            </a:r>
            <a:r>
              <a:rPr lang="en-SG" sz="4000" dirty="0">
                <a:latin typeface="Tahoma" panose="020B0604030504040204" pitchFamily="34" charset="0"/>
                <a:ea typeface="Tahoma" panose="020B0604030504040204" pitchFamily="34" charset="0"/>
                <a:cs typeface="Tahoma" panose="020B0604030504040204" pitchFamily="34" charset="0"/>
              </a:rPr>
              <a:t>.</a:t>
            </a:r>
          </a:p>
        </p:txBody>
      </p:sp>
      <p:pic>
        <p:nvPicPr>
          <p:cNvPr id="20" name="Picture 19" descr="A cartoon of a child raising his hand and holding a pencil and a book&#10;&#10;AI-generated content may be incorrect.">
            <a:extLst>
              <a:ext uri="{FF2B5EF4-FFF2-40B4-BE49-F238E27FC236}">
                <a16:creationId xmlns:a16="http://schemas.microsoft.com/office/drawing/2014/main" id="{6EDEFBAE-C8E3-D900-60E8-9F0F6FDE38B1}"/>
              </a:ext>
            </a:extLst>
          </p:cNvPr>
          <p:cNvPicPr>
            <a:picLocks noChangeAspect="1"/>
          </p:cNvPicPr>
          <p:nvPr/>
        </p:nvPicPr>
        <p:blipFill>
          <a:blip r:embed="rId2">
            <a:extLst>
              <a:ext uri="{28A0092B-C50C-407E-A947-70E740481C1C}">
                <a14:useLocalDpi xmlns:a14="http://schemas.microsoft.com/office/drawing/2010/main" val="0"/>
              </a:ext>
            </a:extLst>
          </a:blip>
          <a:srcRect b="82568"/>
          <a:stretch/>
        </p:blipFill>
        <p:spPr>
          <a:xfrm>
            <a:off x="2895600" y="723900"/>
            <a:ext cx="12110884" cy="2152513"/>
          </a:xfrm>
          <a:prstGeom prst="rect">
            <a:avLst/>
          </a:prstGeom>
        </p:spPr>
      </p:pic>
      <p:pic>
        <p:nvPicPr>
          <p:cNvPr id="21" name="Picture 20" descr="A couple of kids sitting at desks&#10;&#10;AI-generated content may be incorrect.">
            <a:extLst>
              <a:ext uri="{FF2B5EF4-FFF2-40B4-BE49-F238E27FC236}">
                <a16:creationId xmlns:a16="http://schemas.microsoft.com/office/drawing/2014/main" id="{F9113FA2-33CD-B552-C475-20EADCB38EC8}"/>
              </a:ext>
            </a:extLst>
          </p:cNvPr>
          <p:cNvPicPr>
            <a:picLocks noChangeAspect="1"/>
          </p:cNvPicPr>
          <p:nvPr/>
        </p:nvPicPr>
        <p:blipFill>
          <a:blip r:embed="rId3">
            <a:extLst>
              <a:ext uri="{28A0092B-C50C-407E-A947-70E740481C1C}">
                <a14:useLocalDpi xmlns:a14="http://schemas.microsoft.com/office/drawing/2010/main" val="0"/>
              </a:ext>
            </a:extLst>
          </a:blip>
          <a:srcRect t="17861"/>
          <a:stretch/>
        </p:blipFill>
        <p:spPr>
          <a:xfrm>
            <a:off x="0" y="6981382"/>
            <a:ext cx="6572727" cy="330561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71A04193-A7E5-51E1-0188-9A9898CFADD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2210643-C5FB-6161-3A2E-9021FCD7670E}"/>
              </a:ext>
            </a:extLst>
          </p:cNvPr>
          <p:cNvSpPr/>
          <p:nvPr/>
        </p:nvSpPr>
        <p:spPr>
          <a:xfrm rot="-135171">
            <a:off x="-633832" y="-1147172"/>
            <a:ext cx="19088138" cy="4816030"/>
          </a:xfrm>
          <a:prstGeom prst="rect">
            <a:avLst/>
          </a:prstGeom>
          <a:solidFill>
            <a:srgbClr val="FFD4D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5A076AAC-B114-8B17-DE95-A1BD37BB76BA}"/>
              </a:ext>
            </a:extLst>
          </p:cNvPr>
          <p:cNvSpPr/>
          <p:nvPr/>
        </p:nvSpPr>
        <p:spPr>
          <a:xfrm rot="-77527">
            <a:off x="1517428" y="2033189"/>
            <a:ext cx="14839403" cy="8052190"/>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38361D8B-A62C-F17F-BE6B-91B94B516FE0}"/>
              </a:ext>
            </a:extLst>
          </p:cNvPr>
          <p:cNvSpPr/>
          <p:nvPr/>
        </p:nvSpPr>
        <p:spPr>
          <a:xfrm rot="844067">
            <a:off x="351860" y="6005386"/>
            <a:ext cx="1139557" cy="1139557"/>
          </a:xfrm>
          <a:custGeom>
            <a:avLst/>
            <a:gdLst/>
            <a:ahLst/>
            <a:cxnLst/>
            <a:rect l="l" t="t" r="r" b="b"/>
            <a:pathLst>
              <a:path w="1139557" h="1139557">
                <a:moveTo>
                  <a:pt x="0" y="0"/>
                </a:moveTo>
                <a:lnTo>
                  <a:pt x="1139557" y="0"/>
                </a:lnTo>
                <a:lnTo>
                  <a:pt x="1139557" y="1139558"/>
                </a:lnTo>
                <a:lnTo>
                  <a:pt x="0" y="11395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7471160B-682E-4B9C-4CA6-6730AA32C80F}"/>
              </a:ext>
            </a:extLst>
          </p:cNvPr>
          <p:cNvSpPr txBox="1"/>
          <p:nvPr/>
        </p:nvSpPr>
        <p:spPr>
          <a:xfrm>
            <a:off x="2187692" y="2312186"/>
            <a:ext cx="12290308" cy="1477328"/>
          </a:xfrm>
          <a:prstGeom prst="rect">
            <a:avLst/>
          </a:prstGeom>
          <a:noFill/>
        </p:spPr>
        <p:txBody>
          <a:bodyPr wrap="square" rtlCol="0">
            <a:spAutoFit/>
          </a:bodyPr>
          <a:lstStyle/>
          <a:p>
            <a:pPr algn="ctr"/>
            <a:r>
              <a:rPr lang="vi-VN" sz="45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Việc sử dụng tiền hợp lí có tác dụng như thế nào?</a:t>
            </a:r>
          </a:p>
        </p:txBody>
      </p:sp>
      <p:sp>
        <p:nvSpPr>
          <p:cNvPr id="39" name="Freeform 29">
            <a:extLst>
              <a:ext uri="{FF2B5EF4-FFF2-40B4-BE49-F238E27FC236}">
                <a16:creationId xmlns:a16="http://schemas.microsoft.com/office/drawing/2014/main" id="{DC059A55-FCA9-2FEE-A9FA-7FF93BB57F2D}"/>
              </a:ext>
            </a:extLst>
          </p:cNvPr>
          <p:cNvSpPr/>
          <p:nvPr/>
        </p:nvSpPr>
        <p:spPr>
          <a:xfrm rot="21373902">
            <a:off x="14398182" y="1880812"/>
            <a:ext cx="2812347" cy="878858"/>
          </a:xfrm>
          <a:custGeom>
            <a:avLst/>
            <a:gdLst/>
            <a:ahLst/>
            <a:cxnLst/>
            <a:rect l="l" t="t" r="r" b="b"/>
            <a:pathLst>
              <a:path w="2812347" h="878858">
                <a:moveTo>
                  <a:pt x="0" y="0"/>
                </a:moveTo>
                <a:lnTo>
                  <a:pt x="2812347" y="0"/>
                </a:lnTo>
                <a:lnTo>
                  <a:pt x="2812347" y="878859"/>
                </a:lnTo>
                <a:lnTo>
                  <a:pt x="0" y="8788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
            <a:extLst>
              <a:ext uri="{FF2B5EF4-FFF2-40B4-BE49-F238E27FC236}">
                <a16:creationId xmlns:a16="http://schemas.microsoft.com/office/drawing/2014/main" id="{D203893F-548F-2202-6055-AFCD5B9C3F42}"/>
              </a:ext>
            </a:extLst>
          </p:cNvPr>
          <p:cNvSpPr/>
          <p:nvPr/>
        </p:nvSpPr>
        <p:spPr>
          <a:xfrm rot="21373902">
            <a:off x="15449813" y="2880983"/>
            <a:ext cx="2812347" cy="878858"/>
          </a:xfrm>
          <a:custGeom>
            <a:avLst/>
            <a:gdLst/>
            <a:ahLst/>
            <a:cxnLst/>
            <a:rect l="l" t="t" r="r" b="b"/>
            <a:pathLst>
              <a:path w="2812347" h="878858">
                <a:moveTo>
                  <a:pt x="0" y="0"/>
                </a:moveTo>
                <a:lnTo>
                  <a:pt x="2812347" y="0"/>
                </a:lnTo>
                <a:lnTo>
                  <a:pt x="2812347" y="878858"/>
                </a:lnTo>
                <a:lnTo>
                  <a:pt x="0" y="8788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DD11BA-619E-BEEA-093A-5A45B2752853}"/>
              </a:ext>
            </a:extLst>
          </p:cNvPr>
          <p:cNvSpPr txBox="1"/>
          <p:nvPr/>
        </p:nvSpPr>
        <p:spPr>
          <a:xfrm>
            <a:off x="6248400" y="4042170"/>
            <a:ext cx="9936955" cy="4247317"/>
          </a:xfrm>
          <a:prstGeom prst="rect">
            <a:avLst/>
          </a:prstGeom>
          <a:noFill/>
        </p:spPr>
        <p:txBody>
          <a:bodyPr wrap="square" rtlCol="0">
            <a:spAutoFit/>
          </a:bodyPr>
          <a:lstStyle/>
          <a:p>
            <a:pPr lvl="0" algn="just"/>
            <a:r>
              <a:rPr lang="vi-VN" sz="4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Việc sử dụng tiền hợp lí có tác dụng: </a:t>
            </a:r>
          </a:p>
          <a:p>
            <a:pPr lvl="0" algn="just"/>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 Giúp Bống tạo được thu nhập, có tiền tiết kiệm, chi tiêu đáp ứng cho nhu cầu bàn thân.</a:t>
            </a:r>
          </a:p>
          <a:p>
            <a:pPr lvl="0" algn="just"/>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 + Giúp đỡ bố mẹ, người thân và những người gặp khó khăn.</a:t>
            </a:r>
          </a:p>
        </p:txBody>
      </p:sp>
      <p:pic>
        <p:nvPicPr>
          <p:cNvPr id="5" name="Picture 4" descr="A cartoon of a child raising his hand and holding a pencil and a book&#10;&#10;AI-generated content may be incorrect.">
            <a:extLst>
              <a:ext uri="{FF2B5EF4-FFF2-40B4-BE49-F238E27FC236}">
                <a16:creationId xmlns:a16="http://schemas.microsoft.com/office/drawing/2014/main" id="{6D727301-F507-669D-B480-4D4DDD65BE6D}"/>
              </a:ext>
            </a:extLst>
          </p:cNvPr>
          <p:cNvPicPr>
            <a:picLocks noChangeAspect="1"/>
          </p:cNvPicPr>
          <p:nvPr/>
        </p:nvPicPr>
        <p:blipFill>
          <a:blip r:embed="rId8">
            <a:extLst>
              <a:ext uri="{28A0092B-C50C-407E-A947-70E740481C1C}">
                <a14:useLocalDpi xmlns:a14="http://schemas.microsoft.com/office/drawing/2010/main" val="0"/>
              </a:ext>
            </a:extLst>
          </a:blip>
          <a:srcRect b="82568"/>
          <a:stretch/>
        </p:blipFill>
        <p:spPr>
          <a:xfrm>
            <a:off x="0" y="5147893"/>
            <a:ext cx="7206924" cy="1280915"/>
          </a:xfrm>
          <a:prstGeom prst="rect">
            <a:avLst/>
          </a:prstGeom>
        </p:spPr>
      </p:pic>
      <p:pic>
        <p:nvPicPr>
          <p:cNvPr id="8" name="Picture 7" descr="A couple of kids sitting at desks&#10;&#10;AI-generated content may be incorrect.">
            <a:extLst>
              <a:ext uri="{FF2B5EF4-FFF2-40B4-BE49-F238E27FC236}">
                <a16:creationId xmlns:a16="http://schemas.microsoft.com/office/drawing/2014/main" id="{A6A4A3A7-D48B-9EFB-1FE9-9F68D18E228C}"/>
              </a:ext>
            </a:extLst>
          </p:cNvPr>
          <p:cNvPicPr>
            <a:picLocks noChangeAspect="1"/>
          </p:cNvPicPr>
          <p:nvPr/>
        </p:nvPicPr>
        <p:blipFill>
          <a:blip r:embed="rId9">
            <a:extLst>
              <a:ext uri="{28A0092B-C50C-407E-A947-70E740481C1C}">
                <a14:useLocalDpi xmlns:a14="http://schemas.microsoft.com/office/drawing/2010/main" val="0"/>
              </a:ext>
            </a:extLst>
          </a:blip>
          <a:srcRect t="17861"/>
          <a:stretch/>
        </p:blipFill>
        <p:spPr>
          <a:xfrm>
            <a:off x="0" y="6924279"/>
            <a:ext cx="6572727" cy="3305618"/>
          </a:xfrm>
          <a:prstGeom prst="rect">
            <a:avLst/>
          </a:prstGeom>
        </p:spPr>
      </p:pic>
      <p:pic>
        <p:nvPicPr>
          <p:cNvPr id="12" name="Picture 11"/>
          <p:cNvPicPr>
            <a:picLocks noChangeAspect="1"/>
          </p:cNvPicPr>
          <p:nvPr/>
        </p:nvPicPr>
        <p:blipFill>
          <a:blip r:embed="rId10"/>
          <a:stretch>
            <a:fillRect/>
          </a:stretch>
        </p:blipFill>
        <p:spPr>
          <a:xfrm>
            <a:off x="2191774" y="231709"/>
            <a:ext cx="14217104" cy="1938696"/>
          </a:xfrm>
          <a:prstGeom prst="rect">
            <a:avLst/>
          </a:prstGeom>
        </p:spPr>
      </p:pic>
    </p:spTree>
    <p:extLst>
      <p:ext uri="{BB962C8B-B14F-4D97-AF65-F5344CB8AC3E}">
        <p14:creationId xmlns:p14="http://schemas.microsoft.com/office/powerpoint/2010/main" val="1503289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905F0AFB-02FE-C473-0348-4C15EA1D1F1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CE92954-E950-D1F7-B4BE-1C0A4D431FA5}"/>
              </a:ext>
            </a:extLst>
          </p:cNvPr>
          <p:cNvSpPr/>
          <p:nvPr/>
        </p:nvSpPr>
        <p:spPr>
          <a:xfrm rot="-135171">
            <a:off x="-633832" y="-1147172"/>
            <a:ext cx="19088138" cy="4816030"/>
          </a:xfrm>
          <a:prstGeom prst="rect">
            <a:avLst/>
          </a:prstGeom>
          <a:solidFill>
            <a:srgbClr val="FFD4D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47CCD7DF-3282-A9F0-22F1-3F297FF8765E}"/>
              </a:ext>
            </a:extLst>
          </p:cNvPr>
          <p:cNvSpPr/>
          <p:nvPr/>
        </p:nvSpPr>
        <p:spPr>
          <a:xfrm rot="-77527">
            <a:off x="1517428" y="2033189"/>
            <a:ext cx="14839403" cy="8052190"/>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7349011-3904-F71E-5A5F-355C8AE45059}"/>
              </a:ext>
            </a:extLst>
          </p:cNvPr>
          <p:cNvSpPr txBox="1"/>
          <p:nvPr/>
        </p:nvSpPr>
        <p:spPr>
          <a:xfrm>
            <a:off x="1507267" y="2542994"/>
            <a:ext cx="14547960" cy="769441"/>
          </a:xfrm>
          <a:prstGeom prst="rect">
            <a:avLst/>
          </a:prstGeom>
          <a:noFill/>
        </p:spPr>
        <p:txBody>
          <a:bodyPr wrap="square" rtlCol="0">
            <a:spAutoFit/>
          </a:bodyPr>
          <a:lstStyle/>
          <a:p>
            <a:pPr lvl="0" algn="ctr"/>
            <a:r>
              <a:rPr lang="vi-VN" sz="44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Theo em, vì sao chúng ta phải sử dụng tiền hợp lí?</a:t>
            </a:r>
            <a:endParaRPr kumimoji="0" lang="vi-VN" sz="4400" b="1" i="0" u="none" strike="noStrike" kern="1200" cap="none" spc="0" normalizeH="0" baseline="0" noProof="0" dirty="0">
              <a:ln>
                <a:solidFill>
                  <a:schemeClr val="tx1"/>
                </a:solidFill>
              </a:ln>
              <a:solidFill>
                <a:srgbClr val="F9525D"/>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Freeform 29">
            <a:extLst>
              <a:ext uri="{FF2B5EF4-FFF2-40B4-BE49-F238E27FC236}">
                <a16:creationId xmlns:a16="http://schemas.microsoft.com/office/drawing/2014/main" id="{5186A1CC-EE6F-2133-5C81-19BFC0636D70}"/>
              </a:ext>
            </a:extLst>
          </p:cNvPr>
          <p:cNvSpPr/>
          <p:nvPr/>
        </p:nvSpPr>
        <p:spPr>
          <a:xfrm rot="21373902">
            <a:off x="15425543" y="796360"/>
            <a:ext cx="2812347" cy="878858"/>
          </a:xfrm>
          <a:custGeom>
            <a:avLst/>
            <a:gdLst/>
            <a:ahLst/>
            <a:cxnLst/>
            <a:rect l="l" t="t" r="r" b="b"/>
            <a:pathLst>
              <a:path w="2812347" h="878858">
                <a:moveTo>
                  <a:pt x="0" y="0"/>
                </a:moveTo>
                <a:lnTo>
                  <a:pt x="2812347" y="0"/>
                </a:lnTo>
                <a:lnTo>
                  <a:pt x="2812347" y="878859"/>
                </a:lnTo>
                <a:lnTo>
                  <a:pt x="0" y="8788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
            <a:extLst>
              <a:ext uri="{FF2B5EF4-FFF2-40B4-BE49-F238E27FC236}">
                <a16:creationId xmlns:a16="http://schemas.microsoft.com/office/drawing/2014/main" id="{77703518-EC23-0628-F589-80BD33C20B19}"/>
              </a:ext>
            </a:extLst>
          </p:cNvPr>
          <p:cNvSpPr/>
          <p:nvPr/>
        </p:nvSpPr>
        <p:spPr>
          <a:xfrm rot="21373902">
            <a:off x="16026139" y="1521997"/>
            <a:ext cx="2812347" cy="878858"/>
          </a:xfrm>
          <a:custGeom>
            <a:avLst/>
            <a:gdLst/>
            <a:ahLst/>
            <a:cxnLst/>
            <a:rect l="l" t="t" r="r" b="b"/>
            <a:pathLst>
              <a:path w="2812347" h="878858">
                <a:moveTo>
                  <a:pt x="0" y="0"/>
                </a:moveTo>
                <a:lnTo>
                  <a:pt x="2812347" y="0"/>
                </a:lnTo>
                <a:lnTo>
                  <a:pt x="2812347" y="878858"/>
                </a:lnTo>
                <a:lnTo>
                  <a:pt x="0" y="8788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64B0A4FB-5C34-C4CF-8A5A-51FA10F755A6}"/>
              </a:ext>
            </a:extLst>
          </p:cNvPr>
          <p:cNvSpPr txBox="1"/>
          <p:nvPr/>
        </p:nvSpPr>
        <p:spPr>
          <a:xfrm>
            <a:off x="5409344" y="3377778"/>
            <a:ext cx="10745056" cy="6324808"/>
          </a:xfrm>
          <a:prstGeom prst="rect">
            <a:avLst/>
          </a:prstGeom>
          <a:noFill/>
        </p:spPr>
        <p:txBody>
          <a:bodyPr wrap="square" rtlCol="0">
            <a:spAutoFit/>
          </a:bodyPr>
          <a:lstStyle/>
          <a:p>
            <a:pPr lvl="0" algn="just"/>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sz="4400" dirty="0">
                <a:solidFill>
                  <a:prstClr val="black"/>
                </a:solidFill>
                <a:latin typeface="Tahoma" panose="020B0604030504040204" pitchFamily="34" charset="0"/>
                <a:ea typeface="Tahoma" panose="020B0604030504040204" pitchFamily="34" charset="0"/>
                <a:cs typeface="Tahoma" panose="020B0604030504040204" pitchFamily="34" charset="0"/>
              </a:rPr>
              <a:t>Theo em, chúng ta phải sử dụng tiền hợp lí vì những lợi ích mà việc này mang lại:</a:t>
            </a:r>
          </a:p>
          <a:p>
            <a:pPr lvl="0" algn="just"/>
            <a:r>
              <a:rPr lang="vi-VN" sz="4400" dirty="0">
                <a:solidFill>
                  <a:prstClr val="black"/>
                </a:solidFill>
                <a:latin typeface="Tahoma" panose="020B0604030504040204" pitchFamily="34" charset="0"/>
                <a:ea typeface="Tahoma" panose="020B0604030504040204" pitchFamily="34" charset="0"/>
                <a:cs typeface="Tahoma" panose="020B0604030504040204" pitchFamily="34" charset="0"/>
              </a:rPr>
              <a:t>- Đáp ứng nhu cầu cần thiết: Sử dụng tiền để mua những thứ chúng ta thực sự cần như thực phẩm, quần áo, sách giáo trình và đồ dùng học tập.</a:t>
            </a:r>
          </a:p>
          <a:p>
            <a:pPr lvl="0" algn="just"/>
            <a:r>
              <a:rPr lang="vi-VN" sz="44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4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dirty="0" smtClean="0">
                <a:solidFill>
                  <a:prstClr val="black"/>
                </a:solidFill>
                <a:latin typeface="Tahoma" panose="020B0604030504040204" pitchFamily="34" charset="0"/>
                <a:ea typeface="Tahoma" panose="020B0604030504040204" pitchFamily="34" charset="0"/>
                <a:cs typeface="Tahoma" panose="020B0604030504040204" pitchFamily="34" charset="0"/>
              </a:rPr>
              <a:t>Tiết </a:t>
            </a:r>
            <a:r>
              <a:rPr lang="vi-VN" sz="4400" dirty="0">
                <a:solidFill>
                  <a:prstClr val="black"/>
                </a:solidFill>
                <a:latin typeface="Tahoma" panose="020B0604030504040204" pitchFamily="34" charset="0"/>
                <a:ea typeface="Tahoma" panose="020B0604030504040204" pitchFamily="34" charset="0"/>
                <a:cs typeface="Tahoma" panose="020B0604030504040204" pitchFamily="34" charset="0"/>
              </a:rPr>
              <a:t>kiệm và đầu tư: Sử dụng tiền một cách thông minh giúp chúng ta tiết kiệm để có thể đầu tư vào tương lai.</a:t>
            </a:r>
          </a:p>
        </p:txBody>
      </p:sp>
      <p:pic>
        <p:nvPicPr>
          <p:cNvPr id="5" name="Picture 4" descr="A cartoon of a child raising his hand and holding a pencil and a book&#10;&#10;AI-generated content may be incorrect.">
            <a:extLst>
              <a:ext uri="{FF2B5EF4-FFF2-40B4-BE49-F238E27FC236}">
                <a16:creationId xmlns:a16="http://schemas.microsoft.com/office/drawing/2014/main" id="{681A88DD-C0D4-2BC3-C341-3B4CCF8A51E5}"/>
              </a:ext>
            </a:extLst>
          </p:cNvPr>
          <p:cNvPicPr>
            <a:picLocks noChangeAspect="1"/>
          </p:cNvPicPr>
          <p:nvPr/>
        </p:nvPicPr>
        <p:blipFill>
          <a:blip r:embed="rId6">
            <a:extLst>
              <a:ext uri="{28A0092B-C50C-407E-A947-70E740481C1C}">
                <a14:useLocalDpi xmlns:a14="http://schemas.microsoft.com/office/drawing/2010/main" val="0"/>
              </a:ext>
            </a:extLst>
          </a:blip>
          <a:srcRect b="82568"/>
          <a:stretch/>
        </p:blipFill>
        <p:spPr>
          <a:xfrm>
            <a:off x="-334038" y="5990510"/>
            <a:ext cx="6185344" cy="1099345"/>
          </a:xfrm>
          <a:prstGeom prst="rect">
            <a:avLst/>
          </a:prstGeom>
        </p:spPr>
      </p:pic>
      <p:pic>
        <p:nvPicPr>
          <p:cNvPr id="8" name="Picture 7" descr="A couple of kids sitting at desks&#10;&#10;AI-generated content may be incorrect.">
            <a:extLst>
              <a:ext uri="{FF2B5EF4-FFF2-40B4-BE49-F238E27FC236}">
                <a16:creationId xmlns:a16="http://schemas.microsoft.com/office/drawing/2014/main" id="{930CD6B8-E385-1264-A8E3-4B7A9CA2EC34}"/>
              </a:ext>
            </a:extLst>
          </p:cNvPr>
          <p:cNvPicPr>
            <a:picLocks noChangeAspect="1"/>
          </p:cNvPicPr>
          <p:nvPr/>
        </p:nvPicPr>
        <p:blipFill>
          <a:blip r:embed="rId7">
            <a:extLst>
              <a:ext uri="{28A0092B-C50C-407E-A947-70E740481C1C}">
                <a14:useLocalDpi xmlns:a14="http://schemas.microsoft.com/office/drawing/2010/main" val="0"/>
              </a:ext>
            </a:extLst>
          </a:blip>
          <a:srcRect t="17861"/>
          <a:stretch/>
        </p:blipFill>
        <p:spPr>
          <a:xfrm>
            <a:off x="-165544" y="7334045"/>
            <a:ext cx="6000521" cy="3017838"/>
          </a:xfrm>
          <a:prstGeom prst="rect">
            <a:avLst/>
          </a:prstGeom>
        </p:spPr>
      </p:pic>
      <p:pic>
        <p:nvPicPr>
          <p:cNvPr id="11" name="Picture 10"/>
          <p:cNvPicPr>
            <a:picLocks noChangeAspect="1"/>
          </p:cNvPicPr>
          <p:nvPr/>
        </p:nvPicPr>
        <p:blipFill>
          <a:blip r:embed="rId8"/>
          <a:stretch>
            <a:fillRect/>
          </a:stretch>
        </p:blipFill>
        <p:spPr>
          <a:xfrm>
            <a:off x="2228628" y="266251"/>
            <a:ext cx="14217104" cy="1938696"/>
          </a:xfrm>
          <a:prstGeom prst="rect">
            <a:avLst/>
          </a:prstGeom>
        </p:spPr>
      </p:pic>
    </p:spTree>
    <p:extLst>
      <p:ext uri="{BB962C8B-B14F-4D97-AF65-F5344CB8AC3E}">
        <p14:creationId xmlns:p14="http://schemas.microsoft.com/office/powerpoint/2010/main" val="3407833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059053A3-D958-0C9E-592C-A10C4764EC9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157FB33-5E2D-EAEC-9EAF-BABE9E4BD7BB}"/>
              </a:ext>
            </a:extLst>
          </p:cNvPr>
          <p:cNvSpPr/>
          <p:nvPr/>
        </p:nvSpPr>
        <p:spPr>
          <a:xfrm rot="-135171">
            <a:off x="-633832" y="-1147172"/>
            <a:ext cx="19088138" cy="4816030"/>
          </a:xfrm>
          <a:prstGeom prst="rect">
            <a:avLst/>
          </a:prstGeom>
          <a:solidFill>
            <a:srgbClr val="FFD4D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278D5E76-0744-790D-E563-38DDB14627D1}"/>
              </a:ext>
            </a:extLst>
          </p:cNvPr>
          <p:cNvSpPr/>
          <p:nvPr/>
        </p:nvSpPr>
        <p:spPr>
          <a:xfrm rot="-77527">
            <a:off x="1517428" y="2033189"/>
            <a:ext cx="14839403" cy="8052190"/>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29">
            <a:extLst>
              <a:ext uri="{FF2B5EF4-FFF2-40B4-BE49-F238E27FC236}">
                <a16:creationId xmlns:a16="http://schemas.microsoft.com/office/drawing/2014/main" id="{A95638F3-A1EF-B1E7-F6BD-E5DF0BCB5B8F}"/>
              </a:ext>
            </a:extLst>
          </p:cNvPr>
          <p:cNvSpPr/>
          <p:nvPr/>
        </p:nvSpPr>
        <p:spPr>
          <a:xfrm rot="21373902">
            <a:off x="15425543" y="796360"/>
            <a:ext cx="2812347" cy="878858"/>
          </a:xfrm>
          <a:custGeom>
            <a:avLst/>
            <a:gdLst/>
            <a:ahLst/>
            <a:cxnLst/>
            <a:rect l="l" t="t" r="r" b="b"/>
            <a:pathLst>
              <a:path w="2812347" h="878858">
                <a:moveTo>
                  <a:pt x="0" y="0"/>
                </a:moveTo>
                <a:lnTo>
                  <a:pt x="2812347" y="0"/>
                </a:lnTo>
                <a:lnTo>
                  <a:pt x="2812347" y="878859"/>
                </a:lnTo>
                <a:lnTo>
                  <a:pt x="0" y="8788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
            <a:extLst>
              <a:ext uri="{FF2B5EF4-FFF2-40B4-BE49-F238E27FC236}">
                <a16:creationId xmlns:a16="http://schemas.microsoft.com/office/drawing/2014/main" id="{54AE5B8B-3AB4-FB55-7C25-354F60572D2F}"/>
              </a:ext>
            </a:extLst>
          </p:cNvPr>
          <p:cNvSpPr/>
          <p:nvPr/>
        </p:nvSpPr>
        <p:spPr>
          <a:xfrm rot="21373902">
            <a:off x="16026139" y="1521997"/>
            <a:ext cx="2812347" cy="878858"/>
          </a:xfrm>
          <a:custGeom>
            <a:avLst/>
            <a:gdLst/>
            <a:ahLst/>
            <a:cxnLst/>
            <a:rect l="l" t="t" r="r" b="b"/>
            <a:pathLst>
              <a:path w="2812347" h="878858">
                <a:moveTo>
                  <a:pt x="0" y="0"/>
                </a:moveTo>
                <a:lnTo>
                  <a:pt x="2812347" y="0"/>
                </a:lnTo>
                <a:lnTo>
                  <a:pt x="2812347" y="878858"/>
                </a:lnTo>
                <a:lnTo>
                  <a:pt x="0" y="8788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4F8C61B-07D8-D2E1-FDB9-4EAD74B59FCA}"/>
              </a:ext>
            </a:extLst>
          </p:cNvPr>
          <p:cNvSpPr txBox="1"/>
          <p:nvPr/>
        </p:nvSpPr>
        <p:spPr>
          <a:xfrm>
            <a:off x="5194957" y="3463151"/>
            <a:ext cx="11035643" cy="67403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Tránh lãng phí: Sử dụng tiền hợp lý giúp chúng ta tránh lãng phí bằng cách không mua những thứ không cần thiết hoặc không tốt cho sức khỏe và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Xây dựng thói quen thông minh: Bằng cách sử dụng tiền hợp lý, chúng ta hình thành được thói quen quản lý tài chính tốt từ khi còn nhỏ, giúp chúng ta trở thành người có khả năng tài chính tốt trong tương lai.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Đảm bảo an toàn: Sử dụng tiền một cách hợp lý giúp chúng ta tránh rủi ro và không bị lừa đảo hoặc mất tiền một cách không cần thiết. </a:t>
            </a:r>
          </a:p>
        </p:txBody>
      </p:sp>
      <p:pic>
        <p:nvPicPr>
          <p:cNvPr id="5" name="Picture 4" descr="A cartoon of a child raising his hand and holding a pencil and a book&#10;&#10;AI-generated content may be incorrect.">
            <a:extLst>
              <a:ext uri="{FF2B5EF4-FFF2-40B4-BE49-F238E27FC236}">
                <a16:creationId xmlns:a16="http://schemas.microsoft.com/office/drawing/2014/main" id="{1F8BC37A-97FE-5AD8-F420-AF5737872C85}"/>
              </a:ext>
            </a:extLst>
          </p:cNvPr>
          <p:cNvPicPr>
            <a:picLocks noChangeAspect="1"/>
          </p:cNvPicPr>
          <p:nvPr/>
        </p:nvPicPr>
        <p:blipFill>
          <a:blip r:embed="rId6">
            <a:extLst>
              <a:ext uri="{28A0092B-C50C-407E-A947-70E740481C1C}">
                <a14:useLocalDpi xmlns:a14="http://schemas.microsoft.com/office/drawing/2010/main" val="0"/>
              </a:ext>
            </a:extLst>
          </a:blip>
          <a:srcRect b="82568"/>
          <a:stretch/>
        </p:blipFill>
        <p:spPr>
          <a:xfrm>
            <a:off x="-311206" y="6322102"/>
            <a:ext cx="5752459" cy="1022407"/>
          </a:xfrm>
          <a:prstGeom prst="rect">
            <a:avLst/>
          </a:prstGeom>
        </p:spPr>
      </p:pic>
      <p:pic>
        <p:nvPicPr>
          <p:cNvPr id="8" name="Picture 7" descr="A couple of kids sitting at desks&#10;&#10;AI-generated content may be incorrect.">
            <a:extLst>
              <a:ext uri="{FF2B5EF4-FFF2-40B4-BE49-F238E27FC236}">
                <a16:creationId xmlns:a16="http://schemas.microsoft.com/office/drawing/2014/main" id="{A1A5D6BC-895A-39B7-6BCD-FD3C10067ADF}"/>
              </a:ext>
            </a:extLst>
          </p:cNvPr>
          <p:cNvPicPr>
            <a:picLocks noChangeAspect="1"/>
          </p:cNvPicPr>
          <p:nvPr/>
        </p:nvPicPr>
        <p:blipFill>
          <a:blip r:embed="rId7" cstate="print">
            <a:extLst>
              <a:ext uri="{28A0092B-C50C-407E-A947-70E740481C1C}">
                <a14:useLocalDpi xmlns:a14="http://schemas.microsoft.com/office/drawing/2010/main" val="0"/>
              </a:ext>
            </a:extLst>
          </a:blip>
          <a:srcRect t="17861"/>
          <a:stretch/>
        </p:blipFill>
        <p:spPr>
          <a:xfrm>
            <a:off x="0" y="7671616"/>
            <a:ext cx="5130048" cy="2580052"/>
          </a:xfrm>
          <a:prstGeom prst="rect">
            <a:avLst/>
          </a:prstGeom>
        </p:spPr>
      </p:pic>
      <p:sp>
        <p:nvSpPr>
          <p:cNvPr id="6" name="TextBox 5">
            <a:extLst>
              <a:ext uri="{FF2B5EF4-FFF2-40B4-BE49-F238E27FC236}">
                <a16:creationId xmlns:a16="http://schemas.microsoft.com/office/drawing/2014/main" id="{3BA31503-3C5B-DA88-87AF-E6F419B8C989}"/>
              </a:ext>
            </a:extLst>
          </p:cNvPr>
          <p:cNvSpPr txBox="1"/>
          <p:nvPr/>
        </p:nvSpPr>
        <p:spPr>
          <a:xfrm>
            <a:off x="1447577" y="2458625"/>
            <a:ext cx="14571772" cy="769441"/>
          </a:xfrm>
          <a:prstGeom prst="rect">
            <a:avLst/>
          </a:prstGeom>
          <a:noFill/>
        </p:spPr>
        <p:txBody>
          <a:bodyPr wrap="square" rtlCol="0">
            <a:spAutoFit/>
          </a:bodyPr>
          <a:lstStyle/>
          <a:p>
            <a:pPr lvl="0" algn="ctr"/>
            <a:r>
              <a:rPr lang="vi-VN" sz="4400" b="1" dirty="0">
                <a:ln>
                  <a:solidFill>
                    <a:schemeClr val="tx1"/>
                  </a:solidFill>
                </a:ln>
                <a:solidFill>
                  <a:srgbClr val="F9525D"/>
                </a:solidFill>
                <a:latin typeface="Tahoma" panose="020B0604030504040204" pitchFamily="34" charset="0"/>
                <a:ea typeface="Tahoma" panose="020B0604030504040204" pitchFamily="34" charset="0"/>
                <a:cs typeface="Tahoma" panose="020B0604030504040204" pitchFamily="34" charset="0"/>
              </a:rPr>
              <a:t>Theo em, vì sao chúng ta phải sử dụng tiền hợp lí?</a:t>
            </a:r>
            <a:endParaRPr kumimoji="0" lang="vi-VN" sz="4400" b="1" i="0" u="none" strike="noStrike" kern="1200" cap="none" spc="0" normalizeH="0" baseline="0" noProof="0" dirty="0">
              <a:ln>
                <a:solidFill>
                  <a:schemeClr val="tx1"/>
                </a:solidFill>
              </a:ln>
              <a:solidFill>
                <a:srgbClr val="F9525D"/>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8"/>
          <a:stretch>
            <a:fillRect/>
          </a:stretch>
        </p:blipFill>
        <p:spPr>
          <a:xfrm>
            <a:off x="2228628" y="266251"/>
            <a:ext cx="14217104" cy="1938696"/>
          </a:xfrm>
          <a:prstGeom prst="rect">
            <a:avLst/>
          </a:prstGeom>
        </p:spPr>
      </p:pic>
    </p:spTree>
    <p:extLst>
      <p:ext uri="{BB962C8B-B14F-4D97-AF65-F5344CB8AC3E}">
        <p14:creationId xmlns:p14="http://schemas.microsoft.com/office/powerpoint/2010/main" val="7289714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1A794-B670-5848-133E-5C54B115FBE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E142E7-81A8-B498-27FB-A478155EC51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a:extLst>
              <a:ext uri="{FF2B5EF4-FFF2-40B4-BE49-F238E27FC236}">
                <a16:creationId xmlns:a16="http://schemas.microsoft.com/office/drawing/2014/main" id="{0E1BC079-4377-3AAF-ACBA-7D546F6835C5}"/>
              </a:ext>
            </a:extLst>
          </p:cNvPr>
          <p:cNvSpPr/>
          <p:nvPr/>
        </p:nvSpPr>
        <p:spPr>
          <a:xfrm rot="-97629">
            <a:off x="-131324" y="-310702"/>
            <a:ext cx="7601453" cy="10908404"/>
          </a:xfrm>
          <a:prstGeom prst="rect">
            <a:avLst/>
          </a:prstGeom>
          <a:solidFill>
            <a:srgbClr val="A2DA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4219DD8F-C06C-3838-B3B4-955B21059682}"/>
              </a:ext>
            </a:extLst>
          </p:cNvPr>
          <p:cNvSpPr/>
          <p:nvPr/>
        </p:nvSpPr>
        <p:spPr>
          <a:xfrm>
            <a:off x="5965471" y="1161304"/>
            <a:ext cx="2579207" cy="813630"/>
          </a:xfrm>
          <a:custGeom>
            <a:avLst/>
            <a:gdLst/>
            <a:ahLst/>
            <a:cxnLst/>
            <a:rect l="l" t="t" r="r" b="b"/>
            <a:pathLst>
              <a:path w="2579207" h="813630">
                <a:moveTo>
                  <a:pt x="0" y="0"/>
                </a:moveTo>
                <a:lnTo>
                  <a:pt x="2579208" y="0"/>
                </a:lnTo>
                <a:lnTo>
                  <a:pt x="2579208" y="813630"/>
                </a:lnTo>
                <a:lnTo>
                  <a:pt x="0" y="8136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a:extLst>
              <a:ext uri="{FF2B5EF4-FFF2-40B4-BE49-F238E27FC236}">
                <a16:creationId xmlns:a16="http://schemas.microsoft.com/office/drawing/2014/main" id="{ABDBEF9B-5745-62AE-782D-69F7AA4938CF}"/>
              </a:ext>
            </a:extLst>
          </p:cNvPr>
          <p:cNvGrpSpPr/>
          <p:nvPr/>
        </p:nvGrpSpPr>
        <p:grpSpPr>
          <a:xfrm>
            <a:off x="9144000" y="385162"/>
            <a:ext cx="6091615" cy="2150034"/>
            <a:chOff x="0" y="0"/>
            <a:chExt cx="8122154" cy="2866713"/>
          </a:xfrm>
        </p:grpSpPr>
        <p:grpSp>
          <p:nvGrpSpPr>
            <p:cNvPr id="6" name="Group 6">
              <a:extLst>
                <a:ext uri="{FF2B5EF4-FFF2-40B4-BE49-F238E27FC236}">
                  <a16:creationId xmlns:a16="http://schemas.microsoft.com/office/drawing/2014/main" id="{FB384133-2098-C85E-09CC-B9CA6763F499}"/>
                </a:ext>
              </a:extLst>
            </p:cNvPr>
            <p:cNvGrpSpPr/>
            <p:nvPr/>
          </p:nvGrpSpPr>
          <p:grpSpPr>
            <a:xfrm>
              <a:off x="118075" y="125174"/>
              <a:ext cx="8004079" cy="2741539"/>
              <a:chOff x="0" y="0"/>
              <a:chExt cx="2030664" cy="695539"/>
            </a:xfrm>
          </p:grpSpPr>
          <p:sp>
            <p:nvSpPr>
              <p:cNvPr id="7" name="Freeform 7">
                <a:extLst>
                  <a:ext uri="{FF2B5EF4-FFF2-40B4-BE49-F238E27FC236}">
                    <a16:creationId xmlns:a16="http://schemas.microsoft.com/office/drawing/2014/main" id="{A6CD6B97-F689-901F-3F63-E31464A1F7EC}"/>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FD4D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a:extLst>
                <a:ext uri="{FF2B5EF4-FFF2-40B4-BE49-F238E27FC236}">
                  <a16:creationId xmlns:a16="http://schemas.microsoft.com/office/drawing/2014/main" id="{F5A844EA-3381-A63F-DEAC-DDA47432EB10}"/>
                </a:ext>
              </a:extLst>
            </p:cNvPr>
            <p:cNvGrpSpPr/>
            <p:nvPr/>
          </p:nvGrpSpPr>
          <p:grpSpPr>
            <a:xfrm>
              <a:off x="0" y="0"/>
              <a:ext cx="8004079" cy="2741539"/>
              <a:chOff x="0" y="0"/>
              <a:chExt cx="2030664" cy="695539"/>
            </a:xfrm>
          </p:grpSpPr>
          <p:sp>
            <p:nvSpPr>
              <p:cNvPr id="9" name="Freeform 9">
                <a:extLst>
                  <a:ext uri="{FF2B5EF4-FFF2-40B4-BE49-F238E27FC236}">
                    <a16:creationId xmlns:a16="http://schemas.microsoft.com/office/drawing/2014/main" id="{42021C91-576D-1969-E08B-C29697ABE8BC}"/>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4" name="Group 14">
            <a:extLst>
              <a:ext uri="{FF2B5EF4-FFF2-40B4-BE49-F238E27FC236}">
                <a16:creationId xmlns:a16="http://schemas.microsoft.com/office/drawing/2014/main" id="{4A3326DA-4E18-D76A-0AFC-B18471CBFFB5}"/>
              </a:ext>
            </a:extLst>
          </p:cNvPr>
          <p:cNvGrpSpPr/>
          <p:nvPr/>
        </p:nvGrpSpPr>
        <p:grpSpPr>
          <a:xfrm>
            <a:off x="10384702" y="2799341"/>
            <a:ext cx="6098309" cy="2151404"/>
            <a:chOff x="42644" y="130007"/>
            <a:chExt cx="8131079" cy="2868539"/>
          </a:xfrm>
        </p:grpSpPr>
        <p:grpSp>
          <p:nvGrpSpPr>
            <p:cNvPr id="15" name="Group 15">
              <a:extLst>
                <a:ext uri="{FF2B5EF4-FFF2-40B4-BE49-F238E27FC236}">
                  <a16:creationId xmlns:a16="http://schemas.microsoft.com/office/drawing/2014/main" id="{1832E9B6-6A5F-6536-25AA-BCCD53D75B1E}"/>
                </a:ext>
              </a:extLst>
            </p:cNvPr>
            <p:cNvGrpSpPr/>
            <p:nvPr/>
          </p:nvGrpSpPr>
          <p:grpSpPr>
            <a:xfrm rot="-112324">
              <a:off x="169644" y="257007"/>
              <a:ext cx="8004079" cy="2741539"/>
              <a:chOff x="0" y="0"/>
              <a:chExt cx="2030664" cy="695539"/>
            </a:xfrm>
          </p:grpSpPr>
          <p:sp>
            <p:nvSpPr>
              <p:cNvPr id="16" name="Freeform 16">
                <a:extLst>
                  <a:ext uri="{FF2B5EF4-FFF2-40B4-BE49-F238E27FC236}">
                    <a16:creationId xmlns:a16="http://schemas.microsoft.com/office/drawing/2014/main" id="{C2348F1A-AD16-050D-57CE-CBEA7ABB5E55}"/>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FE5A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a:extLst>
                <a:ext uri="{FF2B5EF4-FFF2-40B4-BE49-F238E27FC236}">
                  <a16:creationId xmlns:a16="http://schemas.microsoft.com/office/drawing/2014/main" id="{9A70204E-73B3-F1D9-697D-0248E60A2C6E}"/>
                </a:ext>
              </a:extLst>
            </p:cNvPr>
            <p:cNvGrpSpPr/>
            <p:nvPr/>
          </p:nvGrpSpPr>
          <p:grpSpPr>
            <a:xfrm rot="-112324">
              <a:off x="42644" y="130007"/>
              <a:ext cx="8004079" cy="2741539"/>
              <a:chOff x="0" y="0"/>
              <a:chExt cx="2030664" cy="695539"/>
            </a:xfrm>
          </p:grpSpPr>
          <p:sp>
            <p:nvSpPr>
              <p:cNvPr id="18" name="Freeform 18">
                <a:extLst>
                  <a:ext uri="{FF2B5EF4-FFF2-40B4-BE49-F238E27FC236}">
                    <a16:creationId xmlns:a16="http://schemas.microsoft.com/office/drawing/2014/main" id="{3B213824-9DE2-7592-58D1-AEC140318621}"/>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2" name="Group 22">
            <a:extLst>
              <a:ext uri="{FF2B5EF4-FFF2-40B4-BE49-F238E27FC236}">
                <a16:creationId xmlns:a16="http://schemas.microsoft.com/office/drawing/2014/main" id="{0F385F2A-5922-EE94-384E-DCD3846DF783}"/>
              </a:ext>
            </a:extLst>
          </p:cNvPr>
          <p:cNvGrpSpPr/>
          <p:nvPr/>
        </p:nvGrpSpPr>
        <p:grpSpPr>
          <a:xfrm>
            <a:off x="10927651" y="5056511"/>
            <a:ext cx="6098309" cy="2151404"/>
            <a:chOff x="24955" y="74665"/>
            <a:chExt cx="8131079" cy="2868539"/>
          </a:xfrm>
        </p:grpSpPr>
        <p:grpSp>
          <p:nvGrpSpPr>
            <p:cNvPr id="23" name="Group 23">
              <a:extLst>
                <a:ext uri="{FF2B5EF4-FFF2-40B4-BE49-F238E27FC236}">
                  <a16:creationId xmlns:a16="http://schemas.microsoft.com/office/drawing/2014/main" id="{C6A902EB-F52F-7F39-4363-D9D44EBDFF48}"/>
                </a:ext>
              </a:extLst>
            </p:cNvPr>
            <p:cNvGrpSpPr/>
            <p:nvPr/>
          </p:nvGrpSpPr>
          <p:grpSpPr>
            <a:xfrm rot="64346">
              <a:off x="151955" y="201665"/>
              <a:ext cx="8004079" cy="2741539"/>
              <a:chOff x="0" y="0"/>
              <a:chExt cx="2030664" cy="695539"/>
            </a:xfrm>
          </p:grpSpPr>
          <p:sp>
            <p:nvSpPr>
              <p:cNvPr id="24" name="Freeform 24">
                <a:extLst>
                  <a:ext uri="{FF2B5EF4-FFF2-40B4-BE49-F238E27FC236}">
                    <a16:creationId xmlns:a16="http://schemas.microsoft.com/office/drawing/2014/main" id="{B007ABC9-4E64-F882-AE86-BA4A9357EAAA}"/>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767DC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a:extLst>
                <a:ext uri="{FF2B5EF4-FFF2-40B4-BE49-F238E27FC236}">
                  <a16:creationId xmlns:a16="http://schemas.microsoft.com/office/drawing/2014/main" id="{E57AE35F-40B6-3F58-EDFF-9089B5130CF0}"/>
                </a:ext>
              </a:extLst>
            </p:cNvPr>
            <p:cNvGrpSpPr/>
            <p:nvPr/>
          </p:nvGrpSpPr>
          <p:grpSpPr>
            <a:xfrm rot="64346">
              <a:off x="24955" y="74665"/>
              <a:ext cx="8004079" cy="2741539"/>
              <a:chOff x="0" y="0"/>
              <a:chExt cx="2030664" cy="695539"/>
            </a:xfrm>
          </p:grpSpPr>
          <p:sp>
            <p:nvSpPr>
              <p:cNvPr id="26" name="Freeform 26">
                <a:extLst>
                  <a:ext uri="{FF2B5EF4-FFF2-40B4-BE49-F238E27FC236}">
                    <a16:creationId xmlns:a16="http://schemas.microsoft.com/office/drawing/2014/main" id="{DF76AC34-1DD3-704C-BEDD-8501D7559D9F}"/>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0" name="Group 30">
            <a:extLst>
              <a:ext uri="{FF2B5EF4-FFF2-40B4-BE49-F238E27FC236}">
                <a16:creationId xmlns:a16="http://schemas.microsoft.com/office/drawing/2014/main" id="{904434F4-87A3-A703-C59B-F03E4F215475}"/>
              </a:ext>
            </a:extLst>
          </p:cNvPr>
          <p:cNvGrpSpPr/>
          <p:nvPr/>
        </p:nvGrpSpPr>
        <p:grpSpPr>
          <a:xfrm>
            <a:off x="10725021" y="7793554"/>
            <a:ext cx="6098309" cy="2151404"/>
            <a:chOff x="0" y="0"/>
            <a:chExt cx="8131079" cy="2868539"/>
          </a:xfrm>
        </p:grpSpPr>
        <p:grpSp>
          <p:nvGrpSpPr>
            <p:cNvPr id="31" name="Group 31">
              <a:extLst>
                <a:ext uri="{FF2B5EF4-FFF2-40B4-BE49-F238E27FC236}">
                  <a16:creationId xmlns:a16="http://schemas.microsoft.com/office/drawing/2014/main" id="{51272447-53F0-83FE-FC56-ED5A4D020DED}"/>
                </a:ext>
              </a:extLst>
            </p:cNvPr>
            <p:cNvGrpSpPr/>
            <p:nvPr/>
          </p:nvGrpSpPr>
          <p:grpSpPr>
            <a:xfrm>
              <a:off x="127000" y="127000"/>
              <a:ext cx="8004079" cy="2741539"/>
              <a:chOff x="0" y="0"/>
              <a:chExt cx="2030664" cy="695539"/>
            </a:xfrm>
          </p:grpSpPr>
          <p:sp>
            <p:nvSpPr>
              <p:cNvPr id="32" name="Freeform 32">
                <a:extLst>
                  <a:ext uri="{FF2B5EF4-FFF2-40B4-BE49-F238E27FC236}">
                    <a16:creationId xmlns:a16="http://schemas.microsoft.com/office/drawing/2014/main" id="{50CB1E92-92BD-D5E5-1137-2203756D5210}"/>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A2DA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3">
              <a:extLst>
                <a:ext uri="{FF2B5EF4-FFF2-40B4-BE49-F238E27FC236}">
                  <a16:creationId xmlns:a16="http://schemas.microsoft.com/office/drawing/2014/main" id="{355E067A-7AEA-0BD0-E601-E26AE0755715}"/>
                </a:ext>
              </a:extLst>
            </p:cNvPr>
            <p:cNvGrpSpPr/>
            <p:nvPr/>
          </p:nvGrpSpPr>
          <p:grpSpPr>
            <a:xfrm>
              <a:off x="0" y="0"/>
              <a:ext cx="8004079" cy="2741539"/>
              <a:chOff x="0" y="0"/>
              <a:chExt cx="2030664" cy="695539"/>
            </a:xfrm>
          </p:grpSpPr>
          <p:sp>
            <p:nvSpPr>
              <p:cNvPr id="34" name="Freeform 34">
                <a:extLst>
                  <a:ext uri="{FF2B5EF4-FFF2-40B4-BE49-F238E27FC236}">
                    <a16:creationId xmlns:a16="http://schemas.microsoft.com/office/drawing/2014/main" id="{91FE142D-85ED-1673-D8B9-4DDA1D75675A}"/>
                  </a:ext>
                </a:extLst>
              </p:cNvPr>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8" name="Freeform 38">
            <a:extLst>
              <a:ext uri="{FF2B5EF4-FFF2-40B4-BE49-F238E27FC236}">
                <a16:creationId xmlns:a16="http://schemas.microsoft.com/office/drawing/2014/main" id="{6A8CD93D-FA94-B572-F363-DD60833A7D67}"/>
              </a:ext>
            </a:extLst>
          </p:cNvPr>
          <p:cNvSpPr/>
          <p:nvPr/>
        </p:nvSpPr>
        <p:spPr>
          <a:xfrm rot="536846">
            <a:off x="1125407" y="891723"/>
            <a:ext cx="1112922" cy="1330667"/>
          </a:xfrm>
          <a:custGeom>
            <a:avLst/>
            <a:gdLst/>
            <a:ahLst/>
            <a:cxnLst/>
            <a:rect l="l" t="t" r="r" b="b"/>
            <a:pathLst>
              <a:path w="1112922" h="1330667">
                <a:moveTo>
                  <a:pt x="0" y="0"/>
                </a:moveTo>
                <a:lnTo>
                  <a:pt x="1112922" y="0"/>
                </a:lnTo>
                <a:lnTo>
                  <a:pt x="1112922" y="1330667"/>
                </a:lnTo>
                <a:lnTo>
                  <a:pt x="0" y="13306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9">
            <a:extLst>
              <a:ext uri="{FF2B5EF4-FFF2-40B4-BE49-F238E27FC236}">
                <a16:creationId xmlns:a16="http://schemas.microsoft.com/office/drawing/2014/main" id="{7596A69B-4ED2-3987-3A01-AC0C95F4D82E}"/>
              </a:ext>
            </a:extLst>
          </p:cNvPr>
          <p:cNvSpPr/>
          <p:nvPr/>
        </p:nvSpPr>
        <p:spPr>
          <a:xfrm rot="-410389">
            <a:off x="425893" y="7407201"/>
            <a:ext cx="1783304" cy="2990296"/>
          </a:xfrm>
          <a:custGeom>
            <a:avLst/>
            <a:gdLst/>
            <a:ahLst/>
            <a:cxnLst/>
            <a:rect l="l" t="t" r="r" b="b"/>
            <a:pathLst>
              <a:path w="1783304" h="2990296">
                <a:moveTo>
                  <a:pt x="0" y="0"/>
                </a:moveTo>
                <a:lnTo>
                  <a:pt x="1783304" y="0"/>
                </a:lnTo>
                <a:lnTo>
                  <a:pt x="1783304" y="2990297"/>
                </a:lnTo>
                <a:lnTo>
                  <a:pt x="0" y="299029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40">
            <a:extLst>
              <a:ext uri="{FF2B5EF4-FFF2-40B4-BE49-F238E27FC236}">
                <a16:creationId xmlns:a16="http://schemas.microsoft.com/office/drawing/2014/main" id="{3D8E094E-552E-2B39-9B48-5E8FC49E3E7B}"/>
              </a:ext>
            </a:extLst>
          </p:cNvPr>
          <p:cNvSpPr/>
          <p:nvPr/>
        </p:nvSpPr>
        <p:spPr>
          <a:xfrm>
            <a:off x="16111292" y="1353770"/>
            <a:ext cx="1424081" cy="1356761"/>
          </a:xfrm>
          <a:custGeom>
            <a:avLst/>
            <a:gdLst/>
            <a:ahLst/>
            <a:cxnLst/>
            <a:rect l="l" t="t" r="r" b="b"/>
            <a:pathLst>
              <a:path w="1424081" h="1356761">
                <a:moveTo>
                  <a:pt x="0" y="0"/>
                </a:moveTo>
                <a:lnTo>
                  <a:pt x="1424081" y="0"/>
                </a:lnTo>
                <a:lnTo>
                  <a:pt x="1424081" y="1356761"/>
                </a:lnTo>
                <a:lnTo>
                  <a:pt x="0" y="13567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41">
            <a:extLst>
              <a:ext uri="{FF2B5EF4-FFF2-40B4-BE49-F238E27FC236}">
                <a16:creationId xmlns:a16="http://schemas.microsoft.com/office/drawing/2014/main" id="{C985E659-9338-030B-6B32-A6401028DD85}"/>
              </a:ext>
            </a:extLst>
          </p:cNvPr>
          <p:cNvSpPr/>
          <p:nvPr/>
        </p:nvSpPr>
        <p:spPr>
          <a:xfrm rot="-464438">
            <a:off x="8502141" y="8090258"/>
            <a:ext cx="1544082" cy="1747418"/>
          </a:xfrm>
          <a:custGeom>
            <a:avLst/>
            <a:gdLst/>
            <a:ahLst/>
            <a:cxnLst/>
            <a:rect l="l" t="t" r="r" b="b"/>
            <a:pathLst>
              <a:path w="1544082" h="1747418">
                <a:moveTo>
                  <a:pt x="0" y="0"/>
                </a:moveTo>
                <a:lnTo>
                  <a:pt x="1544082" y="0"/>
                </a:lnTo>
                <a:lnTo>
                  <a:pt x="1544082" y="1747417"/>
                </a:lnTo>
                <a:lnTo>
                  <a:pt x="0" y="174741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6">
            <a:extLst>
              <a:ext uri="{FF2B5EF4-FFF2-40B4-BE49-F238E27FC236}">
                <a16:creationId xmlns:a16="http://schemas.microsoft.com/office/drawing/2014/main" id="{0924D1BA-A3FC-0E2C-BD14-481E548498FE}"/>
              </a:ext>
            </a:extLst>
          </p:cNvPr>
          <p:cNvSpPr txBox="1"/>
          <p:nvPr/>
        </p:nvSpPr>
        <p:spPr>
          <a:xfrm>
            <a:off x="6549423" y="2171700"/>
            <a:ext cx="12277418" cy="522181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12000" b="0" i="0" u="none" strike="noStrike" kern="1200" cap="none" spc="0" normalizeH="0" baseline="0" noProof="0" dirty="0">
                <a:ln>
                  <a:noFill/>
                </a:ln>
                <a:solidFill>
                  <a:srgbClr val="767DCC"/>
                </a:solidFill>
                <a:effectLst/>
                <a:uLnTx/>
                <a:uFillTx/>
                <a:latin typeface="Paytone One"/>
                <a:ea typeface="Paytone One"/>
                <a:cs typeface="Paytone One"/>
                <a:sym typeface="Paytone One"/>
              </a:rPr>
              <a:t>CHÚC CÁC EM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12000" b="0" i="0" u="none" strike="noStrike" kern="1200" cap="none" spc="0" normalizeH="0" baseline="0" noProof="0" dirty="0">
                <a:ln>
                  <a:noFill/>
                </a:ln>
                <a:solidFill>
                  <a:srgbClr val="767DCC"/>
                </a:solidFill>
                <a:effectLst/>
                <a:uLnTx/>
                <a:uFillTx/>
                <a:latin typeface="Paytone One"/>
                <a:ea typeface="Paytone One"/>
                <a:cs typeface="Paytone One"/>
                <a:sym typeface="Paytone One"/>
              </a:rPr>
              <a:t> HỌC TỐT!</a:t>
            </a:r>
            <a:endParaRPr kumimoji="0" lang="en-US" sz="12000" b="0" i="0" u="none" strike="noStrike" kern="1200" cap="none" spc="0" normalizeH="0" baseline="0" noProof="0" dirty="0">
              <a:ln>
                <a:noFill/>
              </a:ln>
              <a:solidFill>
                <a:srgbClr val="767DCC"/>
              </a:solidFill>
              <a:effectLst/>
              <a:uLnTx/>
              <a:uFillTx/>
              <a:latin typeface="Paytone One"/>
              <a:ea typeface="Paytone One"/>
              <a:cs typeface="Paytone One"/>
              <a:sym typeface="Paytone One"/>
            </a:endParaRPr>
          </a:p>
        </p:txBody>
      </p:sp>
      <p:pic>
        <p:nvPicPr>
          <p:cNvPr id="43" name="Picture 42">
            <a:extLst>
              <a:ext uri="{FF2B5EF4-FFF2-40B4-BE49-F238E27FC236}">
                <a16:creationId xmlns:a16="http://schemas.microsoft.com/office/drawing/2014/main" id="{93E37C89-FEC1-60B4-333D-CBDF1B89C73C}"/>
              </a:ext>
            </a:extLst>
          </p:cNvPr>
          <p:cNvPicPr>
            <a:picLocks noChangeAspect="1"/>
          </p:cNvPicPr>
          <p:nvPr/>
        </p:nvPicPr>
        <p:blipFill>
          <a:blip r:embed="rId13"/>
          <a:stretch>
            <a:fillRect/>
          </a:stretch>
        </p:blipFill>
        <p:spPr>
          <a:xfrm>
            <a:off x="883289" y="3136238"/>
            <a:ext cx="7504703" cy="7504703"/>
          </a:xfrm>
          <a:prstGeom prst="rect">
            <a:avLst/>
          </a:prstGeom>
        </p:spPr>
      </p:pic>
    </p:spTree>
    <p:extLst>
      <p:ext uri="{BB962C8B-B14F-4D97-AF65-F5344CB8AC3E}">
        <p14:creationId xmlns:p14="http://schemas.microsoft.com/office/powerpoint/2010/main" val="1098542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grpSp>
        <p:nvGrpSpPr>
          <p:cNvPr id="2" name="Group 2"/>
          <p:cNvGrpSpPr/>
          <p:nvPr/>
        </p:nvGrpSpPr>
        <p:grpSpPr>
          <a:xfrm>
            <a:off x="1274647" y="1525585"/>
            <a:ext cx="18157401" cy="9372411"/>
            <a:chOff x="0" y="0"/>
            <a:chExt cx="24209868" cy="12496548"/>
          </a:xfrm>
        </p:grpSpPr>
        <p:sp>
          <p:nvSpPr>
            <p:cNvPr id="3" name="AutoShape 3"/>
            <p:cNvSpPr/>
            <p:nvPr/>
          </p:nvSpPr>
          <p:spPr>
            <a:xfrm rot="-155262">
              <a:off x="379342" y="526613"/>
              <a:ext cx="23585320" cy="11394919"/>
            </a:xfrm>
            <a:prstGeom prst="rect">
              <a:avLst/>
            </a:prstGeom>
            <a:solidFill>
              <a:srgbClr val="F2F1F4"/>
            </a:solidFill>
          </p:spPr>
          <p:txBody>
            <a:bodyPr/>
            <a:lstStyle/>
            <a:p>
              <a:endParaRPr lang="en-SG"/>
            </a:p>
          </p:txBody>
        </p:sp>
        <p:sp>
          <p:nvSpPr>
            <p:cNvPr id="4" name="AutoShape 4"/>
            <p:cNvSpPr/>
            <p:nvPr/>
          </p:nvSpPr>
          <p:spPr>
            <a:xfrm rot="-90015">
              <a:off x="145126" y="794832"/>
              <a:ext cx="23585320" cy="11394919"/>
            </a:xfrm>
            <a:prstGeom prst="rect">
              <a:avLst/>
            </a:prstGeom>
            <a:solidFill>
              <a:srgbClr val="FFFFFF"/>
            </a:solidFill>
          </p:spPr>
          <p:txBody>
            <a:bodyPr/>
            <a:lstStyle/>
            <a:p>
              <a:endParaRPr lang="en-SG"/>
            </a:p>
          </p:txBody>
        </p:sp>
      </p:grpSp>
      <p:sp>
        <p:nvSpPr>
          <p:cNvPr id="6" name="Freeform 6"/>
          <p:cNvSpPr/>
          <p:nvPr/>
        </p:nvSpPr>
        <p:spPr>
          <a:xfrm>
            <a:off x="-2003155" y="-1176174"/>
            <a:ext cx="8916796" cy="8421418"/>
          </a:xfrm>
          <a:custGeom>
            <a:avLst/>
            <a:gdLst/>
            <a:ahLst/>
            <a:cxnLst/>
            <a:rect l="l" t="t" r="r" b="b"/>
            <a:pathLst>
              <a:path w="8916796" h="8421418">
                <a:moveTo>
                  <a:pt x="0" y="0"/>
                </a:moveTo>
                <a:lnTo>
                  <a:pt x="8916796" y="0"/>
                </a:lnTo>
                <a:lnTo>
                  <a:pt x="8916796" y="8421418"/>
                </a:lnTo>
                <a:lnTo>
                  <a:pt x="0" y="84214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8" name="Freeform 8"/>
          <p:cNvSpPr/>
          <p:nvPr/>
        </p:nvSpPr>
        <p:spPr>
          <a:xfrm rot="-560472">
            <a:off x="534224" y="3496853"/>
            <a:ext cx="1721027" cy="1517032"/>
          </a:xfrm>
          <a:custGeom>
            <a:avLst/>
            <a:gdLst/>
            <a:ahLst/>
            <a:cxnLst/>
            <a:rect l="l" t="t" r="r" b="b"/>
            <a:pathLst>
              <a:path w="1721027" h="1517032">
                <a:moveTo>
                  <a:pt x="0" y="0"/>
                </a:moveTo>
                <a:lnTo>
                  <a:pt x="1721026" y="0"/>
                </a:lnTo>
                <a:lnTo>
                  <a:pt x="1721026" y="1517032"/>
                </a:lnTo>
                <a:lnTo>
                  <a:pt x="0" y="15170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10" name="Freeform 10"/>
          <p:cNvSpPr/>
          <p:nvPr/>
        </p:nvSpPr>
        <p:spPr>
          <a:xfrm rot="1563767">
            <a:off x="16648135" y="746842"/>
            <a:ext cx="874953" cy="2382297"/>
          </a:xfrm>
          <a:custGeom>
            <a:avLst/>
            <a:gdLst/>
            <a:ahLst/>
            <a:cxnLst/>
            <a:rect l="l" t="t" r="r" b="b"/>
            <a:pathLst>
              <a:path w="874953" h="2382297">
                <a:moveTo>
                  <a:pt x="0" y="0"/>
                </a:moveTo>
                <a:lnTo>
                  <a:pt x="874953" y="0"/>
                </a:lnTo>
                <a:lnTo>
                  <a:pt x="874953" y="2382298"/>
                </a:lnTo>
                <a:lnTo>
                  <a:pt x="0" y="2382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a:p>
        </p:txBody>
      </p:sp>
      <p:sp>
        <p:nvSpPr>
          <p:cNvPr id="11" name="Freeform 11"/>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SG"/>
          </a:p>
        </p:txBody>
      </p:sp>
      <p:sp>
        <p:nvSpPr>
          <p:cNvPr id="12" name="Freeform 12"/>
          <p:cNvSpPr/>
          <p:nvPr/>
        </p:nvSpPr>
        <p:spPr>
          <a:xfrm rot="980955">
            <a:off x="2347604" y="2270855"/>
            <a:ext cx="946451" cy="2398838"/>
          </a:xfrm>
          <a:custGeom>
            <a:avLst/>
            <a:gdLst/>
            <a:ahLst/>
            <a:cxnLst/>
            <a:rect l="l" t="t" r="r" b="b"/>
            <a:pathLst>
              <a:path w="946451" h="2398838">
                <a:moveTo>
                  <a:pt x="0" y="0"/>
                </a:moveTo>
                <a:lnTo>
                  <a:pt x="946450" y="0"/>
                </a:lnTo>
                <a:lnTo>
                  <a:pt x="946450" y="2398838"/>
                </a:lnTo>
                <a:lnTo>
                  <a:pt x="0" y="23988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SG"/>
          </a:p>
        </p:txBody>
      </p:sp>
      <p:sp>
        <p:nvSpPr>
          <p:cNvPr id="13" name="Freeform 13"/>
          <p:cNvSpPr/>
          <p:nvPr/>
        </p:nvSpPr>
        <p:spPr>
          <a:xfrm>
            <a:off x="7629047" y="4501859"/>
            <a:ext cx="444941" cy="472428"/>
          </a:xfrm>
          <a:custGeom>
            <a:avLst/>
            <a:gdLst/>
            <a:ahLst/>
            <a:cxnLst/>
            <a:rect l="l" t="t" r="r" b="b"/>
            <a:pathLst>
              <a:path w="444941" h="472428">
                <a:moveTo>
                  <a:pt x="0" y="0"/>
                </a:moveTo>
                <a:lnTo>
                  <a:pt x="444941" y="0"/>
                </a:lnTo>
                <a:lnTo>
                  <a:pt x="444941" y="472428"/>
                </a:lnTo>
                <a:lnTo>
                  <a:pt x="0" y="4724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SG"/>
          </a:p>
        </p:txBody>
      </p:sp>
      <p:sp>
        <p:nvSpPr>
          <p:cNvPr id="14" name="Freeform 14"/>
          <p:cNvSpPr/>
          <p:nvPr/>
        </p:nvSpPr>
        <p:spPr>
          <a:xfrm>
            <a:off x="12645547" y="6258170"/>
            <a:ext cx="444941" cy="472428"/>
          </a:xfrm>
          <a:custGeom>
            <a:avLst/>
            <a:gdLst/>
            <a:ahLst/>
            <a:cxnLst/>
            <a:rect l="l" t="t" r="r" b="b"/>
            <a:pathLst>
              <a:path w="444941" h="472428">
                <a:moveTo>
                  <a:pt x="0" y="0"/>
                </a:moveTo>
                <a:lnTo>
                  <a:pt x="444941" y="0"/>
                </a:lnTo>
                <a:lnTo>
                  <a:pt x="444941" y="472428"/>
                </a:lnTo>
                <a:lnTo>
                  <a:pt x="0" y="4724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SG"/>
          </a:p>
        </p:txBody>
      </p:sp>
      <p:sp>
        <p:nvSpPr>
          <p:cNvPr id="15" name="Freeform 15"/>
          <p:cNvSpPr/>
          <p:nvPr/>
        </p:nvSpPr>
        <p:spPr>
          <a:xfrm>
            <a:off x="12645547" y="7938292"/>
            <a:ext cx="444941" cy="472428"/>
          </a:xfrm>
          <a:custGeom>
            <a:avLst/>
            <a:gdLst/>
            <a:ahLst/>
            <a:cxnLst/>
            <a:rect l="l" t="t" r="r" b="b"/>
            <a:pathLst>
              <a:path w="444941" h="472428">
                <a:moveTo>
                  <a:pt x="0" y="0"/>
                </a:moveTo>
                <a:lnTo>
                  <a:pt x="444941" y="0"/>
                </a:lnTo>
                <a:lnTo>
                  <a:pt x="444941" y="472428"/>
                </a:lnTo>
                <a:lnTo>
                  <a:pt x="0" y="4724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SG"/>
          </a:p>
        </p:txBody>
      </p:sp>
      <p:sp>
        <p:nvSpPr>
          <p:cNvPr id="16" name="Freeform 16"/>
          <p:cNvSpPr/>
          <p:nvPr/>
        </p:nvSpPr>
        <p:spPr>
          <a:xfrm>
            <a:off x="7629047" y="7089198"/>
            <a:ext cx="444941" cy="472428"/>
          </a:xfrm>
          <a:custGeom>
            <a:avLst/>
            <a:gdLst/>
            <a:ahLst/>
            <a:cxnLst/>
            <a:rect l="l" t="t" r="r" b="b"/>
            <a:pathLst>
              <a:path w="444941" h="472428">
                <a:moveTo>
                  <a:pt x="0" y="0"/>
                </a:moveTo>
                <a:lnTo>
                  <a:pt x="444941" y="0"/>
                </a:lnTo>
                <a:lnTo>
                  <a:pt x="444941" y="472428"/>
                </a:lnTo>
                <a:lnTo>
                  <a:pt x="0" y="4724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SG"/>
          </a:p>
        </p:txBody>
      </p:sp>
      <p:sp>
        <p:nvSpPr>
          <p:cNvPr id="17" name="Freeform 17"/>
          <p:cNvSpPr/>
          <p:nvPr/>
        </p:nvSpPr>
        <p:spPr>
          <a:xfrm>
            <a:off x="7629047" y="7938292"/>
            <a:ext cx="444941" cy="472428"/>
          </a:xfrm>
          <a:custGeom>
            <a:avLst/>
            <a:gdLst/>
            <a:ahLst/>
            <a:cxnLst/>
            <a:rect l="l" t="t" r="r" b="b"/>
            <a:pathLst>
              <a:path w="444941" h="472428">
                <a:moveTo>
                  <a:pt x="0" y="0"/>
                </a:moveTo>
                <a:lnTo>
                  <a:pt x="444941" y="0"/>
                </a:lnTo>
                <a:lnTo>
                  <a:pt x="444941" y="472428"/>
                </a:lnTo>
                <a:lnTo>
                  <a:pt x="0" y="4724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SG"/>
          </a:p>
        </p:txBody>
      </p:sp>
      <p:sp>
        <p:nvSpPr>
          <p:cNvPr id="19" name="TextBox 6">
            <a:extLst>
              <a:ext uri="{FF2B5EF4-FFF2-40B4-BE49-F238E27FC236}">
                <a16:creationId xmlns:a16="http://schemas.microsoft.com/office/drawing/2014/main" id="{79EA4217-18AC-2395-A09E-4ECB88153AB6}"/>
              </a:ext>
            </a:extLst>
          </p:cNvPr>
          <p:cNvSpPr txBox="1"/>
          <p:nvPr/>
        </p:nvSpPr>
        <p:spPr>
          <a:xfrm>
            <a:off x="5711716" y="3528845"/>
            <a:ext cx="12277418" cy="6155531"/>
          </a:xfrm>
          <a:prstGeom prst="rect">
            <a:avLst/>
          </a:prstGeom>
        </p:spPr>
        <p:txBody>
          <a:bodyPr wrap="square" lIns="0" tIns="0" rIns="0" bIns="0" rtlCol="0" anchor="t">
            <a:spAutoFit/>
          </a:bodyPr>
          <a:lstStyle/>
          <a:p>
            <a:pPr algn="ctr"/>
            <a:r>
              <a:rPr lang="vi-VN" sz="20000" dirty="0">
                <a:solidFill>
                  <a:srgbClr val="767DCC"/>
                </a:solidFill>
                <a:latin typeface="Paytone One"/>
                <a:ea typeface="Paytone One"/>
                <a:cs typeface="Paytone One"/>
                <a:sym typeface="Paytone One"/>
              </a:rPr>
              <a:t>KHỞI </a:t>
            </a:r>
          </a:p>
          <a:p>
            <a:pPr algn="ctr"/>
            <a:r>
              <a:rPr lang="vi-VN" sz="20000" dirty="0">
                <a:solidFill>
                  <a:srgbClr val="767DCC"/>
                </a:solidFill>
                <a:latin typeface="Paytone One"/>
                <a:ea typeface="Paytone One"/>
                <a:cs typeface="Paytone One"/>
                <a:sym typeface="Paytone One"/>
              </a:rPr>
              <a:t>ĐỘNG</a:t>
            </a:r>
            <a:endParaRPr lang="en-US" sz="20000" dirty="0">
              <a:solidFill>
                <a:srgbClr val="767DCC"/>
              </a:solidFill>
              <a:latin typeface="Paytone One"/>
              <a:ea typeface="Paytone One"/>
              <a:cs typeface="Paytone One"/>
              <a:sym typeface="Paytone One"/>
            </a:endParaRPr>
          </a:p>
        </p:txBody>
      </p:sp>
      <p:pic>
        <p:nvPicPr>
          <p:cNvPr id="20" name="Picture 19">
            <a:extLst>
              <a:ext uri="{FF2B5EF4-FFF2-40B4-BE49-F238E27FC236}">
                <a16:creationId xmlns:a16="http://schemas.microsoft.com/office/drawing/2014/main" id="{456FE079-B7A1-05F7-8691-1C0822BAA7C5}"/>
              </a:ext>
            </a:extLst>
          </p:cNvPr>
          <p:cNvPicPr>
            <a:picLocks noChangeAspect="1"/>
          </p:cNvPicPr>
          <p:nvPr/>
        </p:nvPicPr>
        <p:blipFill>
          <a:blip r:embed="rId14"/>
          <a:stretch>
            <a:fillRect/>
          </a:stretch>
        </p:blipFill>
        <p:spPr>
          <a:xfrm>
            <a:off x="1215988" y="4182271"/>
            <a:ext cx="6858000" cy="6858000"/>
          </a:xfrm>
          <a:prstGeom prst="rect">
            <a:avLst/>
          </a:prstGeom>
        </p:spPr>
      </p:pic>
      <p:sp>
        <p:nvSpPr>
          <p:cNvPr id="21" name="Freeform 5"/>
          <p:cNvSpPr/>
          <p:nvPr/>
        </p:nvSpPr>
        <p:spPr>
          <a:xfrm rot="510475">
            <a:off x="4000957" y="2103553"/>
            <a:ext cx="1943674" cy="972810"/>
          </a:xfrm>
          <a:custGeom>
            <a:avLst/>
            <a:gdLst/>
            <a:ahLst/>
            <a:cxnLst/>
            <a:rect l="l" t="t" r="r" b="b"/>
            <a:pathLst>
              <a:path w="1943674" h="972810">
                <a:moveTo>
                  <a:pt x="0" y="0"/>
                </a:moveTo>
                <a:lnTo>
                  <a:pt x="1943675" y="0"/>
                </a:lnTo>
                <a:lnTo>
                  <a:pt x="1943675" y="972810"/>
                </a:lnTo>
                <a:lnTo>
                  <a:pt x="0" y="97281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SG"/>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sp>
        <p:nvSpPr>
          <p:cNvPr id="2" name="Freeform 2"/>
          <p:cNvSpPr/>
          <p:nvPr/>
        </p:nvSpPr>
        <p:spPr>
          <a:xfrm>
            <a:off x="0" y="-99300"/>
            <a:ext cx="13320605" cy="10954445"/>
          </a:xfrm>
          <a:custGeom>
            <a:avLst/>
            <a:gdLst/>
            <a:ahLst/>
            <a:cxnLst/>
            <a:rect l="l" t="t" r="r" b="b"/>
            <a:pathLst>
              <a:path w="13320605" h="10954445">
                <a:moveTo>
                  <a:pt x="0" y="0"/>
                </a:moveTo>
                <a:lnTo>
                  <a:pt x="13320605" y="0"/>
                </a:lnTo>
                <a:lnTo>
                  <a:pt x="13320605" y="10954445"/>
                </a:lnTo>
                <a:lnTo>
                  <a:pt x="0" y="109544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3" name="Freeform 3"/>
          <p:cNvSpPr/>
          <p:nvPr/>
        </p:nvSpPr>
        <p:spPr>
          <a:xfrm rot="-212682">
            <a:off x="1615231" y="1267750"/>
            <a:ext cx="11520355" cy="8214608"/>
          </a:xfrm>
          <a:custGeom>
            <a:avLst/>
            <a:gdLst/>
            <a:ahLst/>
            <a:cxnLst/>
            <a:rect l="l" t="t" r="r" b="b"/>
            <a:pathLst>
              <a:path w="6689688" h="6877249">
                <a:moveTo>
                  <a:pt x="0" y="0"/>
                </a:moveTo>
                <a:lnTo>
                  <a:pt x="6689688" y="0"/>
                </a:lnTo>
                <a:lnTo>
                  <a:pt x="6689688" y="6877250"/>
                </a:lnTo>
                <a:lnTo>
                  <a:pt x="0" y="68772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11" name="Freeform 11"/>
          <p:cNvSpPr/>
          <p:nvPr/>
        </p:nvSpPr>
        <p:spPr>
          <a:xfrm rot="700844">
            <a:off x="16553447" y="1035312"/>
            <a:ext cx="1119996" cy="1339126"/>
          </a:xfrm>
          <a:custGeom>
            <a:avLst/>
            <a:gdLst/>
            <a:ahLst/>
            <a:cxnLst/>
            <a:rect l="l" t="t" r="r" b="b"/>
            <a:pathLst>
              <a:path w="1119996" h="1339126">
                <a:moveTo>
                  <a:pt x="0" y="0"/>
                </a:moveTo>
                <a:lnTo>
                  <a:pt x="1119996" y="0"/>
                </a:lnTo>
                <a:lnTo>
                  <a:pt x="1119996" y="1339126"/>
                </a:lnTo>
                <a:lnTo>
                  <a:pt x="0" y="1339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a:p>
        </p:txBody>
      </p:sp>
      <p:sp>
        <p:nvSpPr>
          <p:cNvPr id="14" name="Freeform 14"/>
          <p:cNvSpPr/>
          <p:nvPr/>
        </p:nvSpPr>
        <p:spPr>
          <a:xfrm rot="643323">
            <a:off x="16287957" y="6690883"/>
            <a:ext cx="1650975" cy="1752966"/>
          </a:xfrm>
          <a:custGeom>
            <a:avLst/>
            <a:gdLst/>
            <a:ahLst/>
            <a:cxnLst/>
            <a:rect l="l" t="t" r="r" b="b"/>
            <a:pathLst>
              <a:path w="1650975" h="1752966">
                <a:moveTo>
                  <a:pt x="0" y="0"/>
                </a:moveTo>
                <a:lnTo>
                  <a:pt x="1650976" y="0"/>
                </a:lnTo>
                <a:lnTo>
                  <a:pt x="1650976" y="1752966"/>
                </a:lnTo>
                <a:lnTo>
                  <a:pt x="0" y="17529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SG"/>
          </a:p>
        </p:txBody>
      </p:sp>
      <p:sp>
        <p:nvSpPr>
          <p:cNvPr id="15" name="TextBox 14">
            <a:extLst>
              <a:ext uri="{FF2B5EF4-FFF2-40B4-BE49-F238E27FC236}">
                <a16:creationId xmlns:a16="http://schemas.microsoft.com/office/drawing/2014/main" id="{9A237C7F-CA45-49AA-B16F-B605E608AC27}"/>
              </a:ext>
            </a:extLst>
          </p:cNvPr>
          <p:cNvSpPr txBox="1"/>
          <p:nvPr/>
        </p:nvSpPr>
        <p:spPr>
          <a:xfrm>
            <a:off x="1934305" y="3673956"/>
            <a:ext cx="10882205" cy="2862322"/>
          </a:xfrm>
          <a:prstGeom prst="rect">
            <a:avLst/>
          </a:prstGeom>
          <a:noFill/>
        </p:spPr>
        <p:txBody>
          <a:bodyPr wrap="square" rtlCol="0">
            <a:spAutoFit/>
          </a:bodyPr>
          <a:lstStyle/>
          <a:p>
            <a:pPr algn="ctr"/>
            <a:r>
              <a:rPr lang="vi-VN" sz="6000" b="1" dirty="0">
                <a:latin typeface="Tahoma" panose="020B0604030504040204" pitchFamily="34" charset="0"/>
                <a:ea typeface="Tahoma" panose="020B0604030504040204" pitchFamily="34" charset="0"/>
                <a:cs typeface="Tahoma" panose="020B0604030504040204" pitchFamily="34" charset="0"/>
              </a:rPr>
              <a:t>Hãy chia sẻ với các bạn về việc em đã sử dụng tiền tiết kiệm của mình như thế nào.</a:t>
            </a:r>
            <a:endParaRPr lang="en-SG" sz="60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id="{B83E9359-1493-3737-AF7D-C57B2EE99CD4}"/>
              </a:ext>
            </a:extLst>
          </p:cNvPr>
          <p:cNvPicPr>
            <a:picLocks noChangeAspect="1"/>
          </p:cNvPicPr>
          <p:nvPr/>
        </p:nvPicPr>
        <p:blipFill>
          <a:blip r:embed="rId10"/>
          <a:stretch>
            <a:fillRect/>
          </a:stretch>
        </p:blipFill>
        <p:spPr>
          <a:xfrm>
            <a:off x="12039600" y="4138366"/>
            <a:ext cx="6858000" cy="6858000"/>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SG"/>
          </a:p>
        </p:txBody>
      </p:sp>
      <p:sp>
        <p:nvSpPr>
          <p:cNvPr id="3" name="AutoShape 3"/>
          <p:cNvSpPr/>
          <p:nvPr/>
        </p:nvSpPr>
        <p:spPr>
          <a:xfrm rot="-97629">
            <a:off x="-131324" y="-310702"/>
            <a:ext cx="7601453" cy="10908404"/>
          </a:xfrm>
          <a:prstGeom prst="rect">
            <a:avLst/>
          </a:prstGeom>
          <a:solidFill>
            <a:srgbClr val="A2DAE7"/>
          </a:solidFill>
        </p:spPr>
        <p:txBody>
          <a:bodyPr/>
          <a:lstStyle/>
          <a:p>
            <a:endParaRPr lang="en-SG"/>
          </a:p>
        </p:txBody>
      </p:sp>
      <p:sp>
        <p:nvSpPr>
          <p:cNvPr id="4" name="Freeform 4"/>
          <p:cNvSpPr/>
          <p:nvPr/>
        </p:nvSpPr>
        <p:spPr>
          <a:xfrm>
            <a:off x="5965471" y="1161304"/>
            <a:ext cx="2579207" cy="813630"/>
          </a:xfrm>
          <a:custGeom>
            <a:avLst/>
            <a:gdLst/>
            <a:ahLst/>
            <a:cxnLst/>
            <a:rect l="l" t="t" r="r" b="b"/>
            <a:pathLst>
              <a:path w="2579207" h="813630">
                <a:moveTo>
                  <a:pt x="0" y="0"/>
                </a:moveTo>
                <a:lnTo>
                  <a:pt x="2579208" y="0"/>
                </a:lnTo>
                <a:lnTo>
                  <a:pt x="2579208" y="813630"/>
                </a:lnTo>
                <a:lnTo>
                  <a:pt x="0" y="8136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SG"/>
          </a:p>
        </p:txBody>
      </p:sp>
      <p:grpSp>
        <p:nvGrpSpPr>
          <p:cNvPr id="5" name="Group 5"/>
          <p:cNvGrpSpPr/>
          <p:nvPr/>
        </p:nvGrpSpPr>
        <p:grpSpPr>
          <a:xfrm>
            <a:off x="9144000" y="385162"/>
            <a:ext cx="6091615" cy="2150034"/>
            <a:chOff x="0" y="0"/>
            <a:chExt cx="8122154" cy="2866713"/>
          </a:xfrm>
        </p:grpSpPr>
        <p:grpSp>
          <p:nvGrpSpPr>
            <p:cNvPr id="6" name="Group 6"/>
            <p:cNvGrpSpPr/>
            <p:nvPr/>
          </p:nvGrpSpPr>
          <p:grpSpPr>
            <a:xfrm>
              <a:off x="118075" y="125174"/>
              <a:ext cx="8004079" cy="2741539"/>
              <a:chOff x="0" y="0"/>
              <a:chExt cx="2030664" cy="695539"/>
            </a:xfrm>
          </p:grpSpPr>
          <p:sp>
            <p:nvSpPr>
              <p:cNvPr id="7" name="Freeform 7"/>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FD4D4"/>
              </a:solidFill>
            </p:spPr>
            <p:txBody>
              <a:bodyPr/>
              <a:lstStyle/>
              <a:p>
                <a:endParaRPr lang="en-SG"/>
              </a:p>
            </p:txBody>
          </p:sp>
        </p:grpSp>
        <p:grpSp>
          <p:nvGrpSpPr>
            <p:cNvPr id="8" name="Group 8"/>
            <p:cNvGrpSpPr/>
            <p:nvPr/>
          </p:nvGrpSpPr>
          <p:grpSpPr>
            <a:xfrm>
              <a:off x="0" y="0"/>
              <a:ext cx="8004079" cy="2741539"/>
              <a:chOff x="0" y="0"/>
              <a:chExt cx="2030664" cy="695539"/>
            </a:xfrm>
          </p:grpSpPr>
          <p:sp>
            <p:nvSpPr>
              <p:cNvPr id="9" name="Freeform 9"/>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endParaRPr lang="en-SG"/>
              </a:p>
            </p:txBody>
          </p:sp>
        </p:grpSp>
      </p:grpSp>
      <p:grpSp>
        <p:nvGrpSpPr>
          <p:cNvPr id="14" name="Group 14"/>
          <p:cNvGrpSpPr/>
          <p:nvPr/>
        </p:nvGrpSpPr>
        <p:grpSpPr>
          <a:xfrm>
            <a:off x="10384702" y="2799341"/>
            <a:ext cx="6098309" cy="2151404"/>
            <a:chOff x="42644" y="130007"/>
            <a:chExt cx="8131079" cy="2868539"/>
          </a:xfrm>
        </p:grpSpPr>
        <p:grpSp>
          <p:nvGrpSpPr>
            <p:cNvPr id="15" name="Group 15"/>
            <p:cNvGrpSpPr/>
            <p:nvPr/>
          </p:nvGrpSpPr>
          <p:grpSpPr>
            <a:xfrm rot="-112324">
              <a:off x="169644" y="257007"/>
              <a:ext cx="8004079" cy="2741539"/>
              <a:chOff x="0" y="0"/>
              <a:chExt cx="2030664" cy="695539"/>
            </a:xfrm>
          </p:grpSpPr>
          <p:sp>
            <p:nvSpPr>
              <p:cNvPr id="16" name="Freeform 16"/>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FE5A2"/>
              </a:solidFill>
            </p:spPr>
            <p:txBody>
              <a:bodyPr/>
              <a:lstStyle/>
              <a:p>
                <a:endParaRPr lang="en-SG"/>
              </a:p>
            </p:txBody>
          </p:sp>
        </p:grpSp>
        <p:grpSp>
          <p:nvGrpSpPr>
            <p:cNvPr id="17" name="Group 17"/>
            <p:cNvGrpSpPr/>
            <p:nvPr/>
          </p:nvGrpSpPr>
          <p:grpSpPr>
            <a:xfrm rot="-112324">
              <a:off x="42644" y="130007"/>
              <a:ext cx="8004079" cy="2741539"/>
              <a:chOff x="0" y="0"/>
              <a:chExt cx="2030664" cy="695539"/>
            </a:xfrm>
          </p:grpSpPr>
          <p:sp>
            <p:nvSpPr>
              <p:cNvPr id="18" name="Freeform 18"/>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endParaRPr lang="en-SG"/>
              </a:p>
            </p:txBody>
          </p:sp>
        </p:grpSp>
      </p:grpSp>
      <p:grpSp>
        <p:nvGrpSpPr>
          <p:cNvPr id="22" name="Group 22"/>
          <p:cNvGrpSpPr/>
          <p:nvPr/>
        </p:nvGrpSpPr>
        <p:grpSpPr>
          <a:xfrm>
            <a:off x="10927651" y="5056511"/>
            <a:ext cx="6098309" cy="2151404"/>
            <a:chOff x="24955" y="74665"/>
            <a:chExt cx="8131079" cy="2868539"/>
          </a:xfrm>
        </p:grpSpPr>
        <p:grpSp>
          <p:nvGrpSpPr>
            <p:cNvPr id="23" name="Group 23"/>
            <p:cNvGrpSpPr/>
            <p:nvPr/>
          </p:nvGrpSpPr>
          <p:grpSpPr>
            <a:xfrm rot="64346">
              <a:off x="151955" y="201665"/>
              <a:ext cx="8004079" cy="2741539"/>
              <a:chOff x="0" y="0"/>
              <a:chExt cx="2030664" cy="695539"/>
            </a:xfrm>
          </p:grpSpPr>
          <p:sp>
            <p:nvSpPr>
              <p:cNvPr id="24" name="Freeform 24"/>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767DCC"/>
              </a:solidFill>
            </p:spPr>
            <p:txBody>
              <a:bodyPr/>
              <a:lstStyle/>
              <a:p>
                <a:endParaRPr lang="en-SG"/>
              </a:p>
            </p:txBody>
          </p:sp>
        </p:grpSp>
        <p:grpSp>
          <p:nvGrpSpPr>
            <p:cNvPr id="25" name="Group 25"/>
            <p:cNvGrpSpPr/>
            <p:nvPr/>
          </p:nvGrpSpPr>
          <p:grpSpPr>
            <a:xfrm rot="64346">
              <a:off x="24955" y="74665"/>
              <a:ext cx="8004079" cy="2741539"/>
              <a:chOff x="0" y="0"/>
              <a:chExt cx="2030664" cy="695539"/>
            </a:xfrm>
          </p:grpSpPr>
          <p:sp>
            <p:nvSpPr>
              <p:cNvPr id="26" name="Freeform 26"/>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endParaRPr lang="en-SG"/>
              </a:p>
            </p:txBody>
          </p:sp>
        </p:grpSp>
      </p:grpSp>
      <p:grpSp>
        <p:nvGrpSpPr>
          <p:cNvPr id="30" name="Group 30"/>
          <p:cNvGrpSpPr/>
          <p:nvPr/>
        </p:nvGrpSpPr>
        <p:grpSpPr>
          <a:xfrm>
            <a:off x="10725021" y="7793554"/>
            <a:ext cx="6098309" cy="2151404"/>
            <a:chOff x="0" y="0"/>
            <a:chExt cx="8131079" cy="2868539"/>
          </a:xfrm>
        </p:grpSpPr>
        <p:grpSp>
          <p:nvGrpSpPr>
            <p:cNvPr id="31" name="Group 31"/>
            <p:cNvGrpSpPr/>
            <p:nvPr/>
          </p:nvGrpSpPr>
          <p:grpSpPr>
            <a:xfrm>
              <a:off x="127000" y="127000"/>
              <a:ext cx="8004079" cy="2741539"/>
              <a:chOff x="0" y="0"/>
              <a:chExt cx="2030664" cy="695539"/>
            </a:xfrm>
          </p:grpSpPr>
          <p:sp>
            <p:nvSpPr>
              <p:cNvPr id="32" name="Freeform 32"/>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A2DAE7"/>
              </a:solidFill>
            </p:spPr>
            <p:txBody>
              <a:bodyPr/>
              <a:lstStyle/>
              <a:p>
                <a:endParaRPr lang="en-SG"/>
              </a:p>
            </p:txBody>
          </p:sp>
        </p:grpSp>
        <p:grpSp>
          <p:nvGrpSpPr>
            <p:cNvPr id="33" name="Group 33"/>
            <p:cNvGrpSpPr/>
            <p:nvPr/>
          </p:nvGrpSpPr>
          <p:grpSpPr>
            <a:xfrm>
              <a:off x="0" y="0"/>
              <a:ext cx="8004079" cy="2741539"/>
              <a:chOff x="0" y="0"/>
              <a:chExt cx="2030664" cy="695539"/>
            </a:xfrm>
          </p:grpSpPr>
          <p:sp>
            <p:nvSpPr>
              <p:cNvPr id="34" name="Freeform 34"/>
              <p:cNvSpPr/>
              <p:nvPr/>
            </p:nvSpPr>
            <p:spPr>
              <a:xfrm>
                <a:off x="0" y="0"/>
                <a:ext cx="2030665" cy="695539"/>
              </a:xfrm>
              <a:custGeom>
                <a:avLst/>
                <a:gdLst/>
                <a:ahLst/>
                <a:cxnLst/>
                <a:rect l="l" t="t" r="r" b="b"/>
                <a:pathLst>
                  <a:path w="2030665" h="695539">
                    <a:moveTo>
                      <a:pt x="1906204" y="695539"/>
                    </a:moveTo>
                    <a:lnTo>
                      <a:pt x="124460" y="695539"/>
                    </a:lnTo>
                    <a:cubicBezTo>
                      <a:pt x="55880" y="695539"/>
                      <a:pt x="0" y="639659"/>
                      <a:pt x="0" y="571079"/>
                    </a:cubicBezTo>
                    <a:lnTo>
                      <a:pt x="0" y="124460"/>
                    </a:lnTo>
                    <a:cubicBezTo>
                      <a:pt x="0" y="55880"/>
                      <a:pt x="55880" y="0"/>
                      <a:pt x="124460" y="0"/>
                    </a:cubicBezTo>
                    <a:lnTo>
                      <a:pt x="1906205" y="0"/>
                    </a:lnTo>
                    <a:cubicBezTo>
                      <a:pt x="1974785" y="0"/>
                      <a:pt x="2030665" y="55880"/>
                      <a:pt x="2030665" y="124460"/>
                    </a:cubicBezTo>
                    <a:lnTo>
                      <a:pt x="2030665" y="571079"/>
                    </a:lnTo>
                    <a:cubicBezTo>
                      <a:pt x="2030665" y="639659"/>
                      <a:pt x="1974785" y="695539"/>
                      <a:pt x="1906205" y="695539"/>
                    </a:cubicBezTo>
                    <a:close/>
                  </a:path>
                </a:pathLst>
              </a:custGeom>
              <a:solidFill>
                <a:srgbClr val="F2F1F4"/>
              </a:solidFill>
            </p:spPr>
            <p:txBody>
              <a:bodyPr/>
              <a:lstStyle/>
              <a:p>
                <a:endParaRPr lang="en-SG"/>
              </a:p>
            </p:txBody>
          </p:sp>
        </p:grpSp>
      </p:grpSp>
      <p:sp>
        <p:nvSpPr>
          <p:cNvPr id="38" name="Freeform 38"/>
          <p:cNvSpPr/>
          <p:nvPr/>
        </p:nvSpPr>
        <p:spPr>
          <a:xfrm rot="536846">
            <a:off x="1125407" y="891723"/>
            <a:ext cx="1112922" cy="1330667"/>
          </a:xfrm>
          <a:custGeom>
            <a:avLst/>
            <a:gdLst/>
            <a:ahLst/>
            <a:cxnLst/>
            <a:rect l="l" t="t" r="r" b="b"/>
            <a:pathLst>
              <a:path w="1112922" h="1330667">
                <a:moveTo>
                  <a:pt x="0" y="0"/>
                </a:moveTo>
                <a:lnTo>
                  <a:pt x="1112922" y="0"/>
                </a:lnTo>
                <a:lnTo>
                  <a:pt x="1112922" y="1330667"/>
                </a:lnTo>
                <a:lnTo>
                  <a:pt x="0" y="13306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SG"/>
          </a:p>
        </p:txBody>
      </p:sp>
      <p:sp>
        <p:nvSpPr>
          <p:cNvPr id="39" name="Freeform 39"/>
          <p:cNvSpPr/>
          <p:nvPr/>
        </p:nvSpPr>
        <p:spPr>
          <a:xfrm rot="-410389">
            <a:off x="425893" y="7407201"/>
            <a:ext cx="1783304" cy="2990296"/>
          </a:xfrm>
          <a:custGeom>
            <a:avLst/>
            <a:gdLst/>
            <a:ahLst/>
            <a:cxnLst/>
            <a:rect l="l" t="t" r="r" b="b"/>
            <a:pathLst>
              <a:path w="1783304" h="2990296">
                <a:moveTo>
                  <a:pt x="0" y="0"/>
                </a:moveTo>
                <a:lnTo>
                  <a:pt x="1783304" y="0"/>
                </a:lnTo>
                <a:lnTo>
                  <a:pt x="1783304" y="2990297"/>
                </a:lnTo>
                <a:lnTo>
                  <a:pt x="0" y="299029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SG"/>
          </a:p>
        </p:txBody>
      </p:sp>
      <p:sp>
        <p:nvSpPr>
          <p:cNvPr id="40" name="Freeform 40"/>
          <p:cNvSpPr/>
          <p:nvPr/>
        </p:nvSpPr>
        <p:spPr>
          <a:xfrm>
            <a:off x="16111292" y="1353770"/>
            <a:ext cx="1424081" cy="1356761"/>
          </a:xfrm>
          <a:custGeom>
            <a:avLst/>
            <a:gdLst/>
            <a:ahLst/>
            <a:cxnLst/>
            <a:rect l="l" t="t" r="r" b="b"/>
            <a:pathLst>
              <a:path w="1424081" h="1356761">
                <a:moveTo>
                  <a:pt x="0" y="0"/>
                </a:moveTo>
                <a:lnTo>
                  <a:pt x="1424081" y="0"/>
                </a:lnTo>
                <a:lnTo>
                  <a:pt x="1424081" y="1356761"/>
                </a:lnTo>
                <a:lnTo>
                  <a:pt x="0" y="13567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SG"/>
          </a:p>
        </p:txBody>
      </p:sp>
      <p:sp>
        <p:nvSpPr>
          <p:cNvPr id="41" name="Freeform 41"/>
          <p:cNvSpPr/>
          <p:nvPr/>
        </p:nvSpPr>
        <p:spPr>
          <a:xfrm rot="-464438">
            <a:off x="8502141" y="8090258"/>
            <a:ext cx="1544082" cy="1747418"/>
          </a:xfrm>
          <a:custGeom>
            <a:avLst/>
            <a:gdLst/>
            <a:ahLst/>
            <a:cxnLst/>
            <a:rect l="l" t="t" r="r" b="b"/>
            <a:pathLst>
              <a:path w="1544082" h="1747418">
                <a:moveTo>
                  <a:pt x="0" y="0"/>
                </a:moveTo>
                <a:lnTo>
                  <a:pt x="1544082" y="0"/>
                </a:lnTo>
                <a:lnTo>
                  <a:pt x="1544082" y="1747417"/>
                </a:lnTo>
                <a:lnTo>
                  <a:pt x="0" y="174741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SG"/>
          </a:p>
        </p:txBody>
      </p:sp>
      <p:sp>
        <p:nvSpPr>
          <p:cNvPr id="42" name="TextBox 6">
            <a:extLst>
              <a:ext uri="{FF2B5EF4-FFF2-40B4-BE49-F238E27FC236}">
                <a16:creationId xmlns:a16="http://schemas.microsoft.com/office/drawing/2014/main" id="{6D824416-B002-CFD1-0A33-6ADE2FDF12B9}"/>
              </a:ext>
            </a:extLst>
          </p:cNvPr>
          <p:cNvSpPr txBox="1"/>
          <p:nvPr/>
        </p:nvSpPr>
        <p:spPr>
          <a:xfrm>
            <a:off x="5257955" y="2761359"/>
            <a:ext cx="12277418" cy="6155531"/>
          </a:xfrm>
          <a:prstGeom prst="rect">
            <a:avLst/>
          </a:prstGeom>
        </p:spPr>
        <p:txBody>
          <a:bodyPr wrap="square" lIns="0" tIns="0" rIns="0" bIns="0" rtlCol="0" anchor="t">
            <a:spAutoFit/>
          </a:bodyPr>
          <a:lstStyle/>
          <a:p>
            <a:pPr algn="ctr"/>
            <a:r>
              <a:rPr lang="vi-VN" sz="20000" dirty="0">
                <a:solidFill>
                  <a:srgbClr val="767DCC"/>
                </a:solidFill>
                <a:latin typeface="Paytone One"/>
                <a:ea typeface="Paytone One"/>
                <a:cs typeface="Paytone One"/>
                <a:sym typeface="Paytone One"/>
              </a:rPr>
              <a:t>KHÁM </a:t>
            </a:r>
          </a:p>
          <a:p>
            <a:pPr algn="ctr"/>
            <a:r>
              <a:rPr lang="vi-VN" sz="20000" dirty="0">
                <a:solidFill>
                  <a:srgbClr val="767DCC"/>
                </a:solidFill>
                <a:latin typeface="Paytone One"/>
                <a:ea typeface="Paytone One"/>
                <a:cs typeface="Paytone One"/>
                <a:sym typeface="Paytone One"/>
              </a:rPr>
              <a:t>PHÁ</a:t>
            </a:r>
            <a:endParaRPr lang="en-US" sz="20000" dirty="0">
              <a:solidFill>
                <a:srgbClr val="767DCC"/>
              </a:solidFill>
              <a:latin typeface="Paytone One"/>
              <a:ea typeface="Paytone One"/>
              <a:cs typeface="Paytone One"/>
              <a:sym typeface="Paytone One"/>
            </a:endParaRPr>
          </a:p>
        </p:txBody>
      </p:sp>
      <p:pic>
        <p:nvPicPr>
          <p:cNvPr id="43" name="Picture 42">
            <a:extLst>
              <a:ext uri="{FF2B5EF4-FFF2-40B4-BE49-F238E27FC236}">
                <a16:creationId xmlns:a16="http://schemas.microsoft.com/office/drawing/2014/main" id="{7DFC8889-198A-C74D-C0CD-7222A78F7995}"/>
              </a:ext>
            </a:extLst>
          </p:cNvPr>
          <p:cNvPicPr>
            <a:picLocks noChangeAspect="1"/>
          </p:cNvPicPr>
          <p:nvPr/>
        </p:nvPicPr>
        <p:blipFill>
          <a:blip r:embed="rId13"/>
          <a:stretch>
            <a:fillRect/>
          </a:stretch>
        </p:blipFill>
        <p:spPr>
          <a:xfrm>
            <a:off x="883289" y="3136238"/>
            <a:ext cx="7504703" cy="7504703"/>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AutoShape 2"/>
          <p:cNvSpPr/>
          <p:nvPr/>
        </p:nvSpPr>
        <p:spPr>
          <a:xfrm rot="-135171">
            <a:off x="-633832" y="-1147172"/>
            <a:ext cx="19088138" cy="4816030"/>
          </a:xfrm>
          <a:prstGeom prst="rect">
            <a:avLst/>
          </a:prstGeom>
          <a:solidFill>
            <a:srgbClr val="FFD4D4"/>
          </a:solidFill>
        </p:spPr>
        <p:txBody>
          <a:bodyPr/>
          <a:lstStyle/>
          <a:p>
            <a:endParaRPr lang="en-SG"/>
          </a:p>
        </p:txBody>
      </p:sp>
      <p:sp>
        <p:nvSpPr>
          <p:cNvPr id="4" name="AutoShape 4"/>
          <p:cNvSpPr/>
          <p:nvPr/>
        </p:nvSpPr>
        <p:spPr>
          <a:xfrm rot="-77527">
            <a:off x="1517428" y="2033189"/>
            <a:ext cx="14839403" cy="8052190"/>
          </a:xfrm>
          <a:prstGeom prst="rect">
            <a:avLst/>
          </a:prstGeom>
          <a:solidFill>
            <a:srgbClr val="FFFFFF"/>
          </a:solidFill>
        </p:spPr>
        <p:txBody>
          <a:bodyPr/>
          <a:lstStyle/>
          <a:p>
            <a:endParaRPr lang="en-SG"/>
          </a:p>
        </p:txBody>
      </p:sp>
      <p:sp>
        <p:nvSpPr>
          <p:cNvPr id="6" name="Freeform 6"/>
          <p:cNvSpPr/>
          <p:nvPr/>
        </p:nvSpPr>
        <p:spPr>
          <a:xfrm rot="844067">
            <a:off x="1332870" y="5960438"/>
            <a:ext cx="1139557" cy="1139557"/>
          </a:xfrm>
          <a:custGeom>
            <a:avLst/>
            <a:gdLst/>
            <a:ahLst/>
            <a:cxnLst/>
            <a:rect l="l" t="t" r="r" b="b"/>
            <a:pathLst>
              <a:path w="1139557" h="1139557">
                <a:moveTo>
                  <a:pt x="0" y="0"/>
                </a:moveTo>
                <a:lnTo>
                  <a:pt x="1139557" y="0"/>
                </a:lnTo>
                <a:lnTo>
                  <a:pt x="1139557" y="1139558"/>
                </a:lnTo>
                <a:lnTo>
                  <a:pt x="0" y="11395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7" name="Freeform 7"/>
          <p:cNvSpPr/>
          <p:nvPr/>
        </p:nvSpPr>
        <p:spPr>
          <a:xfrm rot="-816141">
            <a:off x="602444" y="7732081"/>
            <a:ext cx="2009881" cy="460389"/>
          </a:xfrm>
          <a:custGeom>
            <a:avLst/>
            <a:gdLst/>
            <a:ahLst/>
            <a:cxnLst/>
            <a:rect l="l" t="t" r="r" b="b"/>
            <a:pathLst>
              <a:path w="2009881" h="460389">
                <a:moveTo>
                  <a:pt x="0" y="0"/>
                </a:moveTo>
                <a:lnTo>
                  <a:pt x="2009880" y="0"/>
                </a:lnTo>
                <a:lnTo>
                  <a:pt x="2009880" y="460389"/>
                </a:lnTo>
                <a:lnTo>
                  <a:pt x="0" y="4603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28" name="Freeform 28"/>
          <p:cNvSpPr/>
          <p:nvPr/>
        </p:nvSpPr>
        <p:spPr>
          <a:xfrm rot="-1074679">
            <a:off x="967670" y="8560900"/>
            <a:ext cx="1279424" cy="2010523"/>
          </a:xfrm>
          <a:custGeom>
            <a:avLst/>
            <a:gdLst/>
            <a:ahLst/>
            <a:cxnLst/>
            <a:rect l="l" t="t" r="r" b="b"/>
            <a:pathLst>
              <a:path w="1279424" h="2010523">
                <a:moveTo>
                  <a:pt x="0" y="0"/>
                </a:moveTo>
                <a:lnTo>
                  <a:pt x="1279424" y="0"/>
                </a:lnTo>
                <a:lnTo>
                  <a:pt x="1279424" y="2010523"/>
                </a:lnTo>
                <a:lnTo>
                  <a:pt x="0" y="201052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a:p>
        </p:txBody>
      </p:sp>
      <p:sp>
        <p:nvSpPr>
          <p:cNvPr id="32" name="TextBox 31">
            <a:extLst>
              <a:ext uri="{FF2B5EF4-FFF2-40B4-BE49-F238E27FC236}">
                <a16:creationId xmlns:a16="http://schemas.microsoft.com/office/drawing/2014/main" id="{CD2FCE3E-E2C6-F8A0-246C-9D3173807140}"/>
              </a:ext>
            </a:extLst>
          </p:cNvPr>
          <p:cNvSpPr txBox="1"/>
          <p:nvPr/>
        </p:nvSpPr>
        <p:spPr>
          <a:xfrm>
            <a:off x="2755054" y="2138782"/>
            <a:ext cx="13695440" cy="707886"/>
          </a:xfrm>
          <a:prstGeom prst="rect">
            <a:avLst/>
          </a:prstGeom>
          <a:noFill/>
        </p:spPr>
        <p:txBody>
          <a:bodyPr wrap="square" rtlCol="0">
            <a:spAutoFit/>
          </a:bodyPr>
          <a:lstStyle/>
          <a:p>
            <a:r>
              <a:rPr lang="vi-VN" sz="4000" b="1" dirty="0">
                <a:solidFill>
                  <a:srgbClr val="F9525D"/>
                </a:solidFill>
                <a:latin typeface="Tahoma" panose="020B0604030504040204" pitchFamily="34" charset="0"/>
                <a:ea typeface="Tahoma" panose="020B0604030504040204" pitchFamily="34" charset="0"/>
                <a:cs typeface="Tahoma" panose="020B0604030504040204" pitchFamily="34" charset="0"/>
              </a:rPr>
              <a:t>Q</a:t>
            </a:r>
            <a:r>
              <a:rPr lang="en-SG" sz="4000" b="1" dirty="0" err="1">
                <a:solidFill>
                  <a:srgbClr val="F9525D"/>
                </a:solidFill>
                <a:latin typeface="Tahoma" panose="020B0604030504040204" pitchFamily="34" charset="0"/>
                <a:ea typeface="Tahoma" panose="020B0604030504040204" pitchFamily="34" charset="0"/>
                <a:cs typeface="Tahoma" panose="020B0604030504040204" pitchFamily="34" charset="0"/>
              </a:rPr>
              <a:t>uan</a:t>
            </a:r>
            <a:r>
              <a:rPr lang="en-SG" sz="4000" b="1" dirty="0">
                <a:solidFill>
                  <a:srgbClr val="F9525D"/>
                </a:solidFill>
                <a:latin typeface="Tahoma" panose="020B0604030504040204" pitchFamily="34" charset="0"/>
                <a:ea typeface="Tahoma" panose="020B0604030504040204" pitchFamily="34" charset="0"/>
                <a:cs typeface="Tahoma" panose="020B0604030504040204" pitchFamily="34" charset="0"/>
              </a:rPr>
              <a:t> </a:t>
            </a:r>
            <a:r>
              <a:rPr lang="en-SG" sz="4000" b="1" dirty="0" err="1">
                <a:solidFill>
                  <a:srgbClr val="F9525D"/>
                </a:solidFill>
                <a:latin typeface="Tahoma" panose="020B0604030504040204" pitchFamily="34" charset="0"/>
                <a:ea typeface="Tahoma" panose="020B0604030504040204" pitchFamily="34" charset="0"/>
                <a:cs typeface="Tahoma" panose="020B0604030504040204" pitchFamily="34" charset="0"/>
              </a:rPr>
              <a:t>sát</a:t>
            </a:r>
            <a:r>
              <a:rPr lang="en-SG" sz="4000" b="1" dirty="0">
                <a:solidFill>
                  <a:srgbClr val="F9525D"/>
                </a:solidFill>
                <a:latin typeface="Tahoma" panose="020B0604030504040204" pitchFamily="34" charset="0"/>
                <a:ea typeface="Tahoma" panose="020B0604030504040204" pitchFamily="34" charset="0"/>
                <a:cs typeface="Tahoma" panose="020B0604030504040204" pitchFamily="34" charset="0"/>
              </a:rPr>
              <a:t> </a:t>
            </a:r>
            <a:r>
              <a:rPr lang="en-SG" sz="4000" b="1" dirty="0" err="1">
                <a:solidFill>
                  <a:srgbClr val="F9525D"/>
                </a:solidFill>
                <a:latin typeface="Tahoma" panose="020B0604030504040204" pitchFamily="34" charset="0"/>
                <a:ea typeface="Tahoma" panose="020B0604030504040204" pitchFamily="34" charset="0"/>
                <a:cs typeface="Tahoma" panose="020B0604030504040204" pitchFamily="34" charset="0"/>
              </a:rPr>
              <a:t>các</a:t>
            </a:r>
            <a:r>
              <a:rPr lang="en-SG" sz="4000" b="1" dirty="0">
                <a:solidFill>
                  <a:srgbClr val="F9525D"/>
                </a:solidFill>
                <a:latin typeface="Tahoma" panose="020B0604030504040204" pitchFamily="34" charset="0"/>
                <a:ea typeface="Tahoma" panose="020B0604030504040204" pitchFamily="34" charset="0"/>
                <a:cs typeface="Tahoma" panose="020B0604030504040204" pitchFamily="34" charset="0"/>
              </a:rPr>
              <a:t> </a:t>
            </a:r>
            <a:r>
              <a:rPr lang="en-SG" sz="4000" b="1" dirty="0" err="1">
                <a:solidFill>
                  <a:srgbClr val="F9525D"/>
                </a:solidFill>
                <a:latin typeface="Tahoma" panose="020B0604030504040204" pitchFamily="34" charset="0"/>
                <a:ea typeface="Tahoma" panose="020B0604030504040204" pitchFamily="34" charset="0"/>
                <a:cs typeface="Tahoma" panose="020B0604030504040204" pitchFamily="34" charset="0"/>
              </a:rPr>
              <a:t>tranh</a:t>
            </a:r>
            <a:r>
              <a:rPr lang="en-SG" sz="4000" b="1" dirty="0">
                <a:solidFill>
                  <a:srgbClr val="F9525D"/>
                </a:solidFill>
                <a:latin typeface="Tahoma" panose="020B0604030504040204" pitchFamily="34" charset="0"/>
                <a:ea typeface="Tahoma" panose="020B0604030504040204" pitchFamily="34" charset="0"/>
                <a:cs typeface="Tahoma" panose="020B0604030504040204" pitchFamily="34" charset="0"/>
              </a:rPr>
              <a:t> </a:t>
            </a:r>
            <a:r>
              <a:rPr lang="en-SG" sz="4000" b="1" dirty="0" err="1">
                <a:solidFill>
                  <a:srgbClr val="F9525D"/>
                </a:solidFill>
                <a:latin typeface="Tahoma" panose="020B0604030504040204" pitchFamily="34" charset="0"/>
                <a:ea typeface="Tahoma" panose="020B0604030504040204" pitchFamily="34" charset="0"/>
                <a:cs typeface="Tahoma" panose="020B0604030504040204" pitchFamily="34" charset="0"/>
              </a:rPr>
              <a:t>và</a:t>
            </a:r>
            <a:r>
              <a:rPr lang="vi-VN" sz="4000" b="1" dirty="0">
                <a:solidFill>
                  <a:srgbClr val="F9525D"/>
                </a:solidFill>
                <a:latin typeface="Tahoma" panose="020B0604030504040204" pitchFamily="34" charset="0"/>
                <a:ea typeface="Tahoma" panose="020B0604030504040204" pitchFamily="34" charset="0"/>
                <a:cs typeface="Tahoma" panose="020B0604030504040204" pitchFamily="34" charset="0"/>
              </a:rPr>
              <a:t> thực hiện yêu cầu:</a:t>
            </a:r>
            <a:endParaRPr lang="en-SG" sz="4000" b="1" dirty="0">
              <a:solidFill>
                <a:srgbClr val="F9525D"/>
              </a:solidFill>
              <a:latin typeface="Tahoma" panose="020B0604030504040204" pitchFamily="34" charset="0"/>
              <a:ea typeface="Tahoma" panose="020B0604030504040204" pitchFamily="34" charset="0"/>
              <a:cs typeface="Tahoma" panose="020B0604030504040204" pitchFamily="34" charset="0"/>
            </a:endParaRPr>
          </a:p>
        </p:txBody>
      </p:sp>
      <p:pic>
        <p:nvPicPr>
          <p:cNvPr id="38" name="Picture 37" descr="A cartoon of a child and child&#10;&#10;AI-generated content may be incorrect.">
            <a:extLst>
              <a:ext uri="{FF2B5EF4-FFF2-40B4-BE49-F238E27FC236}">
                <a16:creationId xmlns:a16="http://schemas.microsoft.com/office/drawing/2014/main" id="{56213686-AA48-4FB4-096A-00A5AEA737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6492" y="4084356"/>
            <a:ext cx="12604728" cy="6392526"/>
          </a:xfrm>
          <a:prstGeom prst="rect">
            <a:avLst/>
          </a:prstGeom>
        </p:spPr>
      </p:pic>
      <p:sp>
        <p:nvSpPr>
          <p:cNvPr id="39" name="Freeform 29"/>
          <p:cNvSpPr/>
          <p:nvPr/>
        </p:nvSpPr>
        <p:spPr>
          <a:xfrm rot="21373902">
            <a:off x="15461150" y="3103145"/>
            <a:ext cx="2812347" cy="878858"/>
          </a:xfrm>
          <a:custGeom>
            <a:avLst/>
            <a:gdLst/>
            <a:ahLst/>
            <a:cxnLst/>
            <a:rect l="l" t="t" r="r" b="b"/>
            <a:pathLst>
              <a:path w="2812347" h="878858">
                <a:moveTo>
                  <a:pt x="0" y="0"/>
                </a:moveTo>
                <a:lnTo>
                  <a:pt x="2812347" y="0"/>
                </a:lnTo>
                <a:lnTo>
                  <a:pt x="2812347" y="878859"/>
                </a:lnTo>
                <a:lnTo>
                  <a:pt x="0" y="87885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SG"/>
          </a:p>
        </p:txBody>
      </p:sp>
      <p:sp>
        <p:nvSpPr>
          <p:cNvPr id="40" name="Freeform 3"/>
          <p:cNvSpPr/>
          <p:nvPr/>
        </p:nvSpPr>
        <p:spPr>
          <a:xfrm rot="21373902">
            <a:off x="15703401" y="4044932"/>
            <a:ext cx="2812347" cy="878858"/>
          </a:xfrm>
          <a:custGeom>
            <a:avLst/>
            <a:gdLst/>
            <a:ahLst/>
            <a:cxnLst/>
            <a:rect l="l" t="t" r="r" b="b"/>
            <a:pathLst>
              <a:path w="2812347" h="878858">
                <a:moveTo>
                  <a:pt x="0" y="0"/>
                </a:moveTo>
                <a:lnTo>
                  <a:pt x="2812347" y="0"/>
                </a:lnTo>
                <a:lnTo>
                  <a:pt x="2812347" y="878858"/>
                </a:lnTo>
                <a:lnTo>
                  <a:pt x="0" y="87885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SG"/>
          </a:p>
        </p:txBody>
      </p:sp>
      <p:sp>
        <p:nvSpPr>
          <p:cNvPr id="42" name="TextBox 41">
            <a:extLst>
              <a:ext uri="{FF2B5EF4-FFF2-40B4-BE49-F238E27FC236}">
                <a16:creationId xmlns:a16="http://schemas.microsoft.com/office/drawing/2014/main" id="{B502AC7E-3CC4-8E2C-9205-13184D020328}"/>
              </a:ext>
            </a:extLst>
          </p:cNvPr>
          <p:cNvSpPr txBox="1"/>
          <p:nvPr/>
        </p:nvSpPr>
        <p:spPr>
          <a:xfrm>
            <a:off x="3899120" y="2884027"/>
            <a:ext cx="9307849" cy="1200329"/>
          </a:xfrm>
          <a:prstGeom prst="rect">
            <a:avLst/>
          </a:prstGeom>
          <a:noFill/>
        </p:spPr>
        <p:txBody>
          <a:bodyPr wrap="square">
            <a:spAutoFit/>
          </a:bodyPr>
          <a:lstStyle/>
          <a:p>
            <a:pPr algn="ctr"/>
            <a:r>
              <a:rPr lang="en-SG" sz="3600" dirty="0"/>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Nêu</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biểu</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hiện</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sử</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dụng</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tiền</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hợp</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lí</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hai</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chị</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trong</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bức</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tranh</a:t>
            </a:r>
            <a:r>
              <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SG"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trên</a:t>
            </a:r>
            <a:endParaRPr lang="en-SG"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13"/>
          <a:stretch>
            <a:fillRect/>
          </a:stretch>
        </p:blipFill>
        <p:spPr>
          <a:xfrm>
            <a:off x="2971800" y="313020"/>
            <a:ext cx="12132091" cy="181066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1F4"/>
        </a:solidFill>
        <a:effectLst/>
      </p:bgPr>
    </p:bg>
    <p:spTree>
      <p:nvGrpSpPr>
        <p:cNvPr id="1" name=""/>
        <p:cNvGrpSpPr/>
        <p:nvPr/>
      </p:nvGrpSpPr>
      <p:grpSpPr>
        <a:xfrm>
          <a:off x="0" y="0"/>
          <a:ext cx="0" cy="0"/>
          <a:chOff x="0" y="0"/>
          <a:chExt cx="0" cy="0"/>
        </a:xfrm>
      </p:grpSpPr>
      <p:sp>
        <p:nvSpPr>
          <p:cNvPr id="2" name="AutoShape 2"/>
          <p:cNvSpPr/>
          <p:nvPr/>
        </p:nvSpPr>
        <p:spPr>
          <a:xfrm rot="-77527">
            <a:off x="411248" y="3102789"/>
            <a:ext cx="17353481" cy="7596540"/>
          </a:xfrm>
          <a:prstGeom prst="rect">
            <a:avLst/>
          </a:prstGeom>
          <a:solidFill>
            <a:srgbClr val="FFFFFF"/>
          </a:solidFill>
        </p:spPr>
        <p:txBody>
          <a:bodyPr/>
          <a:lstStyle/>
          <a:p>
            <a:endParaRPr lang="en-SG"/>
          </a:p>
        </p:txBody>
      </p:sp>
      <p:sp>
        <p:nvSpPr>
          <p:cNvPr id="8" name="Freeform 8"/>
          <p:cNvSpPr/>
          <p:nvPr/>
        </p:nvSpPr>
        <p:spPr>
          <a:xfrm rot="-2318641">
            <a:off x="-296977" y="3100969"/>
            <a:ext cx="3027567" cy="722570"/>
          </a:xfrm>
          <a:custGeom>
            <a:avLst/>
            <a:gdLst/>
            <a:ahLst/>
            <a:cxnLst/>
            <a:rect l="l" t="t" r="r" b="b"/>
            <a:pathLst>
              <a:path w="3027567" h="722570">
                <a:moveTo>
                  <a:pt x="0" y="0"/>
                </a:moveTo>
                <a:lnTo>
                  <a:pt x="3027567" y="0"/>
                </a:lnTo>
                <a:lnTo>
                  <a:pt x="3027567" y="722570"/>
                </a:lnTo>
                <a:lnTo>
                  <a:pt x="0" y="7225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pic>
        <p:nvPicPr>
          <p:cNvPr id="13" name="Picture 12" descr="A cartoon of a person and a child&#10;&#10;AI-generated content may be incorrect.">
            <a:extLst>
              <a:ext uri="{FF2B5EF4-FFF2-40B4-BE49-F238E27FC236}">
                <a16:creationId xmlns:a16="http://schemas.microsoft.com/office/drawing/2014/main" id="{8EEC7ED5-8B0E-3467-E9A8-E7E7097968F3}"/>
              </a:ext>
            </a:extLst>
          </p:cNvPr>
          <p:cNvPicPr>
            <a:picLocks noChangeAspect="1"/>
          </p:cNvPicPr>
          <p:nvPr/>
        </p:nvPicPr>
        <p:blipFill>
          <a:blip r:embed="rId4">
            <a:extLst>
              <a:ext uri="{28A0092B-C50C-407E-A947-70E740481C1C}">
                <a14:useLocalDpi xmlns:a14="http://schemas.microsoft.com/office/drawing/2010/main" val="0"/>
              </a:ext>
            </a:extLst>
          </a:blip>
          <a:srcRect b="8096"/>
          <a:stretch/>
        </p:blipFill>
        <p:spPr>
          <a:xfrm>
            <a:off x="6360303" y="5266880"/>
            <a:ext cx="11819387" cy="5058277"/>
          </a:xfrm>
          <a:prstGeom prst="rect">
            <a:avLst/>
          </a:prstGeom>
        </p:spPr>
      </p:pic>
      <p:pic>
        <p:nvPicPr>
          <p:cNvPr id="15" name="Picture 14" descr="A cartoon of a child and a child&#10;&#10;AI-generated content may be incorrect.">
            <a:extLst>
              <a:ext uri="{FF2B5EF4-FFF2-40B4-BE49-F238E27FC236}">
                <a16:creationId xmlns:a16="http://schemas.microsoft.com/office/drawing/2014/main" id="{6B0E2F6A-F276-E226-28E7-7DC11756ED27}"/>
              </a:ext>
            </a:extLst>
          </p:cNvPr>
          <p:cNvPicPr>
            <a:picLocks noChangeAspect="1"/>
          </p:cNvPicPr>
          <p:nvPr/>
        </p:nvPicPr>
        <p:blipFill>
          <a:blip r:embed="rId5">
            <a:extLst>
              <a:ext uri="{28A0092B-C50C-407E-A947-70E740481C1C}">
                <a14:useLocalDpi xmlns:a14="http://schemas.microsoft.com/office/drawing/2010/main" val="0"/>
              </a:ext>
            </a:extLst>
          </a:blip>
          <a:srcRect l="3387" b="6065"/>
          <a:stretch/>
        </p:blipFill>
        <p:spPr>
          <a:xfrm>
            <a:off x="51758" y="13537"/>
            <a:ext cx="12617090" cy="5451160"/>
          </a:xfrm>
          <a:prstGeom prst="rect">
            <a:avLst/>
          </a:prstGeom>
        </p:spPr>
      </p:pic>
      <p:sp>
        <p:nvSpPr>
          <p:cNvPr id="16" name="Freeform 9"/>
          <p:cNvSpPr/>
          <p:nvPr/>
        </p:nvSpPr>
        <p:spPr>
          <a:xfrm rot="19468326">
            <a:off x="14708714" y="3116583"/>
            <a:ext cx="3387942" cy="867747"/>
          </a:xfrm>
          <a:custGeom>
            <a:avLst/>
            <a:gdLst/>
            <a:ahLst/>
            <a:cxnLst/>
            <a:rect l="l" t="t" r="r" b="b"/>
            <a:pathLst>
              <a:path w="3387942" h="867747">
                <a:moveTo>
                  <a:pt x="0" y="0"/>
                </a:moveTo>
                <a:lnTo>
                  <a:pt x="3387942" y="0"/>
                </a:lnTo>
                <a:lnTo>
                  <a:pt x="3387942" y="867747"/>
                </a:lnTo>
                <a:lnTo>
                  <a:pt x="0" y="8677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AutoShape 2"/>
          <p:cNvSpPr/>
          <p:nvPr/>
        </p:nvSpPr>
        <p:spPr>
          <a:xfrm rot="81197">
            <a:off x="-411084" y="-279795"/>
            <a:ext cx="13628027" cy="10846589"/>
          </a:xfrm>
          <a:prstGeom prst="rect">
            <a:avLst/>
          </a:prstGeom>
          <a:solidFill>
            <a:srgbClr val="767DCC"/>
          </a:solidFill>
        </p:spPr>
        <p:txBody>
          <a:bodyPr/>
          <a:lstStyle/>
          <a:p>
            <a:endParaRPr lang="en-SG"/>
          </a:p>
        </p:txBody>
      </p:sp>
      <p:sp>
        <p:nvSpPr>
          <p:cNvPr id="3" name="AutoShape 3"/>
          <p:cNvSpPr/>
          <p:nvPr/>
        </p:nvSpPr>
        <p:spPr>
          <a:xfrm>
            <a:off x="0" y="3601368"/>
            <a:ext cx="13628027" cy="6685632"/>
          </a:xfrm>
          <a:prstGeom prst="rect">
            <a:avLst/>
          </a:prstGeom>
          <a:solidFill>
            <a:srgbClr val="FFFFFF"/>
          </a:solidFill>
        </p:spPr>
        <p:txBody>
          <a:bodyPr/>
          <a:lstStyle/>
          <a:p>
            <a:endParaRPr lang="en-SG"/>
          </a:p>
        </p:txBody>
      </p:sp>
      <p:grpSp>
        <p:nvGrpSpPr>
          <p:cNvPr id="4" name="Group 4"/>
          <p:cNvGrpSpPr/>
          <p:nvPr/>
        </p:nvGrpSpPr>
        <p:grpSpPr>
          <a:xfrm>
            <a:off x="827286" y="6025132"/>
            <a:ext cx="6266901" cy="2983936"/>
            <a:chOff x="-301668" y="85419"/>
            <a:chExt cx="8355866" cy="4747843"/>
          </a:xfrm>
        </p:grpSpPr>
        <p:grpSp>
          <p:nvGrpSpPr>
            <p:cNvPr id="5" name="Group 5"/>
            <p:cNvGrpSpPr/>
            <p:nvPr/>
          </p:nvGrpSpPr>
          <p:grpSpPr>
            <a:xfrm rot="-242395">
              <a:off x="-301668" y="1097883"/>
              <a:ext cx="8355866" cy="3735379"/>
              <a:chOff x="-139261" y="236704"/>
              <a:chExt cx="2415435" cy="1079788"/>
            </a:xfrm>
          </p:grpSpPr>
          <p:sp>
            <p:nvSpPr>
              <p:cNvPr id="6" name="Freeform 6"/>
              <p:cNvSpPr/>
              <p:nvPr/>
            </p:nvSpPr>
            <p:spPr>
              <a:xfrm>
                <a:off x="-139261" y="236704"/>
                <a:ext cx="2415435" cy="1079788"/>
              </a:xfrm>
              <a:custGeom>
                <a:avLst/>
                <a:gdLst/>
                <a:ahLst/>
                <a:cxnLst/>
                <a:rect l="l" t="t" r="r" b="b"/>
                <a:pathLst>
                  <a:path w="1214112" h="1434713">
                    <a:moveTo>
                      <a:pt x="1089652" y="1434713"/>
                    </a:moveTo>
                    <a:lnTo>
                      <a:pt x="124460" y="1434713"/>
                    </a:lnTo>
                    <a:cubicBezTo>
                      <a:pt x="55880" y="1434713"/>
                      <a:pt x="0" y="1378833"/>
                      <a:pt x="0" y="1310253"/>
                    </a:cubicBezTo>
                    <a:lnTo>
                      <a:pt x="0" y="124460"/>
                    </a:lnTo>
                    <a:cubicBezTo>
                      <a:pt x="0" y="55880"/>
                      <a:pt x="55880" y="0"/>
                      <a:pt x="124460" y="0"/>
                    </a:cubicBezTo>
                    <a:lnTo>
                      <a:pt x="1089652" y="0"/>
                    </a:lnTo>
                    <a:cubicBezTo>
                      <a:pt x="1158232" y="0"/>
                      <a:pt x="1214112" y="55880"/>
                      <a:pt x="1214112" y="124460"/>
                    </a:cubicBezTo>
                    <a:lnTo>
                      <a:pt x="1214112" y="1310253"/>
                    </a:lnTo>
                    <a:cubicBezTo>
                      <a:pt x="1214112" y="1378833"/>
                      <a:pt x="1158232" y="1434713"/>
                      <a:pt x="1089652" y="1434713"/>
                    </a:cubicBezTo>
                    <a:close/>
                  </a:path>
                </a:pathLst>
              </a:custGeom>
              <a:solidFill>
                <a:schemeClr val="accent6">
                  <a:lumMod val="40000"/>
                  <a:lumOff val="60000"/>
                </a:schemeClr>
              </a:solidFill>
            </p:spPr>
            <p:txBody>
              <a:bodyPr/>
              <a:lstStyle/>
              <a:p>
                <a:endParaRPr lang="en-SG"/>
              </a:p>
            </p:txBody>
          </p:sp>
        </p:grpSp>
        <p:sp>
          <p:nvSpPr>
            <p:cNvPr id="7" name="Freeform 7"/>
            <p:cNvSpPr/>
            <p:nvPr/>
          </p:nvSpPr>
          <p:spPr>
            <a:xfrm rot="-242395">
              <a:off x="715537" y="85419"/>
              <a:ext cx="2445496" cy="583651"/>
            </a:xfrm>
            <a:custGeom>
              <a:avLst/>
              <a:gdLst/>
              <a:ahLst/>
              <a:cxnLst/>
              <a:rect l="l" t="t" r="r" b="b"/>
              <a:pathLst>
                <a:path w="2445496" h="583651">
                  <a:moveTo>
                    <a:pt x="0" y="0"/>
                  </a:moveTo>
                  <a:lnTo>
                    <a:pt x="2445496" y="0"/>
                  </a:lnTo>
                  <a:lnTo>
                    <a:pt x="2445496" y="583651"/>
                  </a:lnTo>
                  <a:lnTo>
                    <a:pt x="0" y="5836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grpSp>
      <p:sp>
        <p:nvSpPr>
          <p:cNvPr id="8" name="Freeform 8"/>
          <p:cNvSpPr/>
          <p:nvPr/>
        </p:nvSpPr>
        <p:spPr>
          <a:xfrm rot="-242395">
            <a:off x="15413161" y="2614392"/>
            <a:ext cx="721310" cy="765869"/>
          </a:xfrm>
          <a:custGeom>
            <a:avLst/>
            <a:gdLst/>
            <a:ahLst/>
            <a:cxnLst/>
            <a:rect l="l" t="t" r="r" b="b"/>
            <a:pathLst>
              <a:path w="721310" h="765869">
                <a:moveTo>
                  <a:pt x="0" y="0"/>
                </a:moveTo>
                <a:lnTo>
                  <a:pt x="721310" y="0"/>
                </a:lnTo>
                <a:lnTo>
                  <a:pt x="721310" y="765869"/>
                </a:lnTo>
                <a:lnTo>
                  <a:pt x="0" y="7658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
        <p:nvSpPr>
          <p:cNvPr id="9" name="Freeform 9"/>
          <p:cNvSpPr/>
          <p:nvPr/>
        </p:nvSpPr>
        <p:spPr>
          <a:xfrm rot="-242395">
            <a:off x="15511537" y="3686195"/>
            <a:ext cx="708555" cy="653159"/>
          </a:xfrm>
          <a:custGeom>
            <a:avLst/>
            <a:gdLst/>
            <a:ahLst/>
            <a:cxnLst/>
            <a:rect l="l" t="t" r="r" b="b"/>
            <a:pathLst>
              <a:path w="708555" h="653159">
                <a:moveTo>
                  <a:pt x="0" y="0"/>
                </a:moveTo>
                <a:lnTo>
                  <a:pt x="708556" y="0"/>
                </a:lnTo>
                <a:lnTo>
                  <a:pt x="708556" y="653159"/>
                </a:lnTo>
                <a:lnTo>
                  <a:pt x="0" y="6531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a:p>
        </p:txBody>
      </p:sp>
      <p:sp>
        <p:nvSpPr>
          <p:cNvPr id="19" name="Freeform 19"/>
          <p:cNvSpPr/>
          <p:nvPr/>
        </p:nvSpPr>
        <p:spPr>
          <a:xfrm rot="-242395">
            <a:off x="12025087" y="5280305"/>
            <a:ext cx="528654" cy="561312"/>
          </a:xfrm>
          <a:custGeom>
            <a:avLst/>
            <a:gdLst/>
            <a:ahLst/>
            <a:cxnLst/>
            <a:rect l="l" t="t" r="r" b="b"/>
            <a:pathLst>
              <a:path w="528654" h="561312">
                <a:moveTo>
                  <a:pt x="0" y="0"/>
                </a:moveTo>
                <a:lnTo>
                  <a:pt x="528654" y="0"/>
                </a:lnTo>
                <a:lnTo>
                  <a:pt x="528654" y="561313"/>
                </a:lnTo>
                <a:lnTo>
                  <a:pt x="0" y="5613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pic>
        <p:nvPicPr>
          <p:cNvPr id="24" name="Picture 23" descr="A cartoon of a child and child&#10;&#10;AI-generated content may be incorrect.">
            <a:extLst>
              <a:ext uri="{FF2B5EF4-FFF2-40B4-BE49-F238E27FC236}">
                <a16:creationId xmlns:a16="http://schemas.microsoft.com/office/drawing/2014/main" id="{2C545581-7597-769E-0C9F-43E5D0A2AE14}"/>
              </a:ext>
            </a:extLst>
          </p:cNvPr>
          <p:cNvPicPr>
            <a:picLocks noChangeAspect="1"/>
          </p:cNvPicPr>
          <p:nvPr/>
        </p:nvPicPr>
        <p:blipFill>
          <a:blip r:embed="rId8">
            <a:extLst>
              <a:ext uri="{28A0092B-C50C-407E-A947-70E740481C1C}">
                <a14:useLocalDpi xmlns:a14="http://schemas.microsoft.com/office/drawing/2010/main" val="0"/>
              </a:ext>
            </a:extLst>
          </a:blip>
          <a:srcRect r="50895" b="4918"/>
          <a:stretch/>
        </p:blipFill>
        <p:spPr>
          <a:xfrm>
            <a:off x="-185982" y="-180657"/>
            <a:ext cx="9829800" cy="6685631"/>
          </a:xfrm>
          <a:prstGeom prst="rect">
            <a:avLst/>
          </a:prstGeom>
        </p:spPr>
      </p:pic>
      <p:sp>
        <p:nvSpPr>
          <p:cNvPr id="26" name="TextBox 25">
            <a:extLst>
              <a:ext uri="{FF2B5EF4-FFF2-40B4-BE49-F238E27FC236}">
                <a16:creationId xmlns:a16="http://schemas.microsoft.com/office/drawing/2014/main" id="{7B598DE2-AB12-B783-FD24-A616EBE04B4E}"/>
              </a:ext>
            </a:extLst>
          </p:cNvPr>
          <p:cNvSpPr txBox="1"/>
          <p:nvPr/>
        </p:nvSpPr>
        <p:spPr>
          <a:xfrm>
            <a:off x="1161200" y="7141575"/>
            <a:ext cx="5322226" cy="1477328"/>
          </a:xfrm>
          <a:prstGeom prst="rect">
            <a:avLst/>
          </a:prstGeom>
          <a:noFill/>
        </p:spPr>
        <p:txBody>
          <a:bodyPr wrap="square">
            <a:spAutoFit/>
          </a:bodyPr>
          <a:lstStyle/>
          <a:p>
            <a:pPr algn="ctr"/>
            <a:r>
              <a:rPr lang="en-SG" sz="3000" b="1" dirty="0" err="1">
                <a:latin typeface="Tahoma" panose="020B0604030504040204" pitchFamily="34" charset="0"/>
                <a:ea typeface="Tahoma" panose="020B0604030504040204" pitchFamily="34" charset="0"/>
                <a:cs typeface="Tahoma" panose="020B0604030504040204" pitchFamily="34" charset="0"/>
              </a:rPr>
              <a:t>Bố</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cho</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hai</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chị</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em</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tiền</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để</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đi</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mua</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sắm</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đồ</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dùng</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chuẩn</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bị</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năm</a:t>
            </a:r>
            <a:r>
              <a:rPr lang="en-SG" sz="3000" b="1" dirty="0">
                <a:latin typeface="Tahoma" panose="020B0604030504040204" pitchFamily="34" charset="0"/>
                <a:ea typeface="Tahoma" panose="020B0604030504040204" pitchFamily="34" charset="0"/>
                <a:cs typeface="Tahoma" panose="020B0604030504040204" pitchFamily="34" charset="0"/>
              </a:rPr>
              <a:t> </a:t>
            </a:r>
            <a:r>
              <a:rPr lang="en-SG" sz="3000" b="1" dirty="0" err="1">
                <a:latin typeface="Tahoma" panose="020B0604030504040204" pitchFamily="34" charset="0"/>
                <a:ea typeface="Tahoma" panose="020B0604030504040204" pitchFamily="34" charset="0"/>
                <a:cs typeface="Tahoma" panose="020B0604030504040204" pitchFamily="34" charset="0"/>
              </a:rPr>
              <a:t>học</a:t>
            </a:r>
            <a:r>
              <a:rPr lang="vi-VN" sz="3000" b="1" dirty="0">
                <a:latin typeface="Tahoma" panose="020B0604030504040204" pitchFamily="34" charset="0"/>
                <a:ea typeface="Tahoma" panose="020B0604030504040204" pitchFamily="34" charset="0"/>
                <a:cs typeface="Tahoma" panose="020B0604030504040204" pitchFamily="34" charset="0"/>
              </a:rPr>
              <a:t> mới.</a:t>
            </a:r>
            <a:endParaRPr lang="en-SG" sz="3000" b="1"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26" descr="A cartoon of a child and child&#10;&#10;AI-generated content may be incorrect.">
            <a:extLst>
              <a:ext uri="{FF2B5EF4-FFF2-40B4-BE49-F238E27FC236}">
                <a16:creationId xmlns:a16="http://schemas.microsoft.com/office/drawing/2014/main" id="{D01C0669-D45C-EFFB-9A62-C15C1AA4C4A1}"/>
              </a:ext>
            </a:extLst>
          </p:cNvPr>
          <p:cNvPicPr>
            <a:picLocks noChangeAspect="1"/>
          </p:cNvPicPr>
          <p:nvPr/>
        </p:nvPicPr>
        <p:blipFill>
          <a:blip r:embed="rId8">
            <a:extLst>
              <a:ext uri="{28A0092B-C50C-407E-A947-70E740481C1C}">
                <a14:useLocalDpi xmlns:a14="http://schemas.microsoft.com/office/drawing/2010/main" val="0"/>
              </a:ext>
            </a:extLst>
          </a:blip>
          <a:srcRect l="49093" t="-10632" b="10371"/>
          <a:stretch/>
        </p:blipFill>
        <p:spPr>
          <a:xfrm>
            <a:off x="9829800" y="-800099"/>
            <a:ext cx="8315570" cy="8305800"/>
          </a:xfrm>
          <a:prstGeom prst="rect">
            <a:avLst/>
          </a:prstGeom>
        </p:spPr>
      </p:pic>
      <p:grpSp>
        <p:nvGrpSpPr>
          <p:cNvPr id="29" name="Group 5">
            <a:extLst>
              <a:ext uri="{FF2B5EF4-FFF2-40B4-BE49-F238E27FC236}">
                <a16:creationId xmlns:a16="http://schemas.microsoft.com/office/drawing/2014/main" id="{E92866D1-58D2-4765-0F1C-B5F01C39A880}"/>
              </a:ext>
            </a:extLst>
          </p:cNvPr>
          <p:cNvGrpSpPr/>
          <p:nvPr/>
        </p:nvGrpSpPr>
        <p:grpSpPr>
          <a:xfrm rot="21357605">
            <a:off x="11485135" y="7720440"/>
            <a:ext cx="6266901" cy="2347620"/>
            <a:chOff x="-139261" y="236704"/>
            <a:chExt cx="2415435" cy="1079788"/>
          </a:xfrm>
        </p:grpSpPr>
        <p:sp>
          <p:nvSpPr>
            <p:cNvPr id="31" name="Freeform 6">
              <a:extLst>
                <a:ext uri="{FF2B5EF4-FFF2-40B4-BE49-F238E27FC236}">
                  <a16:creationId xmlns:a16="http://schemas.microsoft.com/office/drawing/2014/main" id="{3D15AE05-BE52-D795-4A4F-F60A0810FDD9}"/>
                </a:ext>
              </a:extLst>
            </p:cNvPr>
            <p:cNvSpPr/>
            <p:nvPr/>
          </p:nvSpPr>
          <p:spPr>
            <a:xfrm>
              <a:off x="-139261" y="236704"/>
              <a:ext cx="2415435" cy="1079788"/>
            </a:xfrm>
            <a:custGeom>
              <a:avLst/>
              <a:gdLst/>
              <a:ahLst/>
              <a:cxnLst/>
              <a:rect l="l" t="t" r="r" b="b"/>
              <a:pathLst>
                <a:path w="1214112" h="1434713">
                  <a:moveTo>
                    <a:pt x="1089652" y="1434713"/>
                  </a:moveTo>
                  <a:lnTo>
                    <a:pt x="124460" y="1434713"/>
                  </a:lnTo>
                  <a:cubicBezTo>
                    <a:pt x="55880" y="1434713"/>
                    <a:pt x="0" y="1378833"/>
                    <a:pt x="0" y="1310253"/>
                  </a:cubicBezTo>
                  <a:lnTo>
                    <a:pt x="0" y="124460"/>
                  </a:lnTo>
                  <a:cubicBezTo>
                    <a:pt x="0" y="55880"/>
                    <a:pt x="55880" y="0"/>
                    <a:pt x="124460" y="0"/>
                  </a:cubicBezTo>
                  <a:lnTo>
                    <a:pt x="1089652" y="0"/>
                  </a:lnTo>
                  <a:cubicBezTo>
                    <a:pt x="1158232" y="0"/>
                    <a:pt x="1214112" y="55880"/>
                    <a:pt x="1214112" y="124460"/>
                  </a:cubicBezTo>
                  <a:lnTo>
                    <a:pt x="1214112" y="1310253"/>
                  </a:lnTo>
                  <a:cubicBezTo>
                    <a:pt x="1214112" y="1378833"/>
                    <a:pt x="1158232" y="1434713"/>
                    <a:pt x="1089652" y="1434713"/>
                  </a:cubicBezTo>
                  <a:close/>
                </a:path>
              </a:pathLst>
            </a:custGeom>
            <a:solidFill>
              <a:schemeClr val="accent6">
                <a:lumMod val="40000"/>
                <a:lumOff val="60000"/>
              </a:schemeClr>
            </a:solidFill>
          </p:spPr>
          <p:txBody>
            <a:bodyPr/>
            <a:lstStyle/>
            <a:p>
              <a:endParaRPr lang="en-SG"/>
            </a:p>
          </p:txBody>
        </p:sp>
      </p:grpSp>
      <p:sp>
        <p:nvSpPr>
          <p:cNvPr id="32" name="TextBox 31">
            <a:extLst>
              <a:ext uri="{FF2B5EF4-FFF2-40B4-BE49-F238E27FC236}">
                <a16:creationId xmlns:a16="http://schemas.microsoft.com/office/drawing/2014/main" id="{2E9ED66E-BA61-593B-C525-99490069646B}"/>
              </a:ext>
            </a:extLst>
          </p:cNvPr>
          <p:cNvSpPr txBox="1"/>
          <p:nvPr/>
        </p:nvSpPr>
        <p:spPr>
          <a:xfrm>
            <a:off x="11804574" y="8151050"/>
            <a:ext cx="5731051" cy="1015663"/>
          </a:xfrm>
          <a:prstGeom prst="rect">
            <a:avLst/>
          </a:prstGeom>
          <a:noFill/>
        </p:spPr>
        <p:txBody>
          <a:bodyPr wrap="square">
            <a:spAutoFit/>
          </a:bodyPr>
          <a:lstStyle/>
          <a:p>
            <a:pPr algn="ctr"/>
            <a:r>
              <a:rPr lang="vi-VN" sz="3000" b="1" dirty="0">
                <a:latin typeface="Tahoma" panose="020B0604030504040204" pitchFamily="34" charset="0"/>
                <a:ea typeface="Tahoma" panose="020B0604030504040204" pitchFamily="34" charset="0"/>
                <a:cs typeface="Tahoma" panose="020B0604030504040204" pitchFamily="34" charset="0"/>
              </a:rPr>
              <a:t>Hai chị em lên kế hoạch chi tiết trước khi đi mua sắm. </a:t>
            </a:r>
            <a:endParaRPr lang="en-SG" sz="30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1F4"/>
        </a:solidFill>
        <a:effectLst/>
      </p:bgPr>
    </p:bg>
    <p:spTree>
      <p:nvGrpSpPr>
        <p:cNvPr id="1" name="">
          <a:extLst>
            <a:ext uri="{FF2B5EF4-FFF2-40B4-BE49-F238E27FC236}">
              <a16:creationId xmlns:a16="http://schemas.microsoft.com/office/drawing/2014/main" id="{C641DFED-918A-B9C3-0969-AE89FE71634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2EA8153-F50C-16C6-249C-A1F2AA259227}"/>
              </a:ext>
            </a:extLst>
          </p:cNvPr>
          <p:cNvSpPr/>
          <p:nvPr/>
        </p:nvSpPr>
        <p:spPr>
          <a:xfrm rot="-77527">
            <a:off x="411248" y="3102789"/>
            <a:ext cx="17353481" cy="7596540"/>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66917E62-3231-6EC9-6C7E-BCF055915361}"/>
              </a:ext>
            </a:extLst>
          </p:cNvPr>
          <p:cNvSpPr/>
          <p:nvPr/>
        </p:nvSpPr>
        <p:spPr>
          <a:xfrm rot="-2318641">
            <a:off x="-296977" y="3100969"/>
            <a:ext cx="3027567" cy="722570"/>
          </a:xfrm>
          <a:custGeom>
            <a:avLst/>
            <a:gdLst/>
            <a:ahLst/>
            <a:cxnLst/>
            <a:rect l="l" t="t" r="r" b="b"/>
            <a:pathLst>
              <a:path w="3027567" h="722570">
                <a:moveTo>
                  <a:pt x="0" y="0"/>
                </a:moveTo>
                <a:lnTo>
                  <a:pt x="3027567" y="0"/>
                </a:lnTo>
                <a:lnTo>
                  <a:pt x="3027567" y="722570"/>
                </a:lnTo>
                <a:lnTo>
                  <a:pt x="0" y="7225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14" descr="A cartoon of a child and a child&#10;&#10;AI-generated content may be incorrect.">
            <a:extLst>
              <a:ext uri="{FF2B5EF4-FFF2-40B4-BE49-F238E27FC236}">
                <a16:creationId xmlns:a16="http://schemas.microsoft.com/office/drawing/2014/main" id="{2AE138F2-6B79-FCE1-19D3-867F37179503}"/>
              </a:ext>
            </a:extLst>
          </p:cNvPr>
          <p:cNvPicPr>
            <a:picLocks noChangeAspect="1"/>
          </p:cNvPicPr>
          <p:nvPr/>
        </p:nvPicPr>
        <p:blipFill>
          <a:blip r:embed="rId5">
            <a:extLst>
              <a:ext uri="{28A0092B-C50C-407E-A947-70E740481C1C}">
                <a14:useLocalDpi xmlns:a14="http://schemas.microsoft.com/office/drawing/2010/main" val="0"/>
              </a:ext>
            </a:extLst>
          </a:blip>
          <a:srcRect l="3387" b="6065"/>
          <a:stretch/>
        </p:blipFill>
        <p:spPr>
          <a:xfrm>
            <a:off x="152400" y="66326"/>
            <a:ext cx="18483984" cy="7985926"/>
          </a:xfrm>
          <a:prstGeom prst="rect">
            <a:avLst/>
          </a:prstGeom>
        </p:spPr>
      </p:pic>
      <p:grpSp>
        <p:nvGrpSpPr>
          <p:cNvPr id="4" name="Group 5">
            <a:extLst>
              <a:ext uri="{FF2B5EF4-FFF2-40B4-BE49-F238E27FC236}">
                <a16:creationId xmlns:a16="http://schemas.microsoft.com/office/drawing/2014/main" id="{1BA0A494-26BE-48C3-EC21-A6D1A31E3BDC}"/>
              </a:ext>
            </a:extLst>
          </p:cNvPr>
          <p:cNvGrpSpPr/>
          <p:nvPr/>
        </p:nvGrpSpPr>
        <p:grpSpPr>
          <a:xfrm rot="21357605">
            <a:off x="1034802" y="8000840"/>
            <a:ext cx="6266901" cy="2347620"/>
            <a:chOff x="-139261" y="236704"/>
            <a:chExt cx="2415435" cy="1079788"/>
          </a:xfrm>
        </p:grpSpPr>
        <p:sp>
          <p:nvSpPr>
            <p:cNvPr id="6" name="Freeform 6">
              <a:extLst>
                <a:ext uri="{FF2B5EF4-FFF2-40B4-BE49-F238E27FC236}">
                  <a16:creationId xmlns:a16="http://schemas.microsoft.com/office/drawing/2014/main" id="{B6D874BA-8119-AEF9-1970-0FDC46D0A71C}"/>
                </a:ext>
              </a:extLst>
            </p:cNvPr>
            <p:cNvSpPr/>
            <p:nvPr/>
          </p:nvSpPr>
          <p:spPr>
            <a:xfrm>
              <a:off x="-139261" y="236704"/>
              <a:ext cx="2415435" cy="1079788"/>
            </a:xfrm>
            <a:custGeom>
              <a:avLst/>
              <a:gdLst/>
              <a:ahLst/>
              <a:cxnLst/>
              <a:rect l="l" t="t" r="r" b="b"/>
              <a:pathLst>
                <a:path w="1214112" h="1434713">
                  <a:moveTo>
                    <a:pt x="1089652" y="1434713"/>
                  </a:moveTo>
                  <a:lnTo>
                    <a:pt x="124460" y="1434713"/>
                  </a:lnTo>
                  <a:cubicBezTo>
                    <a:pt x="55880" y="1434713"/>
                    <a:pt x="0" y="1378833"/>
                    <a:pt x="0" y="1310253"/>
                  </a:cubicBezTo>
                  <a:lnTo>
                    <a:pt x="0" y="124460"/>
                  </a:lnTo>
                  <a:cubicBezTo>
                    <a:pt x="0" y="55880"/>
                    <a:pt x="55880" y="0"/>
                    <a:pt x="124460" y="0"/>
                  </a:cubicBezTo>
                  <a:lnTo>
                    <a:pt x="1089652" y="0"/>
                  </a:lnTo>
                  <a:cubicBezTo>
                    <a:pt x="1158232" y="0"/>
                    <a:pt x="1214112" y="55880"/>
                    <a:pt x="1214112" y="124460"/>
                  </a:cubicBezTo>
                  <a:lnTo>
                    <a:pt x="1214112" y="1310253"/>
                  </a:lnTo>
                  <a:cubicBezTo>
                    <a:pt x="1214112" y="1378833"/>
                    <a:pt x="1158232" y="1434713"/>
                    <a:pt x="1089652" y="1434713"/>
                  </a:cubicBezTo>
                  <a:close/>
                </a:path>
              </a:pathLst>
            </a:custGeom>
            <a:solidFill>
              <a:schemeClr val="accent6">
                <a:lumMod val="40000"/>
                <a:lumOff val="60000"/>
              </a:schemeClr>
            </a:solidFill>
          </p:spPr>
          <p:txBody>
            <a:bodyPr/>
            <a:lstStyle/>
            <a:p>
              <a:endParaRPr lang="en-SG"/>
            </a:p>
          </p:txBody>
        </p:sp>
      </p:grpSp>
      <p:sp>
        <p:nvSpPr>
          <p:cNvPr id="7" name="TextBox 6">
            <a:extLst>
              <a:ext uri="{FF2B5EF4-FFF2-40B4-BE49-F238E27FC236}">
                <a16:creationId xmlns:a16="http://schemas.microsoft.com/office/drawing/2014/main" id="{61CA3447-8051-B82E-9871-063585A69CB7}"/>
              </a:ext>
            </a:extLst>
          </p:cNvPr>
          <p:cNvSpPr txBox="1"/>
          <p:nvPr/>
        </p:nvSpPr>
        <p:spPr>
          <a:xfrm>
            <a:off x="1368716" y="8480967"/>
            <a:ext cx="5322226" cy="1477328"/>
          </a:xfrm>
          <a:prstGeom prst="rect">
            <a:avLst/>
          </a:prstGeom>
          <a:noFill/>
        </p:spPr>
        <p:txBody>
          <a:bodyPr wrap="square">
            <a:spAutoFit/>
          </a:bodyPr>
          <a:lstStyle/>
          <a:p>
            <a:pPr algn="ctr"/>
            <a:r>
              <a:rPr lang="vi-VN" sz="3000" b="1" dirty="0">
                <a:latin typeface="Tahoma" panose="020B0604030504040204" pitchFamily="34" charset="0"/>
                <a:ea typeface="Tahoma" panose="020B0604030504040204" pitchFamily="34" charset="0"/>
                <a:cs typeface="Tahoma" panose="020B0604030504040204" pitchFamily="34" charset="0"/>
              </a:rPr>
              <a:t>Hai chị em tìm được cửa hàng có giá cả hợp lí và chương trình khuyến mại. </a:t>
            </a:r>
            <a:endParaRPr lang="en-SG" sz="3000" b="1" dirty="0">
              <a:latin typeface="Tahoma" panose="020B0604030504040204" pitchFamily="34" charset="0"/>
              <a:ea typeface="Tahoma" panose="020B0604030504040204" pitchFamily="34" charset="0"/>
              <a:cs typeface="Tahoma" panose="020B0604030504040204" pitchFamily="34" charset="0"/>
            </a:endParaRPr>
          </a:p>
        </p:txBody>
      </p:sp>
      <p:grpSp>
        <p:nvGrpSpPr>
          <p:cNvPr id="9" name="Group 5">
            <a:extLst>
              <a:ext uri="{FF2B5EF4-FFF2-40B4-BE49-F238E27FC236}">
                <a16:creationId xmlns:a16="http://schemas.microsoft.com/office/drawing/2014/main" id="{53C2905D-D4E9-915E-CC05-DD963382C080}"/>
              </a:ext>
            </a:extLst>
          </p:cNvPr>
          <p:cNvGrpSpPr/>
          <p:nvPr/>
        </p:nvGrpSpPr>
        <p:grpSpPr>
          <a:xfrm rot="21357605">
            <a:off x="10112586" y="7840217"/>
            <a:ext cx="7328507" cy="2668865"/>
            <a:chOff x="-139261" y="236704"/>
            <a:chExt cx="2415435" cy="1079788"/>
          </a:xfrm>
        </p:grpSpPr>
        <p:sp>
          <p:nvSpPr>
            <p:cNvPr id="10" name="Freeform 6">
              <a:extLst>
                <a:ext uri="{FF2B5EF4-FFF2-40B4-BE49-F238E27FC236}">
                  <a16:creationId xmlns:a16="http://schemas.microsoft.com/office/drawing/2014/main" id="{3CF66C23-145C-23D5-72A5-CE156E4E9FF6}"/>
                </a:ext>
              </a:extLst>
            </p:cNvPr>
            <p:cNvSpPr/>
            <p:nvPr/>
          </p:nvSpPr>
          <p:spPr>
            <a:xfrm>
              <a:off x="-139261" y="236704"/>
              <a:ext cx="2415435" cy="1079788"/>
            </a:xfrm>
            <a:custGeom>
              <a:avLst/>
              <a:gdLst/>
              <a:ahLst/>
              <a:cxnLst/>
              <a:rect l="l" t="t" r="r" b="b"/>
              <a:pathLst>
                <a:path w="1214112" h="1434713">
                  <a:moveTo>
                    <a:pt x="1089652" y="1434713"/>
                  </a:moveTo>
                  <a:lnTo>
                    <a:pt x="124460" y="1434713"/>
                  </a:lnTo>
                  <a:cubicBezTo>
                    <a:pt x="55880" y="1434713"/>
                    <a:pt x="0" y="1378833"/>
                    <a:pt x="0" y="1310253"/>
                  </a:cubicBezTo>
                  <a:lnTo>
                    <a:pt x="0" y="124460"/>
                  </a:lnTo>
                  <a:cubicBezTo>
                    <a:pt x="0" y="55880"/>
                    <a:pt x="55880" y="0"/>
                    <a:pt x="124460" y="0"/>
                  </a:cubicBezTo>
                  <a:lnTo>
                    <a:pt x="1089652" y="0"/>
                  </a:lnTo>
                  <a:cubicBezTo>
                    <a:pt x="1158232" y="0"/>
                    <a:pt x="1214112" y="55880"/>
                    <a:pt x="1214112" y="124460"/>
                  </a:cubicBezTo>
                  <a:lnTo>
                    <a:pt x="1214112" y="1310253"/>
                  </a:lnTo>
                  <a:cubicBezTo>
                    <a:pt x="1214112" y="1378833"/>
                    <a:pt x="1158232" y="1434713"/>
                    <a:pt x="1089652" y="1434713"/>
                  </a:cubicBezTo>
                  <a:close/>
                </a:path>
              </a:pathLst>
            </a:custGeom>
            <a:solidFill>
              <a:schemeClr val="accent6">
                <a:lumMod val="40000"/>
                <a:lumOff val="60000"/>
              </a:schemeClr>
            </a:solidFill>
          </p:spPr>
          <p:txBody>
            <a:bodyPr/>
            <a:lstStyle/>
            <a:p>
              <a:endParaRPr lang="en-SG"/>
            </a:p>
          </p:txBody>
        </p:sp>
      </p:grpSp>
      <p:sp>
        <p:nvSpPr>
          <p:cNvPr id="11" name="TextBox 10">
            <a:extLst>
              <a:ext uri="{FF2B5EF4-FFF2-40B4-BE49-F238E27FC236}">
                <a16:creationId xmlns:a16="http://schemas.microsoft.com/office/drawing/2014/main" id="{F67F759D-E1B7-E420-A470-80D1E9874579}"/>
              </a:ext>
            </a:extLst>
          </p:cNvPr>
          <p:cNvSpPr txBox="1"/>
          <p:nvPr/>
        </p:nvSpPr>
        <p:spPr>
          <a:xfrm>
            <a:off x="10546309" y="8250135"/>
            <a:ext cx="6781800" cy="1938992"/>
          </a:xfrm>
          <a:prstGeom prst="rect">
            <a:avLst/>
          </a:prstGeom>
          <a:noFill/>
        </p:spPr>
        <p:txBody>
          <a:bodyPr wrap="square">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Em đòi mua giày nhưng người chị bảo phải ưu tiên mua sách vở, giấy bút trước vì đôi giày cũ của người em vẫn dùng được. </a:t>
            </a:r>
            <a:endParaRPr lang="en-SG" sz="3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4108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1F4"/>
        </a:solidFill>
        <a:effectLst/>
      </p:bgPr>
    </p:bg>
    <p:spTree>
      <p:nvGrpSpPr>
        <p:cNvPr id="1" name=""/>
        <p:cNvGrpSpPr/>
        <p:nvPr/>
      </p:nvGrpSpPr>
      <p:grpSpPr>
        <a:xfrm>
          <a:off x="0" y="0"/>
          <a:ext cx="0" cy="0"/>
          <a:chOff x="0" y="0"/>
          <a:chExt cx="0" cy="0"/>
        </a:xfrm>
      </p:grpSpPr>
      <p:pic>
        <p:nvPicPr>
          <p:cNvPr id="24" name="Picture 23" descr="A cartoon of a person and a child&#10;&#10;AI-generated content may be incorrect.">
            <a:extLst>
              <a:ext uri="{FF2B5EF4-FFF2-40B4-BE49-F238E27FC236}">
                <a16:creationId xmlns:a16="http://schemas.microsoft.com/office/drawing/2014/main" id="{F75D7057-85E4-F0F3-3396-372762A98167}"/>
              </a:ext>
            </a:extLst>
          </p:cNvPr>
          <p:cNvPicPr>
            <a:picLocks noChangeAspect="1"/>
          </p:cNvPicPr>
          <p:nvPr/>
        </p:nvPicPr>
        <p:blipFill>
          <a:blip r:embed="rId2">
            <a:extLst>
              <a:ext uri="{28A0092B-C50C-407E-A947-70E740481C1C}">
                <a14:useLocalDpi xmlns:a14="http://schemas.microsoft.com/office/drawing/2010/main" val="0"/>
              </a:ext>
            </a:extLst>
          </a:blip>
          <a:srcRect b="8096"/>
          <a:stretch/>
        </p:blipFill>
        <p:spPr>
          <a:xfrm>
            <a:off x="990600" y="86205"/>
            <a:ext cx="16736906" cy="7162800"/>
          </a:xfrm>
          <a:prstGeom prst="rect">
            <a:avLst/>
          </a:prstGeom>
        </p:spPr>
      </p:pic>
      <p:grpSp>
        <p:nvGrpSpPr>
          <p:cNvPr id="25" name="Group 5">
            <a:extLst>
              <a:ext uri="{FF2B5EF4-FFF2-40B4-BE49-F238E27FC236}">
                <a16:creationId xmlns:a16="http://schemas.microsoft.com/office/drawing/2014/main" id="{F5DECBB1-D9D7-5B0A-390D-AE2720CF6AE2}"/>
              </a:ext>
            </a:extLst>
          </p:cNvPr>
          <p:cNvGrpSpPr/>
          <p:nvPr/>
        </p:nvGrpSpPr>
        <p:grpSpPr>
          <a:xfrm rot="21357605">
            <a:off x="1178821" y="7200299"/>
            <a:ext cx="6697549" cy="2544569"/>
            <a:chOff x="-139261" y="236704"/>
            <a:chExt cx="2415435" cy="1079788"/>
          </a:xfrm>
        </p:grpSpPr>
        <p:sp>
          <p:nvSpPr>
            <p:cNvPr id="26" name="Freeform 6">
              <a:extLst>
                <a:ext uri="{FF2B5EF4-FFF2-40B4-BE49-F238E27FC236}">
                  <a16:creationId xmlns:a16="http://schemas.microsoft.com/office/drawing/2014/main" id="{26F152C9-5FE3-36C2-2669-D1734564D252}"/>
                </a:ext>
              </a:extLst>
            </p:cNvPr>
            <p:cNvSpPr/>
            <p:nvPr/>
          </p:nvSpPr>
          <p:spPr>
            <a:xfrm>
              <a:off x="-139261" y="236704"/>
              <a:ext cx="2415435" cy="1079788"/>
            </a:xfrm>
            <a:custGeom>
              <a:avLst/>
              <a:gdLst/>
              <a:ahLst/>
              <a:cxnLst/>
              <a:rect l="l" t="t" r="r" b="b"/>
              <a:pathLst>
                <a:path w="1214112" h="1434713">
                  <a:moveTo>
                    <a:pt x="1089652" y="1434713"/>
                  </a:moveTo>
                  <a:lnTo>
                    <a:pt x="124460" y="1434713"/>
                  </a:lnTo>
                  <a:cubicBezTo>
                    <a:pt x="55880" y="1434713"/>
                    <a:pt x="0" y="1378833"/>
                    <a:pt x="0" y="1310253"/>
                  </a:cubicBezTo>
                  <a:lnTo>
                    <a:pt x="0" y="124460"/>
                  </a:lnTo>
                  <a:cubicBezTo>
                    <a:pt x="0" y="55880"/>
                    <a:pt x="55880" y="0"/>
                    <a:pt x="124460" y="0"/>
                  </a:cubicBezTo>
                  <a:lnTo>
                    <a:pt x="1089652" y="0"/>
                  </a:lnTo>
                  <a:cubicBezTo>
                    <a:pt x="1158232" y="0"/>
                    <a:pt x="1214112" y="55880"/>
                    <a:pt x="1214112" y="124460"/>
                  </a:cubicBezTo>
                  <a:lnTo>
                    <a:pt x="1214112" y="1310253"/>
                  </a:lnTo>
                  <a:cubicBezTo>
                    <a:pt x="1214112" y="1378833"/>
                    <a:pt x="1158232" y="1434713"/>
                    <a:pt x="1089652" y="1434713"/>
                  </a:cubicBezTo>
                  <a:close/>
                </a:path>
              </a:pathLst>
            </a:custGeom>
            <a:solidFill>
              <a:schemeClr val="accent6">
                <a:lumMod val="40000"/>
                <a:lumOff val="60000"/>
              </a:schemeClr>
            </a:solidFill>
          </p:spPr>
          <p:txBody>
            <a:bodyPr/>
            <a:lstStyle/>
            <a:p>
              <a:endParaRPr lang="en-SG"/>
            </a:p>
          </p:txBody>
        </p:sp>
      </p:grpSp>
      <p:sp>
        <p:nvSpPr>
          <p:cNvPr id="27" name="TextBox 26">
            <a:extLst>
              <a:ext uri="{FF2B5EF4-FFF2-40B4-BE49-F238E27FC236}">
                <a16:creationId xmlns:a16="http://schemas.microsoft.com/office/drawing/2014/main" id="{73E9C191-E7AE-BD15-3444-E1C142771025}"/>
              </a:ext>
            </a:extLst>
          </p:cNvPr>
          <p:cNvSpPr txBox="1"/>
          <p:nvPr/>
        </p:nvSpPr>
        <p:spPr>
          <a:xfrm>
            <a:off x="1295400" y="7760928"/>
            <a:ext cx="6416722" cy="1477328"/>
          </a:xfrm>
          <a:prstGeom prst="rect">
            <a:avLst/>
          </a:prstGeom>
          <a:noFill/>
        </p:spPr>
        <p:txBody>
          <a:bodyPr wrap="square">
            <a:spAutoFit/>
          </a:bodyPr>
          <a:lstStyle/>
          <a:p>
            <a:pPr algn="ctr"/>
            <a:r>
              <a:rPr lang="vi-VN" sz="3000" b="1" dirty="0">
                <a:latin typeface="Tahoma" panose="020B0604030504040204" pitchFamily="34" charset="0"/>
                <a:ea typeface="Tahoma" panose="020B0604030504040204" pitchFamily="34" charset="0"/>
                <a:cs typeface="Tahoma" panose="020B0604030504040204" pitchFamily="34" charset="0"/>
              </a:rPr>
              <a:t>Người em khuyên chị không nên mua 3 chiếc váy giống nhau chỉ vì nó được khuyến mại. </a:t>
            </a:r>
            <a:endParaRPr lang="en-SG" sz="3000" b="1"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5">
            <a:extLst>
              <a:ext uri="{FF2B5EF4-FFF2-40B4-BE49-F238E27FC236}">
                <a16:creationId xmlns:a16="http://schemas.microsoft.com/office/drawing/2014/main" id="{2C106D9C-D4F0-472D-E6DF-A253350D7EC5}"/>
              </a:ext>
            </a:extLst>
          </p:cNvPr>
          <p:cNvGrpSpPr/>
          <p:nvPr/>
        </p:nvGrpSpPr>
        <p:grpSpPr>
          <a:xfrm rot="21357605">
            <a:off x="9778988" y="7236101"/>
            <a:ext cx="7328507" cy="2414075"/>
            <a:chOff x="-139261" y="236704"/>
            <a:chExt cx="2415435" cy="1079788"/>
          </a:xfrm>
        </p:grpSpPr>
        <p:sp>
          <p:nvSpPr>
            <p:cNvPr id="29" name="Freeform 6">
              <a:extLst>
                <a:ext uri="{FF2B5EF4-FFF2-40B4-BE49-F238E27FC236}">
                  <a16:creationId xmlns:a16="http://schemas.microsoft.com/office/drawing/2014/main" id="{F229C701-5CD0-64DA-4E61-9D390AA58530}"/>
                </a:ext>
              </a:extLst>
            </p:cNvPr>
            <p:cNvSpPr/>
            <p:nvPr/>
          </p:nvSpPr>
          <p:spPr>
            <a:xfrm>
              <a:off x="-139261" y="236704"/>
              <a:ext cx="2415435" cy="1079788"/>
            </a:xfrm>
            <a:custGeom>
              <a:avLst/>
              <a:gdLst/>
              <a:ahLst/>
              <a:cxnLst/>
              <a:rect l="l" t="t" r="r" b="b"/>
              <a:pathLst>
                <a:path w="1214112" h="1434713">
                  <a:moveTo>
                    <a:pt x="1089652" y="1434713"/>
                  </a:moveTo>
                  <a:lnTo>
                    <a:pt x="124460" y="1434713"/>
                  </a:lnTo>
                  <a:cubicBezTo>
                    <a:pt x="55880" y="1434713"/>
                    <a:pt x="0" y="1378833"/>
                    <a:pt x="0" y="1310253"/>
                  </a:cubicBezTo>
                  <a:lnTo>
                    <a:pt x="0" y="124460"/>
                  </a:lnTo>
                  <a:cubicBezTo>
                    <a:pt x="0" y="55880"/>
                    <a:pt x="55880" y="0"/>
                    <a:pt x="124460" y="0"/>
                  </a:cubicBezTo>
                  <a:lnTo>
                    <a:pt x="1089652" y="0"/>
                  </a:lnTo>
                  <a:cubicBezTo>
                    <a:pt x="1158232" y="0"/>
                    <a:pt x="1214112" y="55880"/>
                    <a:pt x="1214112" y="124460"/>
                  </a:cubicBezTo>
                  <a:lnTo>
                    <a:pt x="1214112" y="1310253"/>
                  </a:lnTo>
                  <a:cubicBezTo>
                    <a:pt x="1214112" y="1378833"/>
                    <a:pt x="1158232" y="1434713"/>
                    <a:pt x="1089652" y="1434713"/>
                  </a:cubicBezTo>
                  <a:close/>
                </a:path>
              </a:pathLst>
            </a:custGeom>
            <a:solidFill>
              <a:schemeClr val="accent6">
                <a:lumMod val="40000"/>
                <a:lumOff val="60000"/>
              </a:schemeClr>
            </a:solidFill>
          </p:spPr>
          <p:txBody>
            <a:bodyPr/>
            <a:lstStyle/>
            <a:p>
              <a:endParaRPr lang="en-SG"/>
            </a:p>
          </p:txBody>
        </p:sp>
      </p:grpSp>
      <p:sp>
        <p:nvSpPr>
          <p:cNvPr id="30" name="TextBox 29">
            <a:extLst>
              <a:ext uri="{FF2B5EF4-FFF2-40B4-BE49-F238E27FC236}">
                <a16:creationId xmlns:a16="http://schemas.microsoft.com/office/drawing/2014/main" id="{1A9070D4-EF87-9909-DD3E-23811456AC8F}"/>
              </a:ext>
            </a:extLst>
          </p:cNvPr>
          <p:cNvSpPr txBox="1"/>
          <p:nvPr/>
        </p:nvSpPr>
        <p:spPr>
          <a:xfrm>
            <a:off x="10221686" y="7645702"/>
            <a:ext cx="6781800" cy="1477328"/>
          </a:xfrm>
          <a:prstGeom prst="rect">
            <a:avLst/>
          </a:prstGeom>
          <a:noFill/>
        </p:spPr>
        <p:txBody>
          <a:bodyPr wrap="square">
            <a:spAutoFit/>
          </a:bodyPr>
          <a:lstStyle/>
          <a:p>
            <a:pPr algn="ctr"/>
            <a:r>
              <a:rPr lang="vi-VN" sz="3000" b="1" dirty="0">
                <a:latin typeface="Tahoma" panose="020B0604030504040204" pitchFamily="34" charset="0"/>
                <a:ea typeface="Tahoma" panose="020B0604030504040204" pitchFamily="34" charset="0"/>
                <a:cs typeface="Tahoma" panose="020B0604030504040204" pitchFamily="34" charset="0"/>
              </a:rPr>
              <a:t>Hai chị em vẫn còn dư ít tiền nên đã định xin bố cho nuôi lợn đất để tiết kiệm tiền. </a:t>
            </a:r>
            <a:endParaRPr lang="en-SG" sz="30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441</Words>
  <Application>Microsoft Office PowerPoint</Application>
  <PresentationFormat>Custom</PresentationFormat>
  <Paragraphs>43</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Times New Roman</vt:lpstr>
      <vt:lpstr>SVN-Newton</vt:lpstr>
      <vt:lpstr>Calibri</vt:lpstr>
      <vt:lpstr>Paytone One</vt:lpstr>
      <vt:lpstr>Tahoma</vt:lpstr>
      <vt:lpstr>Aptos</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xanh dương Hồng Vàng Màu Phấn Nhật ký Cốt lõi Sở thích Danh sách việc cần làm Bài thuyết trình Bảng kế hoạch</dc:title>
  <dc:creator>MANGNON</dc:creator>
  <cp:keywords>MANGNON</cp:keywords>
  <cp:lastModifiedBy>Laptop T&amp;T</cp:lastModifiedBy>
  <cp:revision>10</cp:revision>
  <dcterms:created xsi:type="dcterms:W3CDTF">2006-08-16T00:00:00Z</dcterms:created>
  <dcterms:modified xsi:type="dcterms:W3CDTF">2025-03-23T10:59:43Z</dcterms:modified>
  <dc:identifier>DAGih62b7rA</dc:identifier>
</cp:coreProperties>
</file>