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486" r:id="rId3"/>
    <p:sldId id="468" r:id="rId4"/>
    <p:sldId id="489" r:id="rId5"/>
    <p:sldId id="496" r:id="rId6"/>
    <p:sldId id="490" r:id="rId7"/>
    <p:sldId id="497" r:id="rId8"/>
    <p:sldId id="492" r:id="rId9"/>
    <p:sldId id="493" r:id="rId10"/>
    <p:sldId id="498" r:id="rId11"/>
    <p:sldId id="48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83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7995CA-4D89-9F3A-6A15-A9C95F69D0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EB2E75-2266-6DE2-3E68-6DCAFC77722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0BC16C4-D3C4-11FE-C655-B9430931D1D1}"/>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2025/1/11</a:t>
            </a:fld>
            <a:endParaRPr lang="zh-CN" altLang="en-US"/>
          </a:p>
        </p:txBody>
      </p:sp>
      <p:sp>
        <p:nvSpPr>
          <p:cNvPr id="5" name="页脚占位符 4">
            <a:extLst>
              <a:ext uri="{FF2B5EF4-FFF2-40B4-BE49-F238E27FC236}">
                <a16:creationId xmlns:a16="http://schemas.microsoft.com/office/drawing/2014/main" id="{9D5F127A-3563-D041-37B6-910391B1E8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330DD1E-C313-7650-F834-2075FB411DD0}"/>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5566234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800B27-CDD0-4C84-4FB0-228E502CF5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7BBBCB2-44A7-77C0-1BAD-EA5BE0057C9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61C93DE-C975-B034-B8F9-7016BC93976D}"/>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2025/1/11</a:t>
            </a:fld>
            <a:endParaRPr lang="zh-CN" altLang="en-US"/>
          </a:p>
        </p:txBody>
      </p:sp>
      <p:sp>
        <p:nvSpPr>
          <p:cNvPr id="5" name="页脚占位符 4">
            <a:extLst>
              <a:ext uri="{FF2B5EF4-FFF2-40B4-BE49-F238E27FC236}">
                <a16:creationId xmlns:a16="http://schemas.microsoft.com/office/drawing/2014/main" id="{1F5C28C5-4ABE-AEA7-D3B4-A923A7BCF64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943B1DE-F736-8A82-E4B6-D412CBC98C40}"/>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331799236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2BC57F-22D0-B461-2DCF-1A2A599D002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2898F26-165A-F403-20F6-4117CCD8BD7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995F43-BC1C-D27D-B150-0F6A3A7B3701}"/>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2025/1/11</a:t>
            </a:fld>
            <a:endParaRPr lang="zh-CN" altLang="en-US"/>
          </a:p>
        </p:txBody>
      </p:sp>
      <p:sp>
        <p:nvSpPr>
          <p:cNvPr id="5" name="页脚占位符 4">
            <a:extLst>
              <a:ext uri="{FF2B5EF4-FFF2-40B4-BE49-F238E27FC236}">
                <a16:creationId xmlns:a16="http://schemas.microsoft.com/office/drawing/2014/main" id="{7543042E-2BA5-6894-E6F8-33A685A5288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03DC59F-4975-4B99-9046-430813DB26F6}"/>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79321911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7_标题幻灯片">
    <p:bg>
      <p:bgPr>
        <a:no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39F22D8-0D2D-051E-26C6-7F4A2A53E4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3" name="圆角矩形 52"/>
          <p:cNvSpPr/>
          <p:nvPr userDrawn="1"/>
        </p:nvSpPr>
        <p:spPr>
          <a:xfrm>
            <a:off x="800100" y="342899"/>
            <a:ext cx="10591800" cy="6029325"/>
          </a:xfrm>
          <a:prstGeom prst="roundRect">
            <a:avLst>
              <a:gd name="adj" fmla="val 4202"/>
            </a:avLst>
          </a:prstGeom>
          <a:solidFill>
            <a:schemeClr val="accent1">
              <a:alpha val="48000"/>
            </a:schemeClr>
          </a:solidFill>
          <a:ln>
            <a:noFill/>
          </a:ln>
          <a:effectLst>
            <a:glow rad="101600">
              <a:srgbClr val="8ECCAB">
                <a:alpha val="40000"/>
              </a:srgbClr>
            </a:glow>
            <a:outerShdw blurRad="165100" dist="127000" sx="105000" sy="105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圆角矩形 53"/>
          <p:cNvSpPr/>
          <p:nvPr userDrawn="1"/>
        </p:nvSpPr>
        <p:spPr>
          <a:xfrm>
            <a:off x="964565" y="541173"/>
            <a:ext cx="10262870" cy="5683440"/>
          </a:xfrm>
          <a:prstGeom prst="roundRect">
            <a:avLst>
              <a:gd name="adj" fmla="val 42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4">
            <a:extLst>
              <a:ext uri="{FF2B5EF4-FFF2-40B4-BE49-F238E27FC236}">
                <a16:creationId xmlns:a16="http://schemas.microsoft.com/office/drawing/2014/main" id="{2B324867-BCC6-5013-BE42-8AFD37188F8E}"/>
              </a:ext>
            </a:extLst>
          </p:cNvPr>
          <p:cNvPicPr>
            <a:picLocks noChangeAspect="1"/>
          </p:cNvPicPr>
          <p:nvPr userDrawn="1"/>
        </p:nvPicPr>
        <p:blipFill>
          <a:blip r:embed="rId3"/>
          <a:stretch>
            <a:fillRect/>
          </a:stretch>
        </p:blipFill>
        <p:spPr>
          <a:xfrm>
            <a:off x="-675227" y="6057600"/>
            <a:ext cx="2188654" cy="890093"/>
          </a:xfrm>
          <a:prstGeom prst="rect">
            <a:avLst/>
          </a:prstGeom>
        </p:spPr>
      </p:pic>
    </p:spTree>
    <p:extLst>
      <p:ext uri="{BB962C8B-B14F-4D97-AF65-F5344CB8AC3E}">
        <p14:creationId xmlns:p14="http://schemas.microsoft.com/office/powerpoint/2010/main" val="59605734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8_标题幻灯片">
    <p:bg>
      <p:bgPr>
        <a:no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39F22D8-0D2D-051E-26C6-7F4A2A53E4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3" name="圆角矩形 52"/>
          <p:cNvSpPr/>
          <p:nvPr userDrawn="1"/>
        </p:nvSpPr>
        <p:spPr>
          <a:xfrm>
            <a:off x="800100" y="777240"/>
            <a:ext cx="10591800" cy="5257800"/>
          </a:xfrm>
          <a:prstGeom prst="roundRect">
            <a:avLst>
              <a:gd name="adj" fmla="val 4202"/>
            </a:avLst>
          </a:prstGeom>
          <a:solidFill>
            <a:schemeClr val="accent1">
              <a:alpha val="48000"/>
            </a:schemeClr>
          </a:solidFill>
          <a:ln>
            <a:noFill/>
          </a:ln>
          <a:effectLst>
            <a:glow rad="101600">
              <a:srgbClr val="8ECCAB">
                <a:alpha val="40000"/>
              </a:srgbClr>
            </a:glow>
            <a:outerShdw blurRad="165100" dist="127000" sx="105000" sy="105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圆角矩形 53"/>
          <p:cNvSpPr/>
          <p:nvPr userDrawn="1"/>
        </p:nvSpPr>
        <p:spPr>
          <a:xfrm>
            <a:off x="964565" y="950595"/>
            <a:ext cx="10262870" cy="4956175"/>
          </a:xfrm>
          <a:prstGeom prst="roundRect">
            <a:avLst>
              <a:gd name="adj" fmla="val 42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5B5ECD8B-DBBB-4CD5-28BF-8C8B878FB4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5197962"/>
            <a:ext cx="4079631" cy="1660038"/>
          </a:xfrm>
          <a:prstGeom prst="rect">
            <a:avLst/>
          </a:prstGeom>
        </p:spPr>
      </p:pic>
      <p:pic>
        <p:nvPicPr>
          <p:cNvPr id="4" name="图片 3">
            <a:extLst>
              <a:ext uri="{FF2B5EF4-FFF2-40B4-BE49-F238E27FC236}">
                <a16:creationId xmlns:a16="http://schemas.microsoft.com/office/drawing/2014/main" id="{B87B2827-DE17-F0E9-C5E4-B39CD607282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9101559" y="5519195"/>
            <a:ext cx="3090441" cy="1338805"/>
          </a:xfrm>
          <a:prstGeom prst="rect">
            <a:avLst/>
          </a:prstGeom>
        </p:spPr>
      </p:pic>
      <p:sp>
        <p:nvSpPr>
          <p:cNvPr id="6" name="Rectangle: Rounded Corners 5">
            <a:extLst>
              <a:ext uri="{FF2B5EF4-FFF2-40B4-BE49-F238E27FC236}">
                <a16:creationId xmlns:a16="http://schemas.microsoft.com/office/drawing/2014/main" id="{210856EC-CA4B-B337-9D91-E43E9466AF80}"/>
              </a:ext>
            </a:extLst>
          </p:cNvPr>
          <p:cNvSpPr/>
          <p:nvPr userDrawn="1"/>
        </p:nvSpPr>
        <p:spPr>
          <a:xfrm>
            <a:off x="104172" y="151548"/>
            <a:ext cx="11930315" cy="6573579"/>
          </a:xfrm>
          <a:prstGeom prst="roundRect">
            <a:avLst/>
          </a:prstGeom>
          <a:solidFill>
            <a:schemeClr val="bg1"/>
          </a:solidFill>
          <a:ln w="76200">
            <a:solidFill>
              <a:srgbClr val="53BB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425507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E75805-6898-CD2E-048C-C91B167ED01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3372A59-F5E1-ACB5-8143-A1EA65BB0F33}"/>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5CE6FFA-0388-C44D-EDC9-F8F83AF5EE07}"/>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2025/1/11</a:t>
            </a:fld>
            <a:endParaRPr lang="zh-CN" altLang="en-US"/>
          </a:p>
        </p:txBody>
      </p:sp>
      <p:sp>
        <p:nvSpPr>
          <p:cNvPr id="5" name="页脚占位符 4">
            <a:extLst>
              <a:ext uri="{FF2B5EF4-FFF2-40B4-BE49-F238E27FC236}">
                <a16:creationId xmlns:a16="http://schemas.microsoft.com/office/drawing/2014/main" id="{7E29D183-4163-3458-4702-1A3DACAD24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DD95C39-FA87-AE12-C31D-0BEA78D853D7}"/>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49566221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B9016E-1F1E-28F1-312F-B8B4C3943FA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0C5A9CC-C63E-C934-62AF-9BB9ADE9FF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4588BB3-024A-7678-9DD3-E4461502CD53}"/>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2025/1/11</a:t>
            </a:fld>
            <a:endParaRPr lang="zh-CN" altLang="en-US"/>
          </a:p>
        </p:txBody>
      </p:sp>
      <p:sp>
        <p:nvSpPr>
          <p:cNvPr id="5" name="页脚占位符 4">
            <a:extLst>
              <a:ext uri="{FF2B5EF4-FFF2-40B4-BE49-F238E27FC236}">
                <a16:creationId xmlns:a16="http://schemas.microsoft.com/office/drawing/2014/main" id="{2AD574F6-3109-B5CE-3CDE-43DF9743907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DDE80E8-9104-1C63-3241-58AE2FFECE9E}"/>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1648000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8496BB-F294-E18F-C4A5-532762B2DD4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8EF15ED-9449-20B4-8FC2-34602F4E856F}"/>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2E3E4EF-2A1A-87B8-6AD9-19AE86721EC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DBBD896-34FF-2EC1-8890-6A08F2591F88}"/>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2025/1/11</a:t>
            </a:fld>
            <a:endParaRPr lang="zh-CN" altLang="en-US"/>
          </a:p>
        </p:txBody>
      </p:sp>
      <p:sp>
        <p:nvSpPr>
          <p:cNvPr id="6" name="页脚占位符 5">
            <a:extLst>
              <a:ext uri="{FF2B5EF4-FFF2-40B4-BE49-F238E27FC236}">
                <a16:creationId xmlns:a16="http://schemas.microsoft.com/office/drawing/2014/main" id="{D1596A9B-08F4-1376-A331-A6D53B17D6D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CC82869-CE32-AACA-7557-7B14B7A2D017}"/>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4291567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8CC147-F015-F441-1E15-2EF6C5A2F92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6AF33E-2ABB-9D7D-7DC8-4D6F8DFBC45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2E816F2-F4DF-6E80-FFA1-560BBB1944E1}"/>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240001A-BE32-6207-41EC-B43F9FE2A3D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B358F3E-EE7B-892E-2B44-E41ADD39E4C0}"/>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6DDAD07-C1A9-BE05-8FEA-71C93624A9CB}"/>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2025/1/11</a:t>
            </a:fld>
            <a:endParaRPr lang="zh-CN" altLang="en-US"/>
          </a:p>
        </p:txBody>
      </p:sp>
      <p:sp>
        <p:nvSpPr>
          <p:cNvPr id="8" name="页脚占位符 7">
            <a:extLst>
              <a:ext uri="{FF2B5EF4-FFF2-40B4-BE49-F238E27FC236}">
                <a16:creationId xmlns:a16="http://schemas.microsoft.com/office/drawing/2014/main" id="{CF00F90B-1D15-3784-6AF9-2BF9B88E51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913A8BE-95D5-34BE-75D6-10F4B3D60C35}"/>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37843572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DAFE82-24EB-765E-8187-C389BD4DBA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D325DF7-E305-8032-868F-89CFDAFCE4CE}"/>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2025/1/11</a:t>
            </a:fld>
            <a:endParaRPr lang="zh-CN" altLang="en-US"/>
          </a:p>
        </p:txBody>
      </p:sp>
      <p:sp>
        <p:nvSpPr>
          <p:cNvPr id="4" name="页脚占位符 3">
            <a:extLst>
              <a:ext uri="{FF2B5EF4-FFF2-40B4-BE49-F238E27FC236}">
                <a16:creationId xmlns:a16="http://schemas.microsoft.com/office/drawing/2014/main" id="{7206A5ED-9CE1-F0EB-1802-B09A2B0B015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0590697-97F0-0E3D-711C-2877BFC9EFF4}"/>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270057260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7F3C21-149C-2792-ED4A-11C8583514AA}"/>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2025/1/11</a:t>
            </a:fld>
            <a:endParaRPr lang="zh-CN" altLang="en-US"/>
          </a:p>
        </p:txBody>
      </p:sp>
      <p:sp>
        <p:nvSpPr>
          <p:cNvPr id="3" name="页脚占位符 2">
            <a:extLst>
              <a:ext uri="{FF2B5EF4-FFF2-40B4-BE49-F238E27FC236}">
                <a16:creationId xmlns:a16="http://schemas.microsoft.com/office/drawing/2014/main" id="{EEE35696-56E1-C474-8F4F-93A58BA06A8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3555BAD1-13F8-79B5-A66C-9579D4FD09BC}"/>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14521913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C134B9-D8BC-98E2-684E-85058E0FC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6390C36-3F8D-4143-84CD-B8AB23D5E27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6A4B0F0-07C5-35BA-F41F-328BF0A2086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EE2BBAB-FBE7-A187-D36C-FD609D8ACE8B}"/>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2025/1/11</a:t>
            </a:fld>
            <a:endParaRPr lang="zh-CN" altLang="en-US"/>
          </a:p>
        </p:txBody>
      </p:sp>
      <p:sp>
        <p:nvSpPr>
          <p:cNvPr id="6" name="页脚占位符 5">
            <a:extLst>
              <a:ext uri="{FF2B5EF4-FFF2-40B4-BE49-F238E27FC236}">
                <a16:creationId xmlns:a16="http://schemas.microsoft.com/office/drawing/2014/main" id="{55F9B7EA-2E15-D560-44B4-3220D895FE4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C0EE01D-631D-E8EA-DEAD-D73FF587104E}"/>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68278328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1D59FA-520D-6170-795A-15F37FECFE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0F1EF1C-332A-7668-CCB6-F83255646B8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6F50E7A-C103-F2AA-6172-5D60A0EEB4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203A60A-03D6-C013-7628-D156381CA89A}"/>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2025/1/11</a:t>
            </a:fld>
            <a:endParaRPr lang="zh-CN" altLang="en-US"/>
          </a:p>
        </p:txBody>
      </p:sp>
      <p:sp>
        <p:nvSpPr>
          <p:cNvPr id="6" name="页脚占位符 5">
            <a:extLst>
              <a:ext uri="{FF2B5EF4-FFF2-40B4-BE49-F238E27FC236}">
                <a16:creationId xmlns:a16="http://schemas.microsoft.com/office/drawing/2014/main" id="{918F6E8D-E913-AB98-3C6E-186A5A5C546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CFB892-64D4-D686-706D-5112B8A7987A}"/>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356091875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E93E3474-C84A-E700-FFA0-E9C2C6C086F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9" name="Picture 18" descr="A white circle with leaves and blue text&#10;&#10;Description automatically generated">
            <a:extLst>
              <a:ext uri="{FF2B5EF4-FFF2-40B4-BE49-F238E27FC236}">
                <a16:creationId xmlns:a16="http://schemas.microsoft.com/office/drawing/2014/main" id="{8608B022-E51B-18BC-9016-032970ABE56D}"/>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456944" y="371094"/>
            <a:ext cx="1238250" cy="1238250"/>
          </a:xfrm>
          <a:prstGeom prst="rect">
            <a:avLst/>
          </a:prstGeom>
        </p:spPr>
      </p:pic>
    </p:spTree>
    <p:extLst>
      <p:ext uri="{BB962C8B-B14F-4D97-AF65-F5344CB8AC3E}">
        <p14:creationId xmlns:p14="http://schemas.microsoft.com/office/powerpoint/2010/main" val="24065839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6143"/>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3">
            <a:extLst>
              <a:ext uri="{28A0092B-C50C-407E-A947-70E740481C1C}">
                <a14:useLocalDpi xmlns:a14="http://schemas.microsoft.com/office/drawing/2010/main" val="0"/>
              </a:ext>
            </a:extLst>
          </a:blip>
          <a:srcRect t="62818"/>
          <a:stretch/>
        </p:blipFill>
        <p:spPr>
          <a:xfrm>
            <a:off x="0" y="4699322"/>
            <a:ext cx="12192000"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8170" y="3744185"/>
            <a:ext cx="1170490" cy="1170490"/>
          </a:xfrm>
          <a:prstGeom prst="rect">
            <a:avLst/>
          </a:prstGeom>
        </p:spPr>
      </p:pic>
      <p:sp>
        <p:nvSpPr>
          <p:cNvPr id="2" name="矩形: 圆角 117">
            <a:extLst>
              <a:ext uri="{FF2B5EF4-FFF2-40B4-BE49-F238E27FC236}">
                <a16:creationId xmlns:a16="http://schemas.microsoft.com/office/drawing/2014/main" id="{A4FAC5C2-1BE6-4E6A-8505-B1F977BF90D8}"/>
              </a:ext>
            </a:extLst>
          </p:cNvPr>
          <p:cNvSpPr/>
          <p:nvPr/>
        </p:nvSpPr>
        <p:spPr>
          <a:xfrm>
            <a:off x="4042938" y="466699"/>
            <a:ext cx="3940548" cy="752451"/>
          </a:xfrm>
          <a:prstGeom prst="roundRect">
            <a:avLst>
              <a:gd name="adj" fmla="val 50000"/>
            </a:avLst>
          </a:prstGeom>
          <a:gradFill flip="none" rotWithShape="1">
            <a:gsLst>
              <a:gs pos="0">
                <a:srgbClr val="55BE9E"/>
              </a:gs>
              <a:gs pos="70000">
                <a:srgbClr val="53BB9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TIẾNG VIỆT 4</a:t>
            </a:r>
            <a:endParaRPr kumimoji="0" lang="zh-CN" altLang="en-US" sz="44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31" name="图片 30">
            <a:extLst>
              <a:ext uri="{FF2B5EF4-FFF2-40B4-BE49-F238E27FC236}">
                <a16:creationId xmlns:a16="http://schemas.microsoft.com/office/drawing/2014/main" id="{AF1A2813-B2E5-B2ED-08D0-98835C67DB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0860" y="4720852"/>
            <a:ext cx="2296413" cy="2296413"/>
          </a:xfrm>
          <a:prstGeom prst="rect">
            <a:avLst/>
          </a:prstGeom>
        </p:spPr>
      </p:pic>
      <p:pic>
        <p:nvPicPr>
          <p:cNvPr id="5" name="Picture 4">
            <a:extLst>
              <a:ext uri="{FF2B5EF4-FFF2-40B4-BE49-F238E27FC236}">
                <a16:creationId xmlns:a16="http://schemas.microsoft.com/office/drawing/2014/main" id="{AF0A249F-221C-F8D9-7F3B-71315B06E74B}"/>
              </a:ext>
            </a:extLst>
          </p:cNvPr>
          <p:cNvPicPr>
            <a:picLocks noChangeAspect="1"/>
          </p:cNvPicPr>
          <p:nvPr/>
        </p:nvPicPr>
        <p:blipFill>
          <a:blip r:embed="rId7"/>
          <a:stretch>
            <a:fillRect/>
          </a:stretch>
        </p:blipFill>
        <p:spPr>
          <a:xfrm>
            <a:off x="2328345" y="1620518"/>
            <a:ext cx="7535309" cy="2280102"/>
          </a:xfrm>
          <a:prstGeom prst="rect">
            <a:avLst/>
          </a:prstGeom>
        </p:spPr>
      </p:pic>
      <p:sp>
        <p:nvSpPr>
          <p:cNvPr id="3" name="TextBox 2">
            <a:extLst>
              <a:ext uri="{FF2B5EF4-FFF2-40B4-BE49-F238E27FC236}">
                <a16:creationId xmlns:a16="http://schemas.microsoft.com/office/drawing/2014/main" id="{9943D696-94F7-69C7-CB4D-DC2246D7B7DA}"/>
              </a:ext>
            </a:extLst>
          </p:cNvPr>
          <p:cNvSpPr txBox="1"/>
          <p:nvPr/>
        </p:nvSpPr>
        <p:spPr>
          <a:xfrm>
            <a:off x="5092609" y="3495002"/>
            <a:ext cx="2366682" cy="1015663"/>
          </a:xfrm>
          <a:prstGeom prst="rect">
            <a:avLst/>
          </a:prstGeom>
          <a:noFill/>
        </p:spPr>
        <p:txBody>
          <a:bodyPr wrap="square" rtlCol="0">
            <a:spAutoFit/>
          </a:bodyPr>
          <a:lstStyle/>
          <a:p>
            <a:r>
              <a:rPr lang="en-US" sz="6000" dirty="0" err="1"/>
              <a:t>Tiết</a:t>
            </a:r>
            <a:r>
              <a:rPr lang="en-US" sz="6000" dirty="0"/>
              <a:t> 3</a:t>
            </a:r>
          </a:p>
        </p:txBody>
      </p:sp>
    </p:spTree>
    <p:extLst>
      <p:ext uri="{BB962C8B-B14F-4D97-AF65-F5344CB8AC3E}">
        <p14:creationId xmlns:p14="http://schemas.microsoft.com/office/powerpoint/2010/main" val="176519332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6D200CD8-579D-B5EF-39AC-CC1E96A2F656}"/>
              </a:ext>
            </a:extLst>
          </p:cNvPr>
          <p:cNvSpPr txBox="1"/>
          <p:nvPr/>
        </p:nvSpPr>
        <p:spPr>
          <a:xfrm>
            <a:off x="676275" y="443928"/>
            <a:ext cx="11515725" cy="984885"/>
          </a:xfrm>
          <a:prstGeom prst="rect">
            <a:avLst/>
          </a:prstGeom>
          <a:noFill/>
        </p:spPr>
        <p:txBody>
          <a:bodyPr wrap="square" lIns="0" tIns="0" rIns="0" bIns="0" rtlCol="0">
            <a:spAutoFit/>
          </a:bodyPr>
          <a:lstStyle/>
          <a:p>
            <a:pPr lvl="0">
              <a:defRPr/>
            </a:pPr>
            <a:r>
              <a:rPr lang="en-US" altLang="zh-CN"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4. </a:t>
            </a:r>
            <a:r>
              <a:rPr lang="vi-VN" altLang="zh-CN"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Chọn dấu câu thích hợp thay cho bông hoa. Nêu tác dụng của các đầu câu đó.</a:t>
            </a:r>
            <a:endParaRPr kumimoji="0" lang="zh-CN" altLang="en-US" sz="32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3" name="TextBox 2">
            <a:extLst>
              <a:ext uri="{FF2B5EF4-FFF2-40B4-BE49-F238E27FC236}">
                <a16:creationId xmlns:a16="http://schemas.microsoft.com/office/drawing/2014/main" id="{5F73F1E1-8AEF-52B1-6D5B-267365BD1776}"/>
              </a:ext>
            </a:extLst>
          </p:cNvPr>
          <p:cNvSpPr txBox="1"/>
          <p:nvPr/>
        </p:nvSpPr>
        <p:spPr>
          <a:xfrm>
            <a:off x="704851" y="1809750"/>
            <a:ext cx="11001374" cy="3108543"/>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a. Hoạt động bảo vệ môi trường của các bạn nhỏ đã được lan toả sâu rộng. Các phong trào thiếu nhi chung tay bảo vệ môi trường gồm có:</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Trồng cây gây quỹ Đội.</a:t>
            </a:r>
          </a:p>
          <a:p>
            <a:pPr algn="just"/>
            <a:r>
              <a:rPr lang="vi-VN" sz="28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Vì màu xanh quê hương.</a:t>
            </a:r>
          </a:p>
          <a:p>
            <a:pPr algn="just"/>
            <a:r>
              <a:rPr lang="vi-VN" sz="28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r>
              <a:rPr lang="vi-VN" sz="2800" b="0" i="0" dirty="0">
                <a:solidFill>
                  <a:srgbClr val="000000"/>
                </a:solidFill>
                <a:effectLst/>
                <a:latin typeface="Cambria" panose="02040503050406030204" pitchFamily="18" charset="0"/>
                <a:ea typeface="Cambria" panose="02040503050406030204" pitchFamily="18" charset="0"/>
              </a:rPr>
              <a:t> Sạch nhà – sạch lớp – sạch trường.</a:t>
            </a:r>
          </a:p>
          <a:p>
            <a:pPr algn="just"/>
            <a:r>
              <a:rPr lang="vi-VN" sz="28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Làm kế hoạch nhỏ.</a:t>
            </a:r>
          </a:p>
          <a:p>
            <a:pPr algn="just"/>
            <a:r>
              <a:rPr lang="vi-VN" sz="2800" b="0" i="0" dirty="0">
                <a:solidFill>
                  <a:srgbClr val="000000"/>
                </a:solidFill>
                <a:effectLst/>
                <a:latin typeface="Cambria" panose="02040503050406030204" pitchFamily="18" charset="0"/>
                <a:ea typeface="Cambria" panose="02040503050406030204" pitchFamily="18" charset="0"/>
              </a:rPr>
              <a:t>b. Đoàn tàu Hà Nội </a:t>
            </a:r>
            <a:r>
              <a:rPr lang="vi-VN" sz="28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r>
              <a:rPr lang="vi-VN" sz="2800" b="0" i="0" dirty="0">
                <a:solidFill>
                  <a:srgbClr val="000000"/>
                </a:solidFill>
                <a:effectLst/>
                <a:latin typeface="Cambria" panose="02040503050406030204" pitchFamily="18" charset="0"/>
                <a:ea typeface="Cambria" panose="02040503050406030204" pitchFamily="18" charset="0"/>
              </a:rPr>
              <a:t> Vinh khởi hành tại ga Hà Nội lúc 18 giờ hằng ngày.</a:t>
            </a:r>
          </a:p>
        </p:txBody>
      </p:sp>
      <p:pic>
        <p:nvPicPr>
          <p:cNvPr id="6" name="Picture 5">
            <a:extLst>
              <a:ext uri="{FF2B5EF4-FFF2-40B4-BE49-F238E27FC236}">
                <a16:creationId xmlns:a16="http://schemas.microsoft.com/office/drawing/2014/main" id="{F6CEEC20-C8FE-1F07-9B17-BDD9069180CF}"/>
              </a:ext>
            </a:extLst>
          </p:cNvPr>
          <p:cNvPicPr>
            <a:picLocks noChangeAspect="1"/>
          </p:cNvPicPr>
          <p:nvPr/>
        </p:nvPicPr>
        <p:blipFill>
          <a:blip r:embed="rId2"/>
          <a:stretch>
            <a:fillRect/>
          </a:stretch>
        </p:blipFill>
        <p:spPr>
          <a:xfrm>
            <a:off x="584246" y="3152775"/>
            <a:ext cx="467705" cy="504825"/>
          </a:xfrm>
          <a:prstGeom prst="rect">
            <a:avLst/>
          </a:prstGeom>
        </p:spPr>
      </p:pic>
      <p:pic>
        <p:nvPicPr>
          <p:cNvPr id="7" name="Picture 6">
            <a:extLst>
              <a:ext uri="{FF2B5EF4-FFF2-40B4-BE49-F238E27FC236}">
                <a16:creationId xmlns:a16="http://schemas.microsoft.com/office/drawing/2014/main" id="{37E4AB0F-FF76-635E-DB1D-A67B4700A96B}"/>
              </a:ext>
            </a:extLst>
          </p:cNvPr>
          <p:cNvPicPr>
            <a:picLocks noChangeAspect="1"/>
          </p:cNvPicPr>
          <p:nvPr/>
        </p:nvPicPr>
        <p:blipFill>
          <a:blip r:embed="rId2"/>
          <a:stretch>
            <a:fillRect/>
          </a:stretch>
        </p:blipFill>
        <p:spPr>
          <a:xfrm>
            <a:off x="584246" y="3600450"/>
            <a:ext cx="467705" cy="504825"/>
          </a:xfrm>
          <a:prstGeom prst="rect">
            <a:avLst/>
          </a:prstGeom>
        </p:spPr>
      </p:pic>
      <p:pic>
        <p:nvPicPr>
          <p:cNvPr id="8" name="Picture 7">
            <a:extLst>
              <a:ext uri="{FF2B5EF4-FFF2-40B4-BE49-F238E27FC236}">
                <a16:creationId xmlns:a16="http://schemas.microsoft.com/office/drawing/2014/main" id="{C9AEA89C-2780-2337-E1B0-C25DE32466DA}"/>
              </a:ext>
            </a:extLst>
          </p:cNvPr>
          <p:cNvPicPr>
            <a:picLocks noChangeAspect="1"/>
          </p:cNvPicPr>
          <p:nvPr/>
        </p:nvPicPr>
        <p:blipFill>
          <a:blip r:embed="rId2"/>
          <a:stretch>
            <a:fillRect/>
          </a:stretch>
        </p:blipFill>
        <p:spPr>
          <a:xfrm>
            <a:off x="593771" y="4057650"/>
            <a:ext cx="467705" cy="504825"/>
          </a:xfrm>
          <a:prstGeom prst="rect">
            <a:avLst/>
          </a:prstGeom>
        </p:spPr>
      </p:pic>
      <p:pic>
        <p:nvPicPr>
          <p:cNvPr id="9" name="Picture 8">
            <a:extLst>
              <a:ext uri="{FF2B5EF4-FFF2-40B4-BE49-F238E27FC236}">
                <a16:creationId xmlns:a16="http://schemas.microsoft.com/office/drawing/2014/main" id="{BF426D63-D048-8030-40CF-05FCE536C31D}"/>
              </a:ext>
            </a:extLst>
          </p:cNvPr>
          <p:cNvPicPr>
            <a:picLocks noChangeAspect="1"/>
          </p:cNvPicPr>
          <p:nvPr/>
        </p:nvPicPr>
        <p:blipFill>
          <a:blip r:embed="rId2"/>
          <a:stretch>
            <a:fillRect/>
          </a:stretch>
        </p:blipFill>
        <p:spPr>
          <a:xfrm>
            <a:off x="3594146" y="4410075"/>
            <a:ext cx="368254" cy="504825"/>
          </a:xfrm>
          <a:prstGeom prst="rect">
            <a:avLst/>
          </a:prstGeom>
        </p:spPr>
      </p:pic>
    </p:spTree>
    <p:extLst>
      <p:ext uri="{BB962C8B-B14F-4D97-AF65-F5344CB8AC3E}">
        <p14:creationId xmlns:p14="http://schemas.microsoft.com/office/powerpoint/2010/main" val="186996964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nodeType="clickEffect">
                                  <p:stCondLst>
                                    <p:cond delay="0"/>
                                  </p:stCondLst>
                                  <p:childTnLst>
                                    <p:animEffect transition="out" filter="circle(out)">
                                      <p:cBhvr>
                                        <p:cTn id="26" dur="2000"/>
                                        <p:tgtEl>
                                          <p:spTgt spid="6"/>
                                        </p:tgtEl>
                                      </p:cBhvr>
                                    </p:animEffect>
                                    <p:set>
                                      <p:cBhvr>
                                        <p:cTn id="27" dur="1" fill="hold">
                                          <p:stCondLst>
                                            <p:cond delay="1999"/>
                                          </p:stCondLst>
                                        </p:cTn>
                                        <p:tgtEl>
                                          <p:spTgt spid="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nodeType="clickEffect">
                                  <p:stCondLst>
                                    <p:cond delay="0"/>
                                  </p:stCondLst>
                                  <p:childTnLst>
                                    <p:animEffect transition="out" filter="circle(out)">
                                      <p:cBhvr>
                                        <p:cTn id="31" dur="2000"/>
                                        <p:tgtEl>
                                          <p:spTgt spid="7"/>
                                        </p:tgtEl>
                                      </p:cBhvr>
                                    </p:animEffect>
                                    <p:set>
                                      <p:cBhvr>
                                        <p:cTn id="32" dur="1" fill="hold">
                                          <p:stCondLst>
                                            <p:cond delay="19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6" presetClass="exit" presetSubtype="32" fill="hold" nodeType="clickEffect">
                                  <p:stCondLst>
                                    <p:cond delay="0"/>
                                  </p:stCondLst>
                                  <p:childTnLst>
                                    <p:animEffect transition="out" filter="circle(out)">
                                      <p:cBhvr>
                                        <p:cTn id="36" dur="2000"/>
                                        <p:tgtEl>
                                          <p:spTgt spid="8"/>
                                        </p:tgtEl>
                                      </p:cBhvr>
                                    </p:animEffect>
                                    <p:set>
                                      <p:cBhvr>
                                        <p:cTn id="37" dur="1" fill="hold">
                                          <p:stCondLst>
                                            <p:cond delay="1999"/>
                                          </p:stCondLst>
                                        </p:cTn>
                                        <p:tgtEl>
                                          <p:spTgt spid="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6" presetClass="exit" presetSubtype="32" fill="hold" nodeType="clickEffect">
                                  <p:stCondLst>
                                    <p:cond delay="0"/>
                                  </p:stCondLst>
                                  <p:childTnLst>
                                    <p:animEffect transition="out" filter="circle(out)">
                                      <p:cBhvr>
                                        <p:cTn id="41" dur="2000"/>
                                        <p:tgtEl>
                                          <p:spTgt spid="9"/>
                                        </p:tgtEl>
                                      </p:cBhvr>
                                    </p:animEffect>
                                    <p:set>
                                      <p:cBhvr>
                                        <p:cTn id="42"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43BE031-FB3F-7A65-2D11-BFDF4A023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4525"/>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4">
            <a:extLst>
              <a:ext uri="{28A0092B-C50C-407E-A947-70E740481C1C}">
                <a14:useLocalDpi xmlns:a14="http://schemas.microsoft.com/office/drawing/2010/main" val="0"/>
              </a:ext>
            </a:extLst>
          </a:blip>
          <a:srcRect t="62818"/>
          <a:stretch/>
        </p:blipFill>
        <p:spPr>
          <a:xfrm>
            <a:off x="0" y="4699322"/>
            <a:ext cx="12192000"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28170" y="3744185"/>
            <a:ext cx="1170490" cy="1170490"/>
          </a:xfrm>
          <a:prstGeom prst="rect">
            <a:avLst/>
          </a:prstGeom>
        </p:spPr>
      </p:pic>
      <p:pic>
        <p:nvPicPr>
          <p:cNvPr id="31" name="图片 30">
            <a:extLst>
              <a:ext uri="{FF2B5EF4-FFF2-40B4-BE49-F238E27FC236}">
                <a16:creationId xmlns:a16="http://schemas.microsoft.com/office/drawing/2014/main" id="{AF1A2813-B2E5-B2ED-08D0-98835C67DB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39524" y="4730301"/>
            <a:ext cx="2296413" cy="2296413"/>
          </a:xfrm>
          <a:prstGeom prst="rect">
            <a:avLst/>
          </a:prstGeom>
        </p:spPr>
      </p:pic>
      <p:sp>
        <p:nvSpPr>
          <p:cNvPr id="2" name="矩形: 圆角 117">
            <a:extLst>
              <a:ext uri="{FF2B5EF4-FFF2-40B4-BE49-F238E27FC236}">
                <a16:creationId xmlns:a16="http://schemas.microsoft.com/office/drawing/2014/main" id="{A4FAC5C2-1BE6-4E6A-8505-B1F977BF90D8}"/>
              </a:ext>
            </a:extLst>
          </p:cNvPr>
          <p:cNvSpPr/>
          <p:nvPr/>
        </p:nvSpPr>
        <p:spPr>
          <a:xfrm>
            <a:off x="3939001" y="1209942"/>
            <a:ext cx="3940548" cy="752451"/>
          </a:xfrm>
          <a:prstGeom prst="roundRect">
            <a:avLst>
              <a:gd name="adj" fmla="val 50000"/>
            </a:avLst>
          </a:prstGeom>
          <a:gradFill flip="none" rotWithShape="1">
            <a:gsLst>
              <a:gs pos="0">
                <a:srgbClr val="55BE9E"/>
              </a:gs>
              <a:gs pos="70000">
                <a:srgbClr val="53BB9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TIẾNG VIỆT 4</a:t>
            </a:r>
            <a:endParaRPr kumimoji="0" lang="zh-CN" altLang="en-US" sz="44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3" name="Picture 2">
            <a:extLst>
              <a:ext uri="{FF2B5EF4-FFF2-40B4-BE49-F238E27FC236}">
                <a16:creationId xmlns:a16="http://schemas.microsoft.com/office/drawing/2014/main" id="{F498BE47-47CB-0A9C-AC58-5ADBC75355F5}"/>
              </a:ext>
            </a:extLst>
          </p:cNvPr>
          <p:cNvPicPr>
            <a:picLocks noChangeAspect="1"/>
          </p:cNvPicPr>
          <p:nvPr/>
        </p:nvPicPr>
        <p:blipFill>
          <a:blip r:embed="rId8"/>
          <a:stretch>
            <a:fillRect/>
          </a:stretch>
        </p:blipFill>
        <p:spPr>
          <a:xfrm>
            <a:off x="2084173" y="2031039"/>
            <a:ext cx="8407113" cy="4596782"/>
          </a:xfrm>
          <a:prstGeom prst="rect">
            <a:avLst/>
          </a:prstGeom>
        </p:spPr>
      </p:pic>
    </p:spTree>
    <p:extLst>
      <p:ext uri="{BB962C8B-B14F-4D97-AF65-F5344CB8AC3E}">
        <p14:creationId xmlns:p14="http://schemas.microsoft.com/office/powerpoint/2010/main" val="232802105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43BE031-FB3F-7A65-2D11-BFDF4A023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4525"/>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4699322"/>
            <a:ext cx="4757195"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0469" y="1871594"/>
            <a:ext cx="782730" cy="782730"/>
          </a:xfrm>
          <a:prstGeom prst="rect">
            <a:avLst/>
          </a:prstGeom>
        </p:spPr>
      </p:pic>
      <p:pic>
        <p:nvPicPr>
          <p:cNvPr id="14" name="图片 13">
            <a:extLst>
              <a:ext uri="{FF2B5EF4-FFF2-40B4-BE49-F238E27FC236}">
                <a16:creationId xmlns:a16="http://schemas.microsoft.com/office/drawing/2014/main" id="{AC4780AC-62A9-11BA-2CFD-0780275010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56770" y="3306944"/>
            <a:ext cx="4236835" cy="4236835"/>
          </a:xfrm>
          <a:prstGeom prst="rect">
            <a:avLst/>
          </a:prstGeom>
        </p:spPr>
      </p:pic>
      <p:pic>
        <p:nvPicPr>
          <p:cNvPr id="2" name="Picture 1">
            <a:extLst>
              <a:ext uri="{FF2B5EF4-FFF2-40B4-BE49-F238E27FC236}">
                <a16:creationId xmlns:a16="http://schemas.microsoft.com/office/drawing/2014/main" id="{E9A929CE-E6DC-8343-DE82-5834362D1CE1}"/>
              </a:ext>
            </a:extLst>
          </p:cNvPr>
          <p:cNvPicPr>
            <a:picLocks noChangeAspect="1"/>
          </p:cNvPicPr>
          <p:nvPr/>
        </p:nvPicPr>
        <p:blipFill>
          <a:blip r:embed="rId8"/>
          <a:stretch>
            <a:fillRect/>
          </a:stretch>
        </p:blipFill>
        <p:spPr>
          <a:xfrm>
            <a:off x="688801" y="2053682"/>
            <a:ext cx="10668925" cy="3724979"/>
          </a:xfrm>
          <a:prstGeom prst="rect">
            <a:avLst/>
          </a:prstGeom>
        </p:spPr>
      </p:pic>
    </p:spTree>
    <p:extLst>
      <p:ext uri="{BB962C8B-B14F-4D97-AF65-F5344CB8AC3E}">
        <p14:creationId xmlns:p14="http://schemas.microsoft.com/office/powerpoint/2010/main" val="3207110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93C977C6-5DEA-A3D2-41EC-893881A17C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147447" y="988291"/>
            <a:ext cx="570974" cy="578156"/>
          </a:xfrm>
          <a:prstGeom prst="rect">
            <a:avLst/>
          </a:prstGeom>
        </p:spPr>
      </p:pic>
      <p:sp>
        <p:nvSpPr>
          <p:cNvPr id="2" name="文本框 13">
            <a:extLst>
              <a:ext uri="{FF2B5EF4-FFF2-40B4-BE49-F238E27FC236}">
                <a16:creationId xmlns:a16="http://schemas.microsoft.com/office/drawing/2014/main" id="{E727CF3C-DEA3-B87D-5EE7-1FEC8D5DEFA1}"/>
              </a:ext>
            </a:extLst>
          </p:cNvPr>
          <p:cNvSpPr txBox="1"/>
          <p:nvPr/>
        </p:nvSpPr>
        <p:spPr>
          <a:xfrm>
            <a:off x="1943100" y="1064467"/>
            <a:ext cx="9353550" cy="861774"/>
          </a:xfrm>
          <a:prstGeom prst="rect">
            <a:avLst/>
          </a:prstGeom>
          <a:noFill/>
        </p:spPr>
        <p:txBody>
          <a:bodyPr wrap="square" lIns="0" tIns="0" rIns="0" bIns="0" rtlCol="0">
            <a:spAutoFit/>
          </a:bodyPr>
          <a:lstStyle/>
          <a:p>
            <a:pPr lvl="0" algn="ctr">
              <a:defRPr/>
            </a:pPr>
            <a:r>
              <a:rPr lang="vi-VN" altLang="zh-CN" sz="28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 thuộc lòng 1 trong 3 bài thơ dưới đây và trả lời câu hỏi: Em thích câu thơ hoặc khổ thơ nào nhất? Vì sao?</a:t>
            </a:r>
            <a:endParaRPr kumimoji="0" lang="zh-CN" altLang="en-US" sz="28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6" name="Picture 5">
            <a:extLst>
              <a:ext uri="{FF2B5EF4-FFF2-40B4-BE49-F238E27FC236}">
                <a16:creationId xmlns:a16="http://schemas.microsoft.com/office/drawing/2014/main" id="{8823C8B8-4EC4-8E83-9075-37C87B65378C}"/>
              </a:ext>
            </a:extLst>
          </p:cNvPr>
          <p:cNvPicPr>
            <a:picLocks noChangeAspect="1"/>
          </p:cNvPicPr>
          <p:nvPr/>
        </p:nvPicPr>
        <p:blipFill>
          <a:blip r:embed="rId3"/>
          <a:stretch>
            <a:fillRect/>
          </a:stretch>
        </p:blipFill>
        <p:spPr>
          <a:xfrm>
            <a:off x="728605" y="695030"/>
            <a:ext cx="1347333" cy="1609483"/>
          </a:xfrm>
          <a:prstGeom prst="rect">
            <a:avLst/>
          </a:prstGeom>
        </p:spPr>
      </p:pic>
      <p:sp>
        <p:nvSpPr>
          <p:cNvPr id="4" name="Snip and Round Single Corner Rectangle 12">
            <a:extLst>
              <a:ext uri="{FF2B5EF4-FFF2-40B4-BE49-F238E27FC236}">
                <a16:creationId xmlns:a16="http://schemas.microsoft.com/office/drawing/2014/main" id="{C0F33270-D683-AE8A-4C9D-315499588F27}"/>
              </a:ext>
            </a:extLst>
          </p:cNvPr>
          <p:cNvSpPr/>
          <p:nvPr/>
        </p:nvSpPr>
        <p:spPr>
          <a:xfrm>
            <a:off x="1540750" y="2630877"/>
            <a:ext cx="5241050" cy="752404"/>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Nếu</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chúng</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mình</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có</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phép</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lạ</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Snip and Round Single Corner Rectangle 12">
            <a:extLst>
              <a:ext uri="{FF2B5EF4-FFF2-40B4-BE49-F238E27FC236}">
                <a16:creationId xmlns:a16="http://schemas.microsoft.com/office/drawing/2014/main" id="{AAD8CF45-095C-C9ED-E03B-BB7523BC6319}"/>
              </a:ext>
            </a:extLst>
          </p:cNvPr>
          <p:cNvSpPr/>
          <p:nvPr/>
        </p:nvSpPr>
        <p:spPr>
          <a:xfrm>
            <a:off x="7751050" y="2583252"/>
            <a:ext cx="2792357" cy="752404"/>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Vẽ</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màu</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 name="Snip and Round Single Corner Rectangle 12">
            <a:extLst>
              <a:ext uri="{FF2B5EF4-FFF2-40B4-BE49-F238E27FC236}">
                <a16:creationId xmlns:a16="http://schemas.microsoft.com/office/drawing/2014/main" id="{56C69D42-CAB7-DCCA-9CF7-7BA33DA99328}"/>
              </a:ext>
            </a:extLst>
          </p:cNvPr>
          <p:cNvSpPr/>
          <p:nvPr/>
        </p:nvSpPr>
        <p:spPr>
          <a:xfrm>
            <a:off x="4445875" y="3773877"/>
            <a:ext cx="3840875" cy="752404"/>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Bốn</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mùa</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mơ</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ước</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A524F381-0A25-E9E3-7506-A16E961CD8C4}"/>
              </a:ext>
            </a:extLst>
          </p:cNvPr>
          <p:cNvSpPr/>
          <p:nvPr/>
        </p:nvSpPr>
        <p:spPr>
          <a:xfrm>
            <a:off x="78340" y="395682"/>
            <a:ext cx="12035319" cy="6282812"/>
          </a:xfrm>
          <a:prstGeom prst="roundRect">
            <a:avLst/>
          </a:prstGeom>
          <a:solidFill>
            <a:schemeClr val="bg1"/>
          </a:solidFill>
          <a:ln w="76200">
            <a:solidFill>
              <a:srgbClr val="53BB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panose="020F0502020204030204"/>
              <a:cs typeface="+mn-cs"/>
            </a:endParaRPr>
          </a:p>
        </p:txBody>
      </p:sp>
      <p:sp>
        <p:nvSpPr>
          <p:cNvPr id="21" name="Snip and Round Single Corner Rectangle 12">
            <a:extLst>
              <a:ext uri="{FF2B5EF4-FFF2-40B4-BE49-F238E27FC236}">
                <a16:creationId xmlns:a16="http://schemas.microsoft.com/office/drawing/2014/main" id="{39190897-F887-A5DF-C61F-66548AC1781D}"/>
              </a:ext>
            </a:extLst>
          </p:cNvPr>
          <p:cNvSpPr/>
          <p:nvPr/>
        </p:nvSpPr>
        <p:spPr>
          <a:xfrm>
            <a:off x="1540749" y="1095375"/>
            <a:ext cx="9260601" cy="4086225"/>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prstClr val="white"/>
                </a:solidFill>
                <a:latin typeface="Cambria" panose="02040503050406030204" pitchFamily="18" charset="0"/>
                <a:ea typeface="Cambria" panose="02040503050406030204" pitchFamily="18" charset="0"/>
              </a:rPr>
              <a:t>VD: Em thích câu thơ “Em tô thêm màu trắng/ trên tóc mẹ sương rơi” trong bài thơ Vẽ màu. V</a:t>
            </a:r>
            <a:r>
              <a:rPr lang="en-US" sz="3200" dirty="0">
                <a:solidFill>
                  <a:prstClr val="white"/>
                </a:solidFill>
                <a:latin typeface="Cambria" panose="02040503050406030204" pitchFamily="18" charset="0"/>
                <a:ea typeface="Cambria" panose="02040503050406030204" pitchFamily="18" charset="0"/>
              </a:rPr>
              <a:t>ì</a:t>
            </a:r>
            <a:r>
              <a:rPr lang="vi-VN" sz="3200" dirty="0">
                <a:solidFill>
                  <a:prstClr val="white"/>
                </a:solidFill>
                <a:latin typeface="Cambria" panose="02040503050406030204" pitchFamily="18" charset="0"/>
                <a:ea typeface="Cambria" panose="02040503050406030204" pitchFamily="18" charset="0"/>
              </a:rPr>
              <a:t> câu thơ cho thầy bạn nhỏ hiểu được nỗi vất vả của mẹ, quan tâm đến mẹ và biết thương mẹ. Đó là</a:t>
            </a:r>
            <a:r>
              <a:rPr lang="en-US" sz="3200" dirty="0">
                <a:solidFill>
                  <a:prstClr val="white"/>
                </a:solidFill>
                <a:latin typeface="Cambria" panose="02040503050406030204" pitchFamily="18" charset="0"/>
                <a:ea typeface="Cambria" panose="02040503050406030204" pitchFamily="18" charset="0"/>
              </a:rPr>
              <a:t> t</a:t>
            </a:r>
            <a:r>
              <a:rPr lang="vi-VN" sz="3200" dirty="0">
                <a:solidFill>
                  <a:prstClr val="white"/>
                </a:solidFill>
                <a:latin typeface="Cambria" panose="02040503050406030204" pitchFamily="18" charset="0"/>
                <a:ea typeface="Cambria" panose="02040503050406030204" pitchFamily="18" charset="0"/>
              </a:rPr>
              <a:t>ình cảm tốt đẹp của người con dành cho mẹ của mình mà chúng ta nên học tập.</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46435597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A524F381-0A25-E9E3-7506-A16E961CD8C4}"/>
              </a:ext>
            </a:extLst>
          </p:cNvPr>
          <p:cNvSpPr/>
          <p:nvPr/>
        </p:nvSpPr>
        <p:spPr>
          <a:xfrm>
            <a:off x="78340" y="395682"/>
            <a:ext cx="12035319" cy="6282812"/>
          </a:xfrm>
          <a:prstGeom prst="roundRect">
            <a:avLst/>
          </a:prstGeom>
          <a:solidFill>
            <a:schemeClr val="bg1"/>
          </a:solidFill>
          <a:ln w="76200">
            <a:solidFill>
              <a:srgbClr val="53BB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panose="020F0502020204030204"/>
              <a:cs typeface="+mn-cs"/>
            </a:endParaRPr>
          </a:p>
        </p:txBody>
      </p:sp>
      <p:sp>
        <p:nvSpPr>
          <p:cNvPr id="2" name="文本框 13">
            <a:extLst>
              <a:ext uri="{FF2B5EF4-FFF2-40B4-BE49-F238E27FC236}">
                <a16:creationId xmlns:a16="http://schemas.microsoft.com/office/drawing/2014/main" id="{BA5F6FAC-C409-518C-4683-6DF71FE4BC55}"/>
              </a:ext>
            </a:extLst>
          </p:cNvPr>
          <p:cNvSpPr txBox="1"/>
          <p:nvPr/>
        </p:nvSpPr>
        <p:spPr>
          <a:xfrm>
            <a:off x="1624989" y="524551"/>
            <a:ext cx="9176361" cy="861774"/>
          </a:xfrm>
          <a:prstGeom prst="rect">
            <a:avLst/>
          </a:prstGeom>
          <a:noFill/>
        </p:spPr>
        <p:txBody>
          <a:bodyPr wrap="square" lIns="0" tIns="0" rIns="0" bIns="0" rtlCol="0">
            <a:spAutoFit/>
          </a:bodyPr>
          <a:lstStyle/>
          <a:p>
            <a:pPr lvl="0" algn="ctr">
              <a:defRPr/>
            </a:pPr>
            <a:r>
              <a:rPr lang="vi-VN" altLang="zh-CN" sz="28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Các vật và hiện tượng tự nhiên nào dưới đây được nhân hoá? Em thích hình ảnh nhân hoá nào nhất? V</a:t>
            </a:r>
            <a:r>
              <a:rPr lang="en-US" altLang="zh-CN" sz="28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ì</a:t>
            </a:r>
            <a:r>
              <a:rPr lang="vi-VN" altLang="zh-CN" sz="28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sao?</a:t>
            </a:r>
            <a:endParaRPr kumimoji="0" lang="zh-CN" altLang="en-US" sz="28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3" name="Picture 2">
            <a:extLst>
              <a:ext uri="{FF2B5EF4-FFF2-40B4-BE49-F238E27FC236}">
                <a16:creationId xmlns:a16="http://schemas.microsoft.com/office/drawing/2014/main" id="{4B6FDBD9-BB5D-4FC5-7508-8153D110B127}"/>
              </a:ext>
            </a:extLst>
          </p:cNvPr>
          <p:cNvPicPr>
            <a:picLocks noChangeAspect="1"/>
          </p:cNvPicPr>
          <p:nvPr/>
        </p:nvPicPr>
        <p:blipFill>
          <a:blip r:embed="rId2"/>
          <a:stretch>
            <a:fillRect/>
          </a:stretch>
        </p:blipFill>
        <p:spPr>
          <a:xfrm>
            <a:off x="508839" y="249732"/>
            <a:ext cx="1347333" cy="1609483"/>
          </a:xfrm>
          <a:prstGeom prst="rect">
            <a:avLst/>
          </a:prstGeom>
        </p:spPr>
      </p:pic>
      <p:sp>
        <p:nvSpPr>
          <p:cNvPr id="4" name="TextBox 3">
            <a:extLst>
              <a:ext uri="{FF2B5EF4-FFF2-40B4-BE49-F238E27FC236}">
                <a16:creationId xmlns:a16="http://schemas.microsoft.com/office/drawing/2014/main" id="{B739BB92-54C8-C8DA-093D-FFD5918C6824}"/>
              </a:ext>
            </a:extLst>
          </p:cNvPr>
          <p:cNvSpPr txBox="1"/>
          <p:nvPr/>
        </p:nvSpPr>
        <p:spPr>
          <a:xfrm>
            <a:off x="638174" y="1838325"/>
            <a:ext cx="11172825" cy="193899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a. Mùa xuân ấm áp đang về. Anh dế còm tân trang lại bộ râu, diện bộ cánh xịn nhất đi làm. Cụ giáo cóc đã thôi nghiền rằng vì bớt hẳn bệnh nhức xương. Bác giun đất cũng chui ra khỏi phòng lạnh để tận hưởng không khí trong lành. Ngày tháng qua mau. Và buổi sáng Chủ nhật đã tới .....</a:t>
            </a:r>
          </a:p>
          <a:p>
            <a:pPr algn="r"/>
            <a:r>
              <a:rPr lang="vi-VN" sz="2400" b="0" i="0" dirty="0">
                <a:solidFill>
                  <a:srgbClr val="000000"/>
                </a:solidFill>
                <a:effectLst/>
                <a:latin typeface="Cambria" panose="02040503050406030204" pitchFamily="18" charset="0"/>
                <a:ea typeface="Cambria" panose="02040503050406030204" pitchFamily="18" charset="0"/>
              </a:rPr>
              <a:t>(Theo Trần Đức Tiến)</a:t>
            </a:r>
          </a:p>
        </p:txBody>
      </p:sp>
      <p:sp>
        <p:nvSpPr>
          <p:cNvPr id="5" name="TextBox 4">
            <a:extLst>
              <a:ext uri="{FF2B5EF4-FFF2-40B4-BE49-F238E27FC236}">
                <a16:creationId xmlns:a16="http://schemas.microsoft.com/office/drawing/2014/main" id="{F543CFC5-50FC-6BA4-E7C5-09C2CCF13206}"/>
              </a:ext>
            </a:extLst>
          </p:cNvPr>
          <p:cNvSpPr txBox="1"/>
          <p:nvPr/>
        </p:nvSpPr>
        <p:spPr>
          <a:xfrm>
            <a:off x="1838324" y="4048125"/>
            <a:ext cx="3562351" cy="1569660"/>
          </a:xfrm>
          <a:prstGeom prst="rect">
            <a:avLst/>
          </a:prstGeom>
          <a:noFill/>
        </p:spPr>
        <p:txBody>
          <a:bodyPr wrap="square" rtlCol="0">
            <a:spAutoFit/>
          </a:bodyPr>
          <a:lstStyle/>
          <a:p>
            <a:pPr algn="just"/>
            <a:r>
              <a:rPr lang="vi-VN" sz="2400" dirty="0">
                <a:solidFill>
                  <a:srgbClr val="000000"/>
                </a:solidFill>
                <a:latin typeface="Cambria" panose="02040503050406030204" pitchFamily="18" charset="0"/>
                <a:ea typeface="Cambria" panose="02040503050406030204" pitchFamily="18" charset="0"/>
              </a:rPr>
              <a:t>b.</a:t>
            </a:r>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Cây chẳng mỏi lưng</a:t>
            </a:r>
          </a:p>
          <a:p>
            <a:pPr algn="just"/>
            <a:r>
              <a:rPr lang="vi-VN" sz="2400" dirty="0">
                <a:solidFill>
                  <a:srgbClr val="000000"/>
                </a:solidFill>
                <a:latin typeface="Cambria" panose="02040503050406030204" pitchFamily="18" charset="0"/>
                <a:ea typeface="Cambria" panose="02040503050406030204" pitchFamily="18" charset="0"/>
              </a:rPr>
              <a:t>Xếp hàng thẳng tắp</a:t>
            </a:r>
          </a:p>
          <a:p>
            <a:pPr algn="just"/>
            <a:r>
              <a:rPr lang="vi-VN" sz="2400" dirty="0">
                <a:solidFill>
                  <a:srgbClr val="000000"/>
                </a:solidFill>
                <a:latin typeface="Cambria" panose="02040503050406030204" pitchFamily="18" charset="0"/>
                <a:ea typeface="Cambria" panose="02040503050406030204" pitchFamily="18" charset="0"/>
              </a:rPr>
              <a:t>Lá vàng ngăn nắp</a:t>
            </a:r>
          </a:p>
          <a:p>
            <a:pPr algn="just"/>
            <a:r>
              <a:rPr lang="vi-VN" sz="2400" dirty="0">
                <a:solidFill>
                  <a:srgbClr val="000000"/>
                </a:solidFill>
                <a:latin typeface="Cambria" panose="02040503050406030204" pitchFamily="18" charset="0"/>
                <a:ea typeface="Cambria" panose="02040503050406030204" pitchFamily="18" charset="0"/>
              </a:rPr>
              <a:t>Rơi xuống nhẹ nhàng.</a:t>
            </a:r>
            <a:endParaRPr lang="vi-VN" sz="2400" b="0" i="0" dirty="0">
              <a:solidFill>
                <a:srgbClr val="000000"/>
              </a:solidFill>
              <a:effectLst/>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CEC47C4-E687-75FA-FFEE-0B2A61FCE147}"/>
              </a:ext>
            </a:extLst>
          </p:cNvPr>
          <p:cNvSpPr txBox="1"/>
          <p:nvPr/>
        </p:nvSpPr>
        <p:spPr>
          <a:xfrm>
            <a:off x="6457949" y="4010025"/>
            <a:ext cx="3562351" cy="1938992"/>
          </a:xfrm>
          <a:prstGeom prst="rect">
            <a:avLst/>
          </a:prstGeom>
          <a:noFill/>
        </p:spPr>
        <p:txBody>
          <a:bodyPr wrap="square" rtlCol="0">
            <a:spAutoFit/>
          </a:bodyPr>
          <a:lstStyle/>
          <a:p>
            <a:pPr algn="just"/>
            <a:r>
              <a:rPr lang="vi-VN" sz="2400" dirty="0">
                <a:solidFill>
                  <a:srgbClr val="000000"/>
                </a:solidFill>
                <a:latin typeface="Cambria" panose="02040503050406030204" pitchFamily="18" charset="0"/>
                <a:ea typeface="Cambria" panose="02040503050406030204" pitchFamily="18" charset="0"/>
              </a:rPr>
              <a:t>Bạn gió lang thang</a:t>
            </a:r>
          </a:p>
          <a:p>
            <a:pPr algn="just"/>
            <a:r>
              <a:rPr lang="vi-VN" sz="2400" dirty="0">
                <a:solidFill>
                  <a:srgbClr val="000000"/>
                </a:solidFill>
                <a:latin typeface="Cambria" panose="02040503050406030204" pitchFamily="18" charset="0"/>
                <a:ea typeface="Cambria" panose="02040503050406030204" pitchFamily="18" charset="0"/>
              </a:rPr>
              <a:t>Cù cây cười suốt</a:t>
            </a:r>
          </a:p>
          <a:p>
            <a:pPr algn="just"/>
            <a:r>
              <a:rPr lang="vi-VN" sz="2400" dirty="0">
                <a:solidFill>
                  <a:srgbClr val="000000"/>
                </a:solidFill>
                <a:latin typeface="Cambria" panose="02040503050406030204" pitchFamily="18" charset="0"/>
                <a:ea typeface="Cambria" panose="02040503050406030204" pitchFamily="18" charset="0"/>
              </a:rPr>
              <a:t>Chồi non xanh mướt</a:t>
            </a:r>
          </a:p>
          <a:p>
            <a:pPr algn="just"/>
            <a:r>
              <a:rPr lang="vi-VN" sz="2400" dirty="0">
                <a:solidFill>
                  <a:srgbClr val="000000"/>
                </a:solidFill>
                <a:latin typeface="Cambria" panose="02040503050406030204" pitchFamily="18" charset="0"/>
                <a:ea typeface="Cambria" panose="02040503050406030204" pitchFamily="18" charset="0"/>
              </a:rPr>
              <a:t>Làm dáng đung đưa.</a:t>
            </a:r>
          </a:p>
          <a:p>
            <a:pPr algn="r"/>
            <a:r>
              <a:rPr lang="vi-VN" sz="2400" dirty="0">
                <a:solidFill>
                  <a:srgbClr val="000000"/>
                </a:solidFill>
                <a:latin typeface="Cambria" panose="02040503050406030204" pitchFamily="18" charset="0"/>
                <a:ea typeface="Cambria" panose="02040503050406030204" pitchFamily="18" charset="0"/>
              </a:rPr>
              <a:t>(Huỳnh Mai Liên)</a:t>
            </a:r>
            <a:endParaRPr lang="vi-VN" sz="24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243974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1BF6F1EA-F1C3-C06B-F06A-B8378505D8E3}"/>
              </a:ext>
            </a:extLst>
          </p:cNvPr>
          <p:cNvSpPr txBox="1"/>
          <p:nvPr/>
        </p:nvSpPr>
        <p:spPr>
          <a:xfrm>
            <a:off x="1228725" y="1438275"/>
            <a:ext cx="9696449" cy="193899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a. Mùa xuân ấm áp đang về. Anh dế còm tân trang lại bộ râu, diện bộ cánh xịn nhất đi làm. Cụ giáo cóc đã thôi nghiền rằng vì bớt hẳn bệnh nhức xương. Bác giun đất cũng chui ra khỏi phòng lạnh để tận hưởng không khí trong lành. Ngày tháng qua mau. Và buổi sáng Chủ nhật đã tới .....</a:t>
            </a:r>
          </a:p>
          <a:p>
            <a:pPr algn="r"/>
            <a:r>
              <a:rPr lang="vi-VN" sz="2400" b="0" i="0" dirty="0">
                <a:solidFill>
                  <a:srgbClr val="000000"/>
                </a:solidFill>
                <a:effectLst/>
                <a:latin typeface="Cambria" panose="02040503050406030204" pitchFamily="18" charset="0"/>
                <a:ea typeface="Cambria" panose="02040503050406030204" pitchFamily="18" charset="0"/>
              </a:rPr>
              <a:t>(Theo Trần Đức Tiến)</a:t>
            </a:r>
          </a:p>
        </p:txBody>
      </p:sp>
      <p:sp>
        <p:nvSpPr>
          <p:cNvPr id="23" name="文本框 13">
            <a:extLst>
              <a:ext uri="{FF2B5EF4-FFF2-40B4-BE49-F238E27FC236}">
                <a16:creationId xmlns:a16="http://schemas.microsoft.com/office/drawing/2014/main" id="{2ABED368-6F54-8320-5254-E52470D689E0}"/>
              </a:ext>
            </a:extLst>
          </p:cNvPr>
          <p:cNvSpPr txBox="1"/>
          <p:nvPr/>
        </p:nvSpPr>
        <p:spPr>
          <a:xfrm>
            <a:off x="1501164" y="743626"/>
            <a:ext cx="9176361" cy="430887"/>
          </a:xfrm>
          <a:prstGeom prst="rect">
            <a:avLst/>
          </a:prstGeom>
          <a:noFill/>
        </p:spPr>
        <p:txBody>
          <a:bodyPr wrap="square" lIns="0" tIns="0" rIns="0" bIns="0" rtlCol="0">
            <a:spAutoFit/>
          </a:bodyPr>
          <a:lstStyle/>
          <a:p>
            <a:pPr lvl="0" algn="ctr">
              <a:defRPr/>
            </a:pPr>
            <a:r>
              <a:rPr lang="vi-VN" altLang="zh-CN" sz="28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Các vật và hiện tượng tự nhiên được nhân hoá</a:t>
            </a:r>
            <a:endParaRPr kumimoji="0" lang="zh-CN" altLang="en-US" sz="28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cxnSp>
        <p:nvCxnSpPr>
          <p:cNvPr id="25" name="Straight Connector 24">
            <a:extLst>
              <a:ext uri="{FF2B5EF4-FFF2-40B4-BE49-F238E27FC236}">
                <a16:creationId xmlns:a16="http://schemas.microsoft.com/office/drawing/2014/main" id="{64048126-879E-CF76-D715-A2508CB37407}"/>
              </a:ext>
            </a:extLst>
          </p:cNvPr>
          <p:cNvCxnSpPr/>
          <p:nvPr/>
        </p:nvCxnSpPr>
        <p:spPr>
          <a:xfrm>
            <a:off x="5029200" y="1847850"/>
            <a:ext cx="57626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1E7A8E3-A891-EA2A-0690-8CB58492BB06}"/>
              </a:ext>
            </a:extLst>
          </p:cNvPr>
          <p:cNvCxnSpPr>
            <a:cxnSpLocks/>
          </p:cNvCxnSpPr>
          <p:nvPr/>
        </p:nvCxnSpPr>
        <p:spPr>
          <a:xfrm>
            <a:off x="1266825" y="2219325"/>
            <a:ext cx="21526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Snip and Round Single Corner Rectangle 12">
            <a:extLst>
              <a:ext uri="{FF2B5EF4-FFF2-40B4-BE49-F238E27FC236}">
                <a16:creationId xmlns:a16="http://schemas.microsoft.com/office/drawing/2014/main" id="{388CA167-CA97-AA4D-227E-EDCE365CC128}"/>
              </a:ext>
            </a:extLst>
          </p:cNvPr>
          <p:cNvSpPr/>
          <p:nvPr/>
        </p:nvSpPr>
        <p:spPr>
          <a:xfrm>
            <a:off x="1921750" y="3611952"/>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dế</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29" name="Straight Connector 28">
            <a:extLst>
              <a:ext uri="{FF2B5EF4-FFF2-40B4-BE49-F238E27FC236}">
                <a16:creationId xmlns:a16="http://schemas.microsoft.com/office/drawing/2014/main" id="{A80A9B15-8B36-46CF-3962-6CFD8A1E2BAE}"/>
              </a:ext>
            </a:extLst>
          </p:cNvPr>
          <p:cNvCxnSpPr>
            <a:cxnSpLocks/>
          </p:cNvCxnSpPr>
          <p:nvPr/>
        </p:nvCxnSpPr>
        <p:spPr>
          <a:xfrm>
            <a:off x="3590925" y="2219325"/>
            <a:ext cx="72580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773FD41-2D6D-BC19-F7A8-14E1EBDA482A}"/>
              </a:ext>
            </a:extLst>
          </p:cNvPr>
          <p:cNvCxnSpPr>
            <a:cxnSpLocks/>
          </p:cNvCxnSpPr>
          <p:nvPr/>
        </p:nvCxnSpPr>
        <p:spPr>
          <a:xfrm>
            <a:off x="1257300" y="2581275"/>
            <a:ext cx="990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Snip and Round Single Corner Rectangle 12">
            <a:extLst>
              <a:ext uri="{FF2B5EF4-FFF2-40B4-BE49-F238E27FC236}">
                <a16:creationId xmlns:a16="http://schemas.microsoft.com/office/drawing/2014/main" id="{D2BBC7D0-7901-5F74-FAB9-00652BFEE3E1}"/>
              </a:ext>
            </a:extLst>
          </p:cNvPr>
          <p:cNvSpPr/>
          <p:nvPr/>
        </p:nvSpPr>
        <p:spPr>
          <a:xfrm>
            <a:off x="4941175" y="3602427"/>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cóc</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34" name="Straight Connector 33">
            <a:extLst>
              <a:ext uri="{FF2B5EF4-FFF2-40B4-BE49-F238E27FC236}">
                <a16:creationId xmlns:a16="http://schemas.microsoft.com/office/drawing/2014/main" id="{E637B614-CB86-EDB4-6C5F-C78405265521}"/>
              </a:ext>
            </a:extLst>
          </p:cNvPr>
          <p:cNvCxnSpPr>
            <a:cxnSpLocks/>
          </p:cNvCxnSpPr>
          <p:nvPr/>
        </p:nvCxnSpPr>
        <p:spPr>
          <a:xfrm>
            <a:off x="2390775" y="2571750"/>
            <a:ext cx="84391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7A6F72D-6626-5327-B149-28A717C36F2A}"/>
              </a:ext>
            </a:extLst>
          </p:cNvPr>
          <p:cNvCxnSpPr>
            <a:cxnSpLocks/>
          </p:cNvCxnSpPr>
          <p:nvPr/>
        </p:nvCxnSpPr>
        <p:spPr>
          <a:xfrm>
            <a:off x="1295400" y="2962275"/>
            <a:ext cx="18478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Snip and Round Single Corner Rectangle 12">
            <a:extLst>
              <a:ext uri="{FF2B5EF4-FFF2-40B4-BE49-F238E27FC236}">
                <a16:creationId xmlns:a16="http://schemas.microsoft.com/office/drawing/2014/main" id="{FCF8D178-8069-E6CE-CFD2-B233E1A7AC0D}"/>
              </a:ext>
            </a:extLst>
          </p:cNvPr>
          <p:cNvSpPr/>
          <p:nvPr/>
        </p:nvSpPr>
        <p:spPr>
          <a:xfrm>
            <a:off x="7617700" y="3583377"/>
            <a:ext cx="254547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giun</a:t>
            </a:r>
            <a:r>
              <a:rPr kumimoji="0" lang="en-US" sz="32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đất</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4993487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par>
                                <p:cTn id="26" presetID="16" presetClass="entr" presetSubtype="21"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barn(inVertical)">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barn(inVertical)">
                                      <p:cBhvr>
                                        <p:cTn id="38" dur="500"/>
                                        <p:tgtEl>
                                          <p:spTgt spid="34"/>
                                        </p:tgtEl>
                                      </p:cBhvr>
                                    </p:animEffect>
                                  </p:childTnLst>
                                </p:cTn>
                              </p:par>
                              <p:par>
                                <p:cTn id="39" presetID="16" presetClass="entr" presetSubtype="21"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barn(inVertical)">
                                      <p:cBhvr>
                                        <p:cTn id="41" dur="5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barn(inVertical)">
                                      <p:cBhvr>
                                        <p:cTn id="4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animBg="1"/>
      <p:bldP spid="33" grpId="0" animBg="1"/>
      <p:bldP spid="3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13">
            <a:extLst>
              <a:ext uri="{FF2B5EF4-FFF2-40B4-BE49-F238E27FC236}">
                <a16:creationId xmlns:a16="http://schemas.microsoft.com/office/drawing/2014/main" id="{2ABED368-6F54-8320-5254-E52470D689E0}"/>
              </a:ext>
            </a:extLst>
          </p:cNvPr>
          <p:cNvSpPr txBox="1"/>
          <p:nvPr/>
        </p:nvSpPr>
        <p:spPr>
          <a:xfrm>
            <a:off x="1501164" y="743626"/>
            <a:ext cx="9176361"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Các vật và hiện tượng tự nhiên được nhân hoá</a:t>
            </a:r>
            <a:endParaRPr kumimoji="0" lang="zh-CN" altLang="en-US" sz="28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2" name="TextBox 1">
            <a:extLst>
              <a:ext uri="{FF2B5EF4-FFF2-40B4-BE49-F238E27FC236}">
                <a16:creationId xmlns:a16="http://schemas.microsoft.com/office/drawing/2014/main" id="{B8F62C93-55E0-070B-4255-9EE3BCC88CB4}"/>
              </a:ext>
            </a:extLst>
          </p:cNvPr>
          <p:cNvSpPr txBox="1"/>
          <p:nvPr/>
        </p:nvSpPr>
        <p:spPr>
          <a:xfrm>
            <a:off x="1952624" y="1600200"/>
            <a:ext cx="3562351" cy="1569660"/>
          </a:xfrm>
          <a:prstGeom prst="rect">
            <a:avLst/>
          </a:prstGeom>
          <a:noFill/>
        </p:spPr>
        <p:txBody>
          <a:bodyPr wrap="square" rtlCol="0">
            <a:spAutoFit/>
          </a:bodyPr>
          <a:lstStyle/>
          <a:p>
            <a:pPr algn="just"/>
            <a:r>
              <a:rPr lang="vi-VN" sz="2400" dirty="0">
                <a:solidFill>
                  <a:srgbClr val="000000"/>
                </a:solidFill>
                <a:latin typeface="Cambria" panose="02040503050406030204" pitchFamily="18" charset="0"/>
                <a:ea typeface="Cambria" panose="02040503050406030204" pitchFamily="18" charset="0"/>
              </a:rPr>
              <a:t>b.</a:t>
            </a:r>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Cây chẳng mỏi lưng</a:t>
            </a:r>
          </a:p>
          <a:p>
            <a:pPr algn="just"/>
            <a:r>
              <a:rPr lang="vi-VN" sz="2400" dirty="0">
                <a:solidFill>
                  <a:srgbClr val="000000"/>
                </a:solidFill>
                <a:latin typeface="Cambria" panose="02040503050406030204" pitchFamily="18" charset="0"/>
                <a:ea typeface="Cambria" panose="02040503050406030204" pitchFamily="18" charset="0"/>
              </a:rPr>
              <a:t>Xếp hàng thẳng tắp</a:t>
            </a:r>
          </a:p>
          <a:p>
            <a:pPr algn="just"/>
            <a:r>
              <a:rPr lang="vi-VN" sz="2400" dirty="0">
                <a:solidFill>
                  <a:srgbClr val="000000"/>
                </a:solidFill>
                <a:latin typeface="Cambria" panose="02040503050406030204" pitchFamily="18" charset="0"/>
                <a:ea typeface="Cambria" panose="02040503050406030204" pitchFamily="18" charset="0"/>
              </a:rPr>
              <a:t>Lá vàng ngăn nắp</a:t>
            </a:r>
          </a:p>
          <a:p>
            <a:pPr algn="just"/>
            <a:r>
              <a:rPr lang="vi-VN" sz="2400" dirty="0">
                <a:solidFill>
                  <a:srgbClr val="000000"/>
                </a:solidFill>
                <a:latin typeface="Cambria" panose="02040503050406030204" pitchFamily="18" charset="0"/>
                <a:ea typeface="Cambria" panose="02040503050406030204" pitchFamily="18" charset="0"/>
              </a:rPr>
              <a:t>Rơi xuống nhẹ nhàng.</a:t>
            </a:r>
            <a:endParaRPr lang="vi-VN" sz="2400" b="0" i="0" dirty="0">
              <a:solidFill>
                <a:srgbClr val="000000"/>
              </a:solidFill>
              <a:effectLst/>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F2EEA254-0F15-798B-A43B-99639EA14592}"/>
              </a:ext>
            </a:extLst>
          </p:cNvPr>
          <p:cNvSpPr txBox="1"/>
          <p:nvPr/>
        </p:nvSpPr>
        <p:spPr>
          <a:xfrm>
            <a:off x="6572249" y="1562100"/>
            <a:ext cx="3562351" cy="1938992"/>
          </a:xfrm>
          <a:prstGeom prst="rect">
            <a:avLst/>
          </a:prstGeom>
          <a:noFill/>
        </p:spPr>
        <p:txBody>
          <a:bodyPr wrap="square" rtlCol="0">
            <a:spAutoFit/>
          </a:bodyPr>
          <a:lstStyle/>
          <a:p>
            <a:pPr algn="just"/>
            <a:r>
              <a:rPr lang="vi-VN" sz="2400" dirty="0">
                <a:solidFill>
                  <a:srgbClr val="000000"/>
                </a:solidFill>
                <a:latin typeface="Cambria" panose="02040503050406030204" pitchFamily="18" charset="0"/>
                <a:ea typeface="Cambria" panose="02040503050406030204" pitchFamily="18" charset="0"/>
              </a:rPr>
              <a:t>Bạn gió lang thang</a:t>
            </a:r>
          </a:p>
          <a:p>
            <a:pPr algn="just"/>
            <a:r>
              <a:rPr lang="vi-VN" sz="2400" dirty="0">
                <a:solidFill>
                  <a:srgbClr val="000000"/>
                </a:solidFill>
                <a:latin typeface="Cambria" panose="02040503050406030204" pitchFamily="18" charset="0"/>
                <a:ea typeface="Cambria" panose="02040503050406030204" pitchFamily="18" charset="0"/>
              </a:rPr>
              <a:t>Cù cây cười suốt</a:t>
            </a:r>
          </a:p>
          <a:p>
            <a:pPr algn="just"/>
            <a:r>
              <a:rPr lang="vi-VN" sz="2400" dirty="0">
                <a:solidFill>
                  <a:srgbClr val="000000"/>
                </a:solidFill>
                <a:latin typeface="Cambria" panose="02040503050406030204" pitchFamily="18" charset="0"/>
                <a:ea typeface="Cambria" panose="02040503050406030204" pitchFamily="18" charset="0"/>
              </a:rPr>
              <a:t>Chồi non xanh mướt</a:t>
            </a:r>
          </a:p>
          <a:p>
            <a:pPr algn="just"/>
            <a:r>
              <a:rPr lang="vi-VN" sz="2400" dirty="0">
                <a:solidFill>
                  <a:srgbClr val="000000"/>
                </a:solidFill>
                <a:latin typeface="Cambria" panose="02040503050406030204" pitchFamily="18" charset="0"/>
                <a:ea typeface="Cambria" panose="02040503050406030204" pitchFamily="18" charset="0"/>
              </a:rPr>
              <a:t>Làm dáng đung đưa.</a:t>
            </a:r>
          </a:p>
          <a:p>
            <a:pPr algn="r"/>
            <a:r>
              <a:rPr lang="vi-VN" sz="2400" dirty="0">
                <a:solidFill>
                  <a:srgbClr val="000000"/>
                </a:solidFill>
                <a:latin typeface="Cambria" panose="02040503050406030204" pitchFamily="18" charset="0"/>
                <a:ea typeface="Cambria" panose="02040503050406030204" pitchFamily="18" charset="0"/>
              </a:rPr>
              <a:t>(Huỳnh Mai Liên)</a:t>
            </a:r>
            <a:endParaRPr lang="vi-VN" sz="2400" b="0" i="0" dirty="0">
              <a:solidFill>
                <a:srgbClr val="000000"/>
              </a:solidFill>
              <a:effectLst/>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D7E0F6F1-CAC1-9D42-ECD3-0ED21B32F4E9}"/>
              </a:ext>
            </a:extLst>
          </p:cNvPr>
          <p:cNvCxnSpPr>
            <a:cxnSpLocks/>
          </p:cNvCxnSpPr>
          <p:nvPr/>
        </p:nvCxnSpPr>
        <p:spPr>
          <a:xfrm>
            <a:off x="2228850" y="1981200"/>
            <a:ext cx="26098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DA4C173-F41E-8F8F-B7F5-16E26677A91A}"/>
              </a:ext>
            </a:extLst>
          </p:cNvPr>
          <p:cNvCxnSpPr>
            <a:cxnSpLocks/>
          </p:cNvCxnSpPr>
          <p:nvPr/>
        </p:nvCxnSpPr>
        <p:spPr>
          <a:xfrm>
            <a:off x="2066925" y="2400300"/>
            <a:ext cx="2571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Snip and Round Single Corner Rectangle 12">
            <a:extLst>
              <a:ext uri="{FF2B5EF4-FFF2-40B4-BE49-F238E27FC236}">
                <a16:creationId xmlns:a16="http://schemas.microsoft.com/office/drawing/2014/main" id="{7D14029B-C891-8306-9AB3-86F3D33BE919}"/>
              </a:ext>
            </a:extLst>
          </p:cNvPr>
          <p:cNvSpPr/>
          <p:nvPr/>
        </p:nvSpPr>
        <p:spPr>
          <a:xfrm>
            <a:off x="3140950" y="3773877"/>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Cây</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8" name="Straight Connector 7">
            <a:extLst>
              <a:ext uri="{FF2B5EF4-FFF2-40B4-BE49-F238E27FC236}">
                <a16:creationId xmlns:a16="http://schemas.microsoft.com/office/drawing/2014/main" id="{0993353B-D293-1500-A68C-D551A71C35E4}"/>
              </a:ext>
            </a:extLst>
          </p:cNvPr>
          <p:cNvCxnSpPr>
            <a:cxnSpLocks/>
          </p:cNvCxnSpPr>
          <p:nvPr/>
        </p:nvCxnSpPr>
        <p:spPr>
          <a:xfrm>
            <a:off x="2095500" y="2714625"/>
            <a:ext cx="2190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Snip and Round Single Corner Rectangle 12">
            <a:extLst>
              <a:ext uri="{FF2B5EF4-FFF2-40B4-BE49-F238E27FC236}">
                <a16:creationId xmlns:a16="http://schemas.microsoft.com/office/drawing/2014/main" id="{BB903B7A-97FB-A70F-049B-8A6A4FACE9D7}"/>
              </a:ext>
            </a:extLst>
          </p:cNvPr>
          <p:cNvSpPr/>
          <p:nvPr/>
        </p:nvSpPr>
        <p:spPr>
          <a:xfrm>
            <a:off x="6436600" y="3754827"/>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Lá</a:t>
            </a:r>
            <a:r>
              <a:rPr kumimoji="0" lang="en-US" sz="32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vàng</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14" name="Straight Connector 13">
            <a:extLst>
              <a:ext uri="{FF2B5EF4-FFF2-40B4-BE49-F238E27FC236}">
                <a16:creationId xmlns:a16="http://schemas.microsoft.com/office/drawing/2014/main" id="{449D8D4D-A5AA-2ED7-98F9-CBCE0AB7A5F1}"/>
              </a:ext>
            </a:extLst>
          </p:cNvPr>
          <p:cNvCxnSpPr>
            <a:cxnSpLocks/>
          </p:cNvCxnSpPr>
          <p:nvPr/>
        </p:nvCxnSpPr>
        <p:spPr>
          <a:xfrm>
            <a:off x="6648450" y="1981200"/>
            <a:ext cx="24479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2F8FE6-AB34-8025-EC02-348D2B9BE10B}"/>
              </a:ext>
            </a:extLst>
          </p:cNvPr>
          <p:cNvCxnSpPr>
            <a:cxnSpLocks/>
          </p:cNvCxnSpPr>
          <p:nvPr/>
        </p:nvCxnSpPr>
        <p:spPr>
          <a:xfrm>
            <a:off x="6638925" y="2352675"/>
            <a:ext cx="21812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Snip and Round Single Corner Rectangle 12">
            <a:extLst>
              <a:ext uri="{FF2B5EF4-FFF2-40B4-BE49-F238E27FC236}">
                <a16:creationId xmlns:a16="http://schemas.microsoft.com/office/drawing/2014/main" id="{CEED4BFE-D3AC-A67B-6285-F5C8362A6102}"/>
              </a:ext>
            </a:extLst>
          </p:cNvPr>
          <p:cNvSpPr/>
          <p:nvPr/>
        </p:nvSpPr>
        <p:spPr>
          <a:xfrm>
            <a:off x="3160000" y="4945452"/>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2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gió</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21" name="Straight Connector 20">
            <a:extLst>
              <a:ext uri="{FF2B5EF4-FFF2-40B4-BE49-F238E27FC236}">
                <a16:creationId xmlns:a16="http://schemas.microsoft.com/office/drawing/2014/main" id="{FF418D1C-ACA4-E1FF-8AE1-42B9B29F41D4}"/>
              </a:ext>
            </a:extLst>
          </p:cNvPr>
          <p:cNvCxnSpPr>
            <a:cxnSpLocks/>
          </p:cNvCxnSpPr>
          <p:nvPr/>
        </p:nvCxnSpPr>
        <p:spPr>
          <a:xfrm>
            <a:off x="6686550" y="2686050"/>
            <a:ext cx="11525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3505E3F-5E05-B848-573C-D1E168CAAAFA}"/>
              </a:ext>
            </a:extLst>
          </p:cNvPr>
          <p:cNvCxnSpPr>
            <a:cxnSpLocks/>
          </p:cNvCxnSpPr>
          <p:nvPr/>
        </p:nvCxnSpPr>
        <p:spPr>
          <a:xfrm>
            <a:off x="6696075" y="3086100"/>
            <a:ext cx="26384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Snip and Round Single Corner Rectangle 12">
            <a:extLst>
              <a:ext uri="{FF2B5EF4-FFF2-40B4-BE49-F238E27FC236}">
                <a16:creationId xmlns:a16="http://schemas.microsoft.com/office/drawing/2014/main" id="{52E16B2A-0FAF-B9C9-822A-EEEE1A72C4F8}"/>
              </a:ext>
            </a:extLst>
          </p:cNvPr>
          <p:cNvSpPr/>
          <p:nvPr/>
        </p:nvSpPr>
        <p:spPr>
          <a:xfrm>
            <a:off x="6484225" y="4793052"/>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Chồi</a:t>
            </a:r>
            <a:r>
              <a:rPr kumimoji="0" lang="en-US" sz="32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non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2500165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arn(inVertical)">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barn(inVertical)">
                                      <p:cBhvr>
                                        <p:cTn id="50" dur="500"/>
                                        <p:tgtEl>
                                          <p:spTgt spid="21"/>
                                        </p:tgtEl>
                                      </p:cBhvr>
                                    </p:animEffect>
                                  </p:childTnLst>
                                </p:cTn>
                              </p:par>
                              <p:par>
                                <p:cTn id="51" presetID="16" presetClass="entr" presetSubtype="21"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barn(inVertical)">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barn(inVertical)">
                                      <p:cBhvr>
                                        <p:cTn id="5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7" grpId="0" animBg="1"/>
      <p:bldP spid="13" grpId="0" animBg="1"/>
      <p:bldP spid="20"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6D200CD8-579D-B5EF-39AC-CC1E96A2F656}"/>
              </a:ext>
            </a:extLst>
          </p:cNvPr>
          <p:cNvSpPr txBox="1"/>
          <p:nvPr/>
        </p:nvSpPr>
        <p:spPr>
          <a:xfrm>
            <a:off x="1531422" y="320103"/>
            <a:ext cx="10660578" cy="492443"/>
          </a:xfrm>
          <a:prstGeom prst="rect">
            <a:avLst/>
          </a:prstGeom>
          <a:noFill/>
        </p:spPr>
        <p:txBody>
          <a:bodyPr wrap="square" lIns="0" tIns="0" rIns="0" bIns="0" rtlCol="0">
            <a:spAutoFit/>
          </a:bodyPr>
          <a:lstStyle/>
          <a:p>
            <a:pPr lvl="0">
              <a:defRPr/>
            </a:pPr>
            <a:r>
              <a:rPr lang="vi-VN" altLang="zh-CN"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Dấu câu nào có thể thay cho mỗi bông hoa dưới đây?</a:t>
            </a:r>
            <a:endParaRPr kumimoji="0" lang="zh-CN" altLang="en-US" sz="32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61" name="Picture 60">
            <a:extLst>
              <a:ext uri="{FF2B5EF4-FFF2-40B4-BE49-F238E27FC236}">
                <a16:creationId xmlns:a16="http://schemas.microsoft.com/office/drawing/2014/main" id="{A463FD6C-BEEA-C95E-3F7C-B8F0373614CC}"/>
              </a:ext>
            </a:extLst>
          </p:cNvPr>
          <p:cNvPicPr>
            <a:picLocks noChangeAspect="1"/>
          </p:cNvPicPr>
          <p:nvPr/>
        </p:nvPicPr>
        <p:blipFill>
          <a:blip r:embed="rId2"/>
          <a:stretch>
            <a:fillRect/>
          </a:stretch>
        </p:blipFill>
        <p:spPr>
          <a:xfrm>
            <a:off x="563115" y="0"/>
            <a:ext cx="939982" cy="1126910"/>
          </a:xfrm>
          <a:prstGeom prst="rect">
            <a:avLst/>
          </a:prstGeom>
        </p:spPr>
      </p:pic>
      <p:sp>
        <p:nvSpPr>
          <p:cNvPr id="4" name="TextBox 3">
            <a:extLst>
              <a:ext uri="{FF2B5EF4-FFF2-40B4-BE49-F238E27FC236}">
                <a16:creationId xmlns:a16="http://schemas.microsoft.com/office/drawing/2014/main" id="{F096EEDC-9737-A1BF-2EF2-7FC4A01D9CB2}"/>
              </a:ext>
            </a:extLst>
          </p:cNvPr>
          <p:cNvSpPr txBox="1"/>
          <p:nvPr/>
        </p:nvSpPr>
        <p:spPr>
          <a:xfrm>
            <a:off x="609600" y="1638300"/>
            <a:ext cx="11315700" cy="4031873"/>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Chim sâu con hỏi bố:</a:t>
            </a:r>
          </a:p>
          <a:p>
            <a:pPr algn="just"/>
            <a:r>
              <a:rPr lang="en-US" sz="3200" b="0" i="0" dirty="0">
                <a:solidFill>
                  <a:srgbClr val="FF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Bố ơi, chúng ta có thể trở thành hoạ mi được không ạ</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a:solidFill>
                  <a:srgbClr val="FF0000"/>
                </a:solidFill>
                <a:effectLst/>
                <a:latin typeface="Cambria" panose="02040503050406030204" pitchFamily="18" charset="0"/>
                <a:ea typeface="Cambria" panose="02040503050406030204" pitchFamily="18" charset="0"/>
              </a:rPr>
              <a:t>?</a:t>
            </a:r>
            <a:endParaRPr lang="vi-VN" sz="3200" b="0" i="0" dirty="0">
              <a:solidFill>
                <a:srgbClr val="FF0000"/>
              </a:solidFill>
              <a:effectLst/>
              <a:latin typeface="Cambria" panose="02040503050406030204" pitchFamily="18" charset="0"/>
              <a:ea typeface="Cambria" panose="02040503050406030204" pitchFamily="18" charset="0"/>
            </a:endParaRPr>
          </a:p>
          <a:p>
            <a:pPr algn="just"/>
            <a:r>
              <a:rPr lang="en-US" sz="3200" b="0" i="0" dirty="0">
                <a:solidFill>
                  <a:srgbClr val="FF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Tại sao con muốn trở thành hoạ mi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a:solidFill>
                  <a:srgbClr val="FF0000"/>
                </a:solidFill>
                <a:effectLst/>
                <a:latin typeface="Cambria" panose="02040503050406030204" pitchFamily="18" charset="0"/>
                <a:ea typeface="Cambria" panose="02040503050406030204" pitchFamily="18" charset="0"/>
              </a:rPr>
              <a:t>?</a:t>
            </a:r>
            <a:endParaRPr lang="vi-VN" sz="3200" b="0" i="0" dirty="0">
              <a:solidFill>
                <a:srgbClr val="FF0000"/>
              </a:solidFill>
              <a:effectLst/>
              <a:latin typeface="Cambria" panose="02040503050406030204" pitchFamily="18" charset="0"/>
              <a:ea typeface="Cambria" panose="02040503050406030204" pitchFamily="18" charset="0"/>
            </a:endParaRPr>
          </a:p>
          <a:p>
            <a:pPr algn="just"/>
            <a:r>
              <a:rPr lang="en-US" sz="3200" b="0" i="0" dirty="0">
                <a:solidFill>
                  <a:srgbClr val="FF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Con muốn có tiếng hót hay để được mọi người yêu quý</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a:solidFill>
                  <a:srgbClr val="FF0000"/>
                </a:solidFill>
                <a:effectLst/>
                <a:latin typeface="Cambria" panose="02040503050406030204" pitchFamily="18" charset="0"/>
                <a:ea typeface="Cambria" panose="02040503050406030204" pitchFamily="18" charset="0"/>
              </a:rPr>
              <a:t>.</a:t>
            </a:r>
            <a:endParaRPr lang="vi-VN" sz="3200" b="0" i="0" dirty="0">
              <a:solidFill>
                <a:srgbClr val="FF0000"/>
              </a:solidFill>
              <a:effectLst/>
              <a:latin typeface="Cambria" panose="02040503050406030204" pitchFamily="18" charset="0"/>
              <a:ea typeface="Cambria" panose="02040503050406030204" pitchFamily="18" charset="0"/>
            </a:endParaRPr>
          </a:p>
          <a:p>
            <a:pPr algn="just"/>
            <a:r>
              <a:rPr lang="vi-VN" sz="3200" b="0" i="0" dirty="0">
                <a:solidFill>
                  <a:srgbClr val="000000"/>
                </a:solidFill>
                <a:effectLst/>
                <a:latin typeface="Cambria" panose="02040503050406030204" pitchFamily="18" charset="0"/>
                <a:ea typeface="Cambria" panose="02040503050406030204" pitchFamily="18" charset="0"/>
              </a:rPr>
              <a:t>Chim bố nói:</a:t>
            </a:r>
          </a:p>
          <a:p>
            <a:pPr algn="just"/>
            <a:r>
              <a:rPr lang="en-US" sz="3200" b="0" i="0" dirty="0">
                <a:solidFill>
                  <a:srgbClr val="FF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Con hãy bắt thật nhiều sâu để bảo vệ cây cối, hoa màu, con sẽ được mọi người yêu quý.</a:t>
            </a:r>
            <a:endParaRPr lang="en-US" sz="3200" b="0" i="0" dirty="0">
              <a:solidFill>
                <a:srgbClr val="000000"/>
              </a:solidFill>
              <a:effectLst/>
              <a:latin typeface="Cambria" panose="02040503050406030204" pitchFamily="18" charset="0"/>
              <a:ea typeface="Cambria" panose="02040503050406030204" pitchFamily="18" charset="0"/>
            </a:endParaRPr>
          </a:p>
          <a:p>
            <a:pPr algn="r"/>
            <a:r>
              <a:rPr lang="en-US" sz="3200" b="0" i="0" dirty="0">
                <a:solidFill>
                  <a:srgbClr val="000000"/>
                </a:solidFill>
                <a:effectLst/>
                <a:latin typeface="Cambria" panose="02040503050406030204" pitchFamily="18" charset="0"/>
                <a:ea typeface="Cambria" panose="02040503050406030204" pitchFamily="18" charset="0"/>
              </a:rPr>
              <a:t>(Theo </a:t>
            </a:r>
            <a:r>
              <a:rPr lang="en-US" sz="3200" b="0" i="0" dirty="0" err="1">
                <a:solidFill>
                  <a:srgbClr val="000000"/>
                </a:solidFill>
                <a:effectLst/>
                <a:latin typeface="Cambria" panose="02040503050406030204" pitchFamily="18" charset="0"/>
                <a:ea typeface="Cambria" panose="02040503050406030204" pitchFamily="18" charset="0"/>
              </a:rPr>
              <a:t>Nguyễn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Đình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Quảng</a:t>
            </a:r>
            <a:r>
              <a:rPr lang="en-US" sz="3200" b="0" i="0" dirty="0">
                <a:solidFill>
                  <a:srgbClr val="000000"/>
                </a:solidFill>
                <a:effectLst/>
                <a:latin typeface="Cambria" panose="02040503050406030204" pitchFamily="18" charset="0"/>
                <a:ea typeface="Cambria" panose="02040503050406030204" pitchFamily="18" charset="0"/>
              </a:rPr>
              <a:t>)</a:t>
            </a:r>
            <a:endParaRPr lang="vi-VN" sz="3200" b="0" i="0" dirty="0">
              <a:solidFill>
                <a:srgbClr val="000000"/>
              </a:solidFill>
              <a:effectLst/>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75C69208-849E-4C45-8152-3496F133293C}"/>
              </a:ext>
            </a:extLst>
          </p:cNvPr>
          <p:cNvPicPr>
            <a:picLocks noChangeAspect="1"/>
          </p:cNvPicPr>
          <p:nvPr/>
        </p:nvPicPr>
        <p:blipFill>
          <a:blip r:embed="rId3"/>
          <a:stretch>
            <a:fillRect/>
          </a:stretch>
        </p:blipFill>
        <p:spPr>
          <a:xfrm>
            <a:off x="393746" y="2143125"/>
            <a:ext cx="520653" cy="561975"/>
          </a:xfrm>
          <a:prstGeom prst="rect">
            <a:avLst/>
          </a:prstGeom>
        </p:spPr>
      </p:pic>
      <p:pic>
        <p:nvPicPr>
          <p:cNvPr id="22" name="Picture 21">
            <a:extLst>
              <a:ext uri="{FF2B5EF4-FFF2-40B4-BE49-F238E27FC236}">
                <a16:creationId xmlns:a16="http://schemas.microsoft.com/office/drawing/2014/main" id="{4701577A-0603-03A3-229D-D08BBD462431}"/>
              </a:ext>
            </a:extLst>
          </p:cNvPr>
          <p:cNvPicPr>
            <a:picLocks noChangeAspect="1"/>
          </p:cNvPicPr>
          <p:nvPr/>
        </p:nvPicPr>
        <p:blipFill>
          <a:blip r:embed="rId3"/>
          <a:stretch>
            <a:fillRect/>
          </a:stretch>
        </p:blipFill>
        <p:spPr>
          <a:xfrm>
            <a:off x="422321" y="2667000"/>
            <a:ext cx="520653" cy="561975"/>
          </a:xfrm>
          <a:prstGeom prst="rect">
            <a:avLst/>
          </a:prstGeom>
        </p:spPr>
      </p:pic>
      <p:pic>
        <p:nvPicPr>
          <p:cNvPr id="24" name="Picture 23">
            <a:extLst>
              <a:ext uri="{FF2B5EF4-FFF2-40B4-BE49-F238E27FC236}">
                <a16:creationId xmlns:a16="http://schemas.microsoft.com/office/drawing/2014/main" id="{EC948848-FB87-22E7-F278-EB225F7C566F}"/>
              </a:ext>
            </a:extLst>
          </p:cNvPr>
          <p:cNvPicPr>
            <a:picLocks noChangeAspect="1"/>
          </p:cNvPicPr>
          <p:nvPr/>
        </p:nvPicPr>
        <p:blipFill>
          <a:blip r:embed="rId3"/>
          <a:stretch>
            <a:fillRect/>
          </a:stretch>
        </p:blipFill>
        <p:spPr>
          <a:xfrm>
            <a:off x="412796" y="3162300"/>
            <a:ext cx="520653" cy="561975"/>
          </a:xfrm>
          <a:prstGeom prst="rect">
            <a:avLst/>
          </a:prstGeom>
        </p:spPr>
      </p:pic>
      <p:pic>
        <p:nvPicPr>
          <p:cNvPr id="26" name="Picture 25">
            <a:extLst>
              <a:ext uri="{FF2B5EF4-FFF2-40B4-BE49-F238E27FC236}">
                <a16:creationId xmlns:a16="http://schemas.microsoft.com/office/drawing/2014/main" id="{8664AD44-622C-3DF4-28DD-E2DC12BF210D}"/>
              </a:ext>
            </a:extLst>
          </p:cNvPr>
          <p:cNvPicPr>
            <a:picLocks noChangeAspect="1"/>
          </p:cNvPicPr>
          <p:nvPr/>
        </p:nvPicPr>
        <p:blipFill>
          <a:blip r:embed="rId3"/>
          <a:stretch>
            <a:fillRect/>
          </a:stretch>
        </p:blipFill>
        <p:spPr>
          <a:xfrm>
            <a:off x="374696" y="4143375"/>
            <a:ext cx="520653" cy="561975"/>
          </a:xfrm>
          <a:prstGeom prst="rect">
            <a:avLst/>
          </a:prstGeom>
        </p:spPr>
      </p:pic>
      <p:pic>
        <p:nvPicPr>
          <p:cNvPr id="28" name="Picture 27">
            <a:extLst>
              <a:ext uri="{FF2B5EF4-FFF2-40B4-BE49-F238E27FC236}">
                <a16:creationId xmlns:a16="http://schemas.microsoft.com/office/drawing/2014/main" id="{E66FB0B6-20B3-8A4A-470E-BE03A6292952}"/>
              </a:ext>
            </a:extLst>
          </p:cNvPr>
          <p:cNvPicPr>
            <a:picLocks noChangeAspect="1"/>
          </p:cNvPicPr>
          <p:nvPr/>
        </p:nvPicPr>
        <p:blipFill>
          <a:blip r:embed="rId3"/>
          <a:stretch>
            <a:fillRect/>
          </a:stretch>
        </p:blipFill>
        <p:spPr>
          <a:xfrm>
            <a:off x="10099721" y="2124075"/>
            <a:ext cx="520653" cy="561975"/>
          </a:xfrm>
          <a:prstGeom prst="rect">
            <a:avLst/>
          </a:prstGeom>
        </p:spPr>
      </p:pic>
      <p:pic>
        <p:nvPicPr>
          <p:cNvPr id="30" name="Picture 29">
            <a:extLst>
              <a:ext uri="{FF2B5EF4-FFF2-40B4-BE49-F238E27FC236}">
                <a16:creationId xmlns:a16="http://schemas.microsoft.com/office/drawing/2014/main" id="{12978C2A-C6E1-1E0A-0488-903FD2BA6E82}"/>
              </a:ext>
            </a:extLst>
          </p:cNvPr>
          <p:cNvPicPr>
            <a:picLocks noChangeAspect="1"/>
          </p:cNvPicPr>
          <p:nvPr/>
        </p:nvPicPr>
        <p:blipFill>
          <a:blip r:embed="rId3"/>
          <a:stretch>
            <a:fillRect/>
          </a:stretch>
        </p:blipFill>
        <p:spPr>
          <a:xfrm>
            <a:off x="6985046" y="2647950"/>
            <a:ext cx="520653" cy="561975"/>
          </a:xfrm>
          <a:prstGeom prst="rect">
            <a:avLst/>
          </a:prstGeom>
        </p:spPr>
      </p:pic>
      <p:pic>
        <p:nvPicPr>
          <p:cNvPr id="32" name="Picture 31">
            <a:extLst>
              <a:ext uri="{FF2B5EF4-FFF2-40B4-BE49-F238E27FC236}">
                <a16:creationId xmlns:a16="http://schemas.microsoft.com/office/drawing/2014/main" id="{0CA2D79C-A71A-58CC-7F84-1714FB387D41}"/>
              </a:ext>
            </a:extLst>
          </p:cNvPr>
          <p:cNvPicPr>
            <a:picLocks noChangeAspect="1"/>
          </p:cNvPicPr>
          <p:nvPr/>
        </p:nvPicPr>
        <p:blipFill>
          <a:blip r:embed="rId3"/>
          <a:stretch>
            <a:fillRect/>
          </a:stretch>
        </p:blipFill>
        <p:spPr>
          <a:xfrm>
            <a:off x="10337846" y="3190875"/>
            <a:ext cx="520653" cy="561975"/>
          </a:xfrm>
          <a:prstGeom prst="rect">
            <a:avLst/>
          </a:prstGeom>
        </p:spPr>
      </p:pic>
    </p:spTree>
    <p:extLst>
      <p:ext uri="{BB962C8B-B14F-4D97-AF65-F5344CB8AC3E}">
        <p14:creationId xmlns:p14="http://schemas.microsoft.com/office/powerpoint/2010/main" val="307621283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xit" presetSubtype="4" fill="hold" nodeType="clickEffect">
                                  <p:stCondLst>
                                    <p:cond delay="0"/>
                                  </p:stCondLst>
                                  <p:childTnLst>
                                    <p:animEffect transition="out" filter="wipe(down)">
                                      <p:cBhvr>
                                        <p:cTn id="38" dur="500"/>
                                        <p:tgtEl>
                                          <p:spTgt spid="18"/>
                                        </p:tgtEl>
                                      </p:cBhvr>
                                    </p:animEffect>
                                    <p:set>
                                      <p:cBhvr>
                                        <p:cTn id="39" dur="1" fill="hold">
                                          <p:stCondLst>
                                            <p:cond delay="499"/>
                                          </p:stCondLst>
                                        </p:cTn>
                                        <p:tgtEl>
                                          <p:spTgt spid="1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xit" presetSubtype="4" fill="hold" nodeType="clickEffect">
                                  <p:stCondLst>
                                    <p:cond delay="0"/>
                                  </p:stCondLst>
                                  <p:childTnLst>
                                    <p:animEffect transition="out" filter="wipe(down)">
                                      <p:cBhvr>
                                        <p:cTn id="43" dur="500"/>
                                        <p:tgtEl>
                                          <p:spTgt spid="28"/>
                                        </p:tgtEl>
                                      </p:cBhvr>
                                    </p:animEffect>
                                    <p:set>
                                      <p:cBhvr>
                                        <p:cTn id="44" dur="1" fill="hold">
                                          <p:stCondLst>
                                            <p:cond delay="499"/>
                                          </p:stCondLst>
                                        </p:cTn>
                                        <p:tgtEl>
                                          <p:spTgt spid="2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xit" presetSubtype="4" fill="hold" nodeType="clickEffect">
                                  <p:stCondLst>
                                    <p:cond delay="0"/>
                                  </p:stCondLst>
                                  <p:childTnLst>
                                    <p:animEffect transition="out" filter="wipe(down)">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xit" presetSubtype="4" fill="hold" nodeType="clickEffect">
                                  <p:stCondLst>
                                    <p:cond delay="0"/>
                                  </p:stCondLst>
                                  <p:childTnLst>
                                    <p:animEffect transition="out" filter="wipe(down)">
                                      <p:cBhvr>
                                        <p:cTn id="53" dur="500"/>
                                        <p:tgtEl>
                                          <p:spTgt spid="30"/>
                                        </p:tgtEl>
                                      </p:cBhvr>
                                    </p:animEffect>
                                    <p:set>
                                      <p:cBhvr>
                                        <p:cTn id="54" dur="1" fill="hold">
                                          <p:stCondLst>
                                            <p:cond delay="499"/>
                                          </p:stCondLst>
                                        </p:cTn>
                                        <p:tgtEl>
                                          <p:spTgt spid="3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xit" presetSubtype="4" fill="hold" nodeType="clickEffect">
                                  <p:stCondLst>
                                    <p:cond delay="0"/>
                                  </p:stCondLst>
                                  <p:childTnLst>
                                    <p:animEffect transition="out" filter="wipe(down)">
                                      <p:cBhvr>
                                        <p:cTn id="58" dur="500"/>
                                        <p:tgtEl>
                                          <p:spTgt spid="24"/>
                                        </p:tgtEl>
                                      </p:cBhvr>
                                    </p:animEffect>
                                    <p:set>
                                      <p:cBhvr>
                                        <p:cTn id="59" dur="1" fill="hold">
                                          <p:stCondLst>
                                            <p:cond delay="499"/>
                                          </p:stCondLst>
                                        </p:cTn>
                                        <p:tgtEl>
                                          <p:spTgt spid="24"/>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xit" presetSubtype="4" fill="hold" nodeType="clickEffect">
                                  <p:stCondLst>
                                    <p:cond delay="0"/>
                                  </p:stCondLst>
                                  <p:childTnLst>
                                    <p:animEffect transition="out" filter="wipe(down)">
                                      <p:cBhvr>
                                        <p:cTn id="63" dur="500"/>
                                        <p:tgtEl>
                                          <p:spTgt spid="32"/>
                                        </p:tgtEl>
                                      </p:cBhvr>
                                    </p:animEffect>
                                    <p:set>
                                      <p:cBhvr>
                                        <p:cTn id="64" dur="1" fill="hold">
                                          <p:stCondLst>
                                            <p:cond delay="499"/>
                                          </p:stCondLst>
                                        </p:cTn>
                                        <p:tgtEl>
                                          <p:spTgt spid="3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xit" presetSubtype="4" fill="hold" nodeType="clickEffect">
                                  <p:stCondLst>
                                    <p:cond delay="0"/>
                                  </p:stCondLst>
                                  <p:childTnLst>
                                    <p:animEffect transition="out" filter="wipe(down)">
                                      <p:cBhvr>
                                        <p:cTn id="68" dur="500"/>
                                        <p:tgtEl>
                                          <p:spTgt spid="26"/>
                                        </p:tgtEl>
                                      </p:cBhvr>
                                    </p:animEffect>
                                    <p:set>
                                      <p:cBhvr>
                                        <p:cTn id="69"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13">
            <a:extLst>
              <a:ext uri="{FF2B5EF4-FFF2-40B4-BE49-F238E27FC236}">
                <a16:creationId xmlns:a16="http://schemas.microsoft.com/office/drawing/2014/main" id="{28079DED-8544-0FCE-A1CA-F6D1E1273C4B}"/>
              </a:ext>
            </a:extLst>
          </p:cNvPr>
          <p:cNvSpPr txBox="1"/>
          <p:nvPr/>
        </p:nvSpPr>
        <p:spPr>
          <a:xfrm>
            <a:off x="2177388" y="947278"/>
            <a:ext cx="7594121" cy="9848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Mỗi câu trong mẩu chuyện dưới đây thuộc kiểu câu nào?</a:t>
            </a:r>
          </a:p>
        </p:txBody>
      </p:sp>
      <p:grpSp>
        <p:nvGrpSpPr>
          <p:cNvPr id="15" name="Group 14">
            <a:extLst>
              <a:ext uri="{FF2B5EF4-FFF2-40B4-BE49-F238E27FC236}">
                <a16:creationId xmlns:a16="http://schemas.microsoft.com/office/drawing/2014/main" id="{5C2ABADC-BFB1-94E6-F8B8-23F8617A8C76}"/>
              </a:ext>
            </a:extLst>
          </p:cNvPr>
          <p:cNvGrpSpPr/>
          <p:nvPr/>
        </p:nvGrpSpPr>
        <p:grpSpPr>
          <a:xfrm>
            <a:off x="1983114" y="2017061"/>
            <a:ext cx="8160124" cy="3755432"/>
            <a:chOff x="1878611" y="2091744"/>
            <a:chExt cx="8160124" cy="3755432"/>
          </a:xfrm>
        </p:grpSpPr>
        <p:sp>
          <p:nvSpPr>
            <p:cNvPr id="14" name="Rectangle: Rounded Corners 13">
              <a:extLst>
                <a:ext uri="{FF2B5EF4-FFF2-40B4-BE49-F238E27FC236}">
                  <a16:creationId xmlns:a16="http://schemas.microsoft.com/office/drawing/2014/main" id="{B42D40C5-25E7-6D12-912B-D740781E8135}"/>
                </a:ext>
              </a:extLst>
            </p:cNvPr>
            <p:cNvSpPr/>
            <p:nvPr/>
          </p:nvSpPr>
          <p:spPr>
            <a:xfrm>
              <a:off x="1878611" y="2091744"/>
              <a:ext cx="8160124" cy="3755432"/>
            </a:xfrm>
            <a:prstGeom prst="roundRect">
              <a:avLst/>
            </a:prstGeom>
            <a:solidFill>
              <a:srgbClr val="FDFEE6"/>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panose="020F0502020204030204"/>
                <a:cs typeface="+mn-cs"/>
              </a:endParaRPr>
            </a:p>
          </p:txBody>
        </p:sp>
        <p:sp>
          <p:nvSpPr>
            <p:cNvPr id="10" name="文本框 13">
              <a:extLst>
                <a:ext uri="{FF2B5EF4-FFF2-40B4-BE49-F238E27FC236}">
                  <a16:creationId xmlns:a16="http://schemas.microsoft.com/office/drawing/2014/main" id="{C49350E1-B0E6-5071-F0A0-8ACAF85E6F2A}"/>
                </a:ext>
              </a:extLst>
            </p:cNvPr>
            <p:cNvSpPr txBox="1"/>
            <p:nvPr/>
          </p:nvSpPr>
          <p:spPr>
            <a:xfrm>
              <a:off x="2420291" y="2119133"/>
              <a:ext cx="7351418" cy="3693319"/>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Hai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cậu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bé</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nói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chuyện</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với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nhau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Đố</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cậu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bệnh</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sốt</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xuất</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huyết</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lây</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qua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đường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nào</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Theo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tớ</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qua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đường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hàng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không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cậu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ạ.</a:t>
              </a: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Ôi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trời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Sao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lại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qua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đường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đó</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Vì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muỗi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vằn</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sau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khi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hút</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máu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xong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sẽ</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bay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truyền</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bệnh</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từ</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người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này</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sang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người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khác</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mà</a:t>
              </a:r>
              <a:endPar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(S</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ưu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tầm</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sp>
        <p:nvSpPr>
          <p:cNvPr id="17" name="文本框 13">
            <a:extLst>
              <a:ext uri="{FF2B5EF4-FFF2-40B4-BE49-F238E27FC236}">
                <a16:creationId xmlns:a16="http://schemas.microsoft.com/office/drawing/2014/main" id="{7E9C058F-6161-B30D-B177-214301B5F2FB}"/>
              </a:ext>
            </a:extLst>
          </p:cNvPr>
          <p:cNvSpPr txBox="1"/>
          <p:nvPr/>
        </p:nvSpPr>
        <p:spPr>
          <a:xfrm>
            <a:off x="2221542" y="2128024"/>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19" name="文本框 13">
            <a:extLst>
              <a:ext uri="{FF2B5EF4-FFF2-40B4-BE49-F238E27FC236}">
                <a16:creationId xmlns:a16="http://schemas.microsoft.com/office/drawing/2014/main" id="{834EADB1-F2FC-8AED-59E7-481A5F5C34AC}"/>
              </a:ext>
            </a:extLst>
          </p:cNvPr>
          <p:cNvSpPr txBox="1"/>
          <p:nvPr/>
        </p:nvSpPr>
        <p:spPr>
          <a:xfrm>
            <a:off x="2531258" y="2579818"/>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(2)</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21" name="文本框 13">
            <a:extLst>
              <a:ext uri="{FF2B5EF4-FFF2-40B4-BE49-F238E27FC236}">
                <a16:creationId xmlns:a16="http://schemas.microsoft.com/office/drawing/2014/main" id="{DB887EFD-7216-2A98-3B02-F8BD2F731D6A}"/>
              </a:ext>
            </a:extLst>
          </p:cNvPr>
          <p:cNvSpPr txBox="1"/>
          <p:nvPr/>
        </p:nvSpPr>
        <p:spPr>
          <a:xfrm>
            <a:off x="2524794" y="3107565"/>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(3)</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23" name="文本框 13">
            <a:extLst>
              <a:ext uri="{FF2B5EF4-FFF2-40B4-BE49-F238E27FC236}">
                <a16:creationId xmlns:a16="http://schemas.microsoft.com/office/drawing/2014/main" id="{8CB0B9C5-D54D-7704-36A4-4923B8A79937}"/>
              </a:ext>
            </a:extLst>
          </p:cNvPr>
          <p:cNvSpPr txBox="1"/>
          <p:nvPr/>
        </p:nvSpPr>
        <p:spPr>
          <a:xfrm>
            <a:off x="2549375" y="3635312"/>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(4)</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25" name="文本框 13">
            <a:extLst>
              <a:ext uri="{FF2B5EF4-FFF2-40B4-BE49-F238E27FC236}">
                <a16:creationId xmlns:a16="http://schemas.microsoft.com/office/drawing/2014/main" id="{EA65936E-82E6-B651-AA69-F66DE3504C96}"/>
              </a:ext>
            </a:extLst>
          </p:cNvPr>
          <p:cNvSpPr txBox="1"/>
          <p:nvPr/>
        </p:nvSpPr>
        <p:spPr>
          <a:xfrm>
            <a:off x="3858613" y="3602901"/>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(5)</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27" name="文本框 13">
            <a:extLst>
              <a:ext uri="{FF2B5EF4-FFF2-40B4-BE49-F238E27FC236}">
                <a16:creationId xmlns:a16="http://schemas.microsoft.com/office/drawing/2014/main" id="{8F64D86F-DDDC-3D8F-0BD5-0906EB092A93}"/>
              </a:ext>
            </a:extLst>
          </p:cNvPr>
          <p:cNvSpPr txBox="1"/>
          <p:nvPr/>
        </p:nvSpPr>
        <p:spPr>
          <a:xfrm>
            <a:off x="2644329" y="4260828"/>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(6)</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2" name="Picture 1">
            <a:extLst>
              <a:ext uri="{FF2B5EF4-FFF2-40B4-BE49-F238E27FC236}">
                <a16:creationId xmlns:a16="http://schemas.microsoft.com/office/drawing/2014/main" id="{28A68A0E-ED52-5FE6-64E0-C4EC5BFA13D4}"/>
              </a:ext>
            </a:extLst>
          </p:cNvPr>
          <p:cNvPicPr>
            <a:picLocks noChangeAspect="1"/>
          </p:cNvPicPr>
          <p:nvPr/>
        </p:nvPicPr>
        <p:blipFill>
          <a:blip r:embed="rId2"/>
          <a:stretch>
            <a:fillRect/>
          </a:stretch>
        </p:blipFill>
        <p:spPr>
          <a:xfrm>
            <a:off x="1133006" y="703613"/>
            <a:ext cx="1347333" cy="1603387"/>
          </a:xfrm>
          <a:prstGeom prst="rect">
            <a:avLst/>
          </a:prstGeom>
        </p:spPr>
      </p:pic>
    </p:spTree>
    <p:extLst>
      <p:ext uri="{BB962C8B-B14F-4D97-AF65-F5344CB8AC3E}">
        <p14:creationId xmlns:p14="http://schemas.microsoft.com/office/powerpoint/2010/main" val="285022798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1000"/>
                                        <p:tgtEl>
                                          <p:spTgt spid="27"/>
                                        </p:tgtEl>
                                      </p:cBhvr>
                                    </p:animEffect>
                                    <p:anim calcmode="lin" valueType="num">
                                      <p:cBhvr>
                                        <p:cTn id="47" dur="1000" fill="hold"/>
                                        <p:tgtEl>
                                          <p:spTgt spid="27"/>
                                        </p:tgtEl>
                                        <p:attrNameLst>
                                          <p:attrName>ppt_x</p:attrName>
                                        </p:attrNameLst>
                                      </p:cBhvr>
                                      <p:tavLst>
                                        <p:tav tm="0">
                                          <p:val>
                                            <p:strVal val="#ppt_x"/>
                                          </p:val>
                                        </p:tav>
                                        <p:tav tm="100000">
                                          <p:val>
                                            <p:strVal val="#ppt_x"/>
                                          </p:val>
                                        </p:tav>
                                      </p:tavLst>
                                    </p:anim>
                                    <p:anim calcmode="lin" valueType="num">
                                      <p:cBhvr>
                                        <p:cTn id="4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P spid="19" grpId="0"/>
      <p:bldP spid="21" grpId="0"/>
      <p:bldP spid="23" grpId="0"/>
      <p:bldP spid="25" grpId="0"/>
      <p:bldP spid="27" grpId="0"/>
    </p:bldLst>
  </p:timing>
</p:sld>
</file>

<file path=ppt/theme/theme1.xml><?xml version="1.0" encoding="utf-8"?>
<a:theme xmlns:a="http://schemas.openxmlformats.org/drawingml/2006/main" name="Office 主题​​">
  <a:themeElements>
    <a:clrScheme name="自定义 1345">
      <a:dk1>
        <a:sysClr val="windowText" lastClr="000000"/>
      </a:dk1>
      <a:lt1>
        <a:sysClr val="window" lastClr="FFFFFF"/>
      </a:lt1>
      <a:dk2>
        <a:srgbClr val="44546A"/>
      </a:dk2>
      <a:lt2>
        <a:srgbClr val="E7E6E6"/>
      </a:lt2>
      <a:accent1>
        <a:srgbClr val="36A080"/>
      </a:accent1>
      <a:accent2>
        <a:srgbClr val="36A080"/>
      </a:accent2>
      <a:accent3>
        <a:srgbClr val="A5A5A5"/>
      </a:accent3>
      <a:accent4>
        <a:srgbClr val="FFC000"/>
      </a:accent4>
      <a:accent5>
        <a:srgbClr val="5B9BD5"/>
      </a:accent5>
      <a:accent6>
        <a:srgbClr val="70AD47"/>
      </a:accent6>
      <a:hlink>
        <a:srgbClr val="0563C1"/>
      </a:hlink>
      <a:folHlink>
        <a:srgbClr val="954F72"/>
      </a:folHlink>
    </a:clrScheme>
    <a:fontScheme name="ibnvv5ay">
      <a:majorFont>
        <a:latin typeface="思源黑体" panose="020F0302020204030204"/>
        <a:ea typeface="思源黑体"/>
        <a:cs typeface=""/>
      </a:majorFont>
      <a:minorFont>
        <a:latin typeface="思源黑体" panose="020F0502020204030204"/>
        <a:ea typeface="思源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708</Words>
  <Application>Microsoft Office PowerPoint</Application>
  <PresentationFormat>Widescreen</PresentationFormat>
  <Paragraphs>68</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Cambria</vt:lpstr>
      <vt:lpstr>Vogue-ExtraBold</vt:lpstr>
      <vt:lpstr>思源黑体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43</cp:revision>
  <dcterms:created xsi:type="dcterms:W3CDTF">2023-10-16T07:24:01Z</dcterms:created>
  <dcterms:modified xsi:type="dcterms:W3CDTF">2025-01-11T14:24:45Z</dcterms:modified>
</cp:coreProperties>
</file>