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1"/>
  </p:notesMasterIdLst>
  <p:handoutMasterIdLst>
    <p:handoutMasterId r:id="rId12"/>
  </p:handoutMasterIdLst>
  <p:sldIdLst>
    <p:sldId id="380" r:id="rId3"/>
    <p:sldId id="11088392" r:id="rId4"/>
    <p:sldId id="11088395" r:id="rId5"/>
    <p:sldId id="11088406" r:id="rId6"/>
    <p:sldId id="11088407" r:id="rId7"/>
    <p:sldId id="11088408" r:id="rId8"/>
    <p:sldId id="11088441" r:id="rId9"/>
    <p:sldId id="38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ABFF"/>
    <a:srgbClr val="DB93FF"/>
    <a:srgbClr val="CC66FF"/>
    <a:srgbClr val="00CC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0" d="100"/>
          <a:sy n="70" d="100"/>
        </p:scale>
        <p:origin x="738" y="66"/>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FCA410-CD9D-4AF8-9A2E-8427E7CB6714}" type="datetimeFigureOut">
              <a:rPr lang="en-US" smtClean="0"/>
              <a:t>1/10/2025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9882D-54B9-471E-A101-F23B82F0EB36}"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5.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28.svg"/><Relationship Id="rId4" Type="http://schemas.openxmlformats.org/officeDocument/2006/relationships/image" Target="../media/image2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p:cNvGrpSpPr/>
          <p:nvPr userDrawn="1"/>
        </p:nvGrpSpPr>
        <p:grpSpPr>
          <a:xfrm>
            <a:off x="6756819" y="3169720"/>
            <a:ext cx="804180" cy="374559"/>
            <a:chOff x="217691" y="6414967"/>
            <a:chExt cx="804180" cy="374559"/>
          </a:xfrm>
        </p:grpSpPr>
        <p:grpSp>
          <p:nvGrpSpPr>
            <p:cNvPr id="12" name="Group 4"/>
            <p:cNvGrpSpPr>
              <a:grpSpLocks noChangeAspect="1"/>
            </p:cNvGrpSpPr>
            <p:nvPr/>
          </p:nvGrpSpPr>
          <p:grpSpPr bwMode="auto">
            <a:xfrm>
              <a:off x="217691" y="6414967"/>
              <a:ext cx="443922" cy="374559"/>
              <a:chOff x="3746" y="2079"/>
              <a:chExt cx="192" cy="162"/>
            </a:xfrm>
            <a:solidFill>
              <a:srgbClr val="A5CB01"/>
            </a:solidFill>
          </p:grpSpPr>
          <p:sp>
            <p:nvSpPr>
              <p:cNvPr id="18" name="Freeform 5"/>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p:cNvGrpSpPr>
              <a:grpSpLocks noChangeAspect="1"/>
            </p:cNvGrpSpPr>
            <p:nvPr/>
          </p:nvGrpSpPr>
          <p:grpSpPr bwMode="auto">
            <a:xfrm>
              <a:off x="657417" y="6421203"/>
              <a:ext cx="364454" cy="307508"/>
              <a:chOff x="3746" y="2079"/>
              <a:chExt cx="192" cy="162"/>
            </a:xfrm>
            <a:solidFill>
              <a:srgbClr val="A5CB01"/>
            </a:solidFill>
          </p:grpSpPr>
          <p:sp>
            <p:nvSpPr>
              <p:cNvPr id="14" name="Freeform 5"/>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userDrawn="1"/>
        </p:nvSpPr>
        <p:spPr>
          <a:xfrm>
            <a:off x="1601226" y="6533239"/>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p:cNvGrpSpPr/>
          <p:nvPr userDrawn="1"/>
        </p:nvGrpSpPr>
        <p:grpSpPr>
          <a:xfrm>
            <a:off x="7976030" y="2989410"/>
            <a:ext cx="2842230" cy="2927642"/>
            <a:chOff x="5641385" y="2381306"/>
            <a:chExt cx="2599446" cy="2521829"/>
          </a:xfrm>
        </p:grpSpPr>
        <p:sp>
          <p:nvSpPr>
            <p:cNvPr id="22"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p:cNvGrpSpPr/>
            <p:nvPr/>
          </p:nvGrpSpPr>
          <p:grpSpPr>
            <a:xfrm flipH="1">
              <a:off x="6793275" y="3690844"/>
              <a:ext cx="1447557" cy="1002468"/>
              <a:chOff x="4799733" y="3457797"/>
              <a:chExt cx="2301388" cy="1593766"/>
            </a:xfrm>
          </p:grpSpPr>
          <p:sp>
            <p:nvSpPr>
              <p:cNvPr id="78"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TextBox 133"/>
          <p:cNvSpPr txBox="1"/>
          <p:nvPr userDrawn="1"/>
        </p:nvSpPr>
        <p:spPr>
          <a:xfrm>
            <a:off x="7514755" y="6517885"/>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8942603" y="-31899"/>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1/10/2025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p:cNvGrpSpPr/>
          <p:nvPr userDrawn="1"/>
        </p:nvGrpSpPr>
        <p:grpSpPr>
          <a:xfrm>
            <a:off x="2843213" y="5216309"/>
            <a:ext cx="1014412" cy="414337"/>
            <a:chOff x="2843213" y="5216309"/>
            <a:chExt cx="1014412" cy="414337"/>
          </a:xfrm>
        </p:grpSpPr>
        <p:sp>
          <p:nvSpPr>
            <p:cNvPr id="20" name="圆角矩形 38"/>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TextBox 28"/>
          <p:cNvSpPr txBox="1"/>
          <p:nvPr userDrawn="1"/>
        </p:nvSpPr>
        <p:spPr>
          <a:xfrm>
            <a:off x="1943051" y="6278480"/>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713">
        <p:random/>
      </p:transition>
    </mc:Choice>
    <mc:Fallback xmlns="">
      <p:transition spd="slow" advClick="0" advTm="3713">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3713">
        <p:random/>
      </p:transition>
    </mc:Choice>
    <mc:Fallback xmlns="">
      <p:transition spd="slow" advClick="0" advTm="3713">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p:cNvSpPr/>
          <p:nvPr userDrawn="1"/>
        </p:nvSpPr>
        <p:spPr>
          <a:xfrm>
            <a:off x="516732" y="469294"/>
            <a:ext cx="11158537" cy="591941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en-US" altLang="zh-CN"/>
              <a:t>Click to edit Master title style</a:t>
            </a:r>
            <a:endParaRPr kumimoji="1"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zh-CN"/>
              <a:t>Click to edit Master text styles</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2025/1/10</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a:fillRect/>
          </a:stretch>
        </p:blipFill>
        <p:spPr>
          <a:xfrm>
            <a:off x="0" y="0"/>
            <a:ext cx="12192000" cy="6858000"/>
          </a:xfrm>
          <a:prstGeom prst="rect">
            <a:avLst/>
          </a:prstGeom>
        </p:spPr>
      </p:pic>
      <p:pic>
        <p:nvPicPr>
          <p:cNvPr id="9" name="bkgr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6350" y="1616715"/>
            <a:ext cx="12191999" cy="3967171"/>
          </a:xfrm>
          <a:prstGeom prst="rect">
            <a:avLst/>
          </a:prstGeom>
        </p:spPr>
      </p:pic>
      <p:pic>
        <p:nvPicPr>
          <p:cNvPr id="10" name="Mây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a:fillRect/>
          </a:stretch>
        </p:blipFill>
        <p:spPr>
          <a:xfrm>
            <a:off x="0" y="4806595"/>
            <a:ext cx="12192000" cy="2081605"/>
          </a:xfrm>
          <a:prstGeom prst="rect">
            <a:avLst/>
          </a:prstGeom>
        </p:spPr>
      </p:pic>
      <p:pic>
        <p:nvPicPr>
          <p:cNvPr id="14" name="bóng bay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1" name="TextBox 20"/>
          <p:cNvSpPr txBox="1"/>
          <p:nvPr userDrawn="1"/>
        </p:nvSpPr>
        <p:spPr>
          <a:xfrm>
            <a:off x="9201992" y="-18115"/>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sp>
        <p:nvSpPr>
          <p:cNvPr id="10" name="TextBox 9"/>
          <p:cNvSpPr txBox="1"/>
          <p:nvPr userDrawn="1"/>
        </p:nvSpPr>
        <p:spPr>
          <a:xfrm>
            <a:off x="8011749" y="0"/>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p:cNvSpPr txBox="1"/>
          <p:nvPr userDrawn="1"/>
        </p:nvSpPr>
        <p:spPr>
          <a:xfrm>
            <a:off x="7320632" y="6524284"/>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p:cNvPicPr>
            <a:picLocks noChangeAspect="1"/>
          </p:cNvPicPr>
          <p:nvPr userDrawn="1"/>
        </p:nvPicPr>
        <p:blipFill>
          <a:blip r:embed="rId4"/>
          <a:stretch>
            <a:fillRect/>
          </a:stretch>
        </p:blipFill>
        <p:spPr>
          <a:xfrm>
            <a:off x="1474337" y="1150962"/>
            <a:ext cx="1481296" cy="4904737"/>
          </a:xfrm>
          <a:prstGeom prst="rect">
            <a:avLst/>
          </a:prstGeom>
        </p:spPr>
      </p:pic>
      <p:sp>
        <p:nvSpPr>
          <p:cNvPr id="19" name="TextBox 18"/>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
        <p:nvSpPr>
          <p:cNvPr id="19" name="TextBox 18"/>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16645" y="3997564"/>
            <a:ext cx="3980370" cy="1979722"/>
          </a:xfrm>
          <a:prstGeom prst="rect">
            <a:avLst/>
          </a:prstGeom>
        </p:spPr>
      </p:pic>
      <p:sp>
        <p:nvSpPr>
          <p:cNvPr id="22" name="TextBox 21"/>
          <p:cNvSpPr txBox="1"/>
          <p:nvPr userDrawn="1"/>
        </p:nvSpPr>
        <p:spPr>
          <a:xfrm>
            <a:off x="7668010" y="6560136"/>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3.wdp"/><Relationship Id="rId7"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11.xml"/><Relationship Id="rId6" Type="http://schemas.microsoft.com/office/2007/relationships/hdphoto" Target="../media/hdphoto4.wdp"/><Relationship Id="rId11" Type="http://schemas.openxmlformats.org/officeDocument/2006/relationships/image" Target="../media/image41.jpeg"/><Relationship Id="rId5" Type="http://schemas.openxmlformats.org/officeDocument/2006/relationships/image" Target="../media/image38.png"/><Relationship Id="rId10" Type="http://schemas.microsoft.com/office/2007/relationships/hdphoto" Target="../media/hdphoto6.wdp"/><Relationship Id="rId4" Type="http://schemas.openxmlformats.org/officeDocument/2006/relationships/image" Target="../media/image37.jpeg"/><Relationship Id="rId9"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12192000" cy="6858000"/>
            <a:chOff x="0" y="0"/>
            <a:chExt cx="5760" cy="4320"/>
          </a:xfrm>
        </p:grpSpPr>
        <p:sp>
          <p:nvSpPr>
            <p:cNvPr id="2054" name="Rectangle 5"/>
            <p:cNvSpPr>
              <a:spLocks noChangeArrowheads="1"/>
            </p:cNvSpPr>
            <p:nvPr/>
          </p:nvSpPr>
          <p:spPr bwMode="auto">
            <a:xfrm flipV="1">
              <a:off x="0" y="2112"/>
              <a:ext cx="2736" cy="2208"/>
            </a:xfrm>
            <a:prstGeom prst="rect">
              <a:avLst/>
            </a:prstGeom>
            <a:gradFill rotWithShape="1">
              <a:gsLst>
                <a:gs pos="0">
                  <a:srgbClr val="CCFFCC"/>
                </a:gs>
                <a:gs pos="50000">
                  <a:srgbClr val="FFFFFF"/>
                </a:gs>
                <a:gs pos="100000">
                  <a:srgbClr val="CCFFCC"/>
                </a:gs>
              </a:gsLst>
              <a:lin ang="2700000" scaled="1"/>
            </a:gradFill>
            <a:ln w="9525">
              <a:noFill/>
              <a:miter lim="800000"/>
              <a:headEnd/>
              <a:tailEnd/>
            </a:ln>
          </p:spPr>
          <p:txBody>
            <a:bodyPr wrap="none" anchor="ctr"/>
            <a:lstStyle/>
            <a:p>
              <a:pPr eaLnBrk="1" hangingPunct="1"/>
              <a:endParaRPr lang="en-US"/>
            </a:p>
          </p:txBody>
        </p:sp>
        <p:sp>
          <p:nvSpPr>
            <p:cNvPr id="2055" name="Rectangle 6"/>
            <p:cNvSpPr>
              <a:spLocks noChangeArrowheads="1"/>
            </p:cNvSpPr>
            <p:nvPr/>
          </p:nvSpPr>
          <p:spPr bwMode="auto">
            <a:xfrm flipH="1" flipV="1">
              <a:off x="2736" y="2112"/>
              <a:ext cx="3024" cy="2208"/>
            </a:xfrm>
            <a:prstGeom prst="rect">
              <a:avLst/>
            </a:prstGeom>
            <a:gradFill rotWithShape="1">
              <a:gsLst>
                <a:gs pos="0">
                  <a:srgbClr val="CCFFCC"/>
                </a:gs>
                <a:gs pos="50000">
                  <a:srgbClr val="FFFFFF"/>
                </a:gs>
                <a:gs pos="100000">
                  <a:srgbClr val="CCFFCC"/>
                </a:gs>
              </a:gsLst>
              <a:lin ang="2700000" scaled="1"/>
            </a:gradFill>
            <a:ln w="9525">
              <a:noFill/>
              <a:miter lim="800000"/>
              <a:headEnd/>
              <a:tailEnd/>
            </a:ln>
          </p:spPr>
          <p:txBody>
            <a:bodyPr wrap="none" anchor="ctr"/>
            <a:lstStyle/>
            <a:p>
              <a:pPr eaLnBrk="1" hangingPunct="1"/>
              <a:endParaRPr lang="en-US"/>
            </a:p>
          </p:txBody>
        </p:sp>
        <p:sp>
          <p:nvSpPr>
            <p:cNvPr id="2056" name="Rectangle 7"/>
            <p:cNvSpPr>
              <a:spLocks noChangeArrowheads="1"/>
            </p:cNvSpPr>
            <p:nvPr/>
          </p:nvSpPr>
          <p:spPr bwMode="auto">
            <a:xfrm>
              <a:off x="0" y="0"/>
              <a:ext cx="2736" cy="2112"/>
            </a:xfrm>
            <a:prstGeom prst="rect">
              <a:avLst/>
            </a:prstGeom>
            <a:gradFill rotWithShape="1">
              <a:gsLst>
                <a:gs pos="0">
                  <a:srgbClr val="CCFFCC"/>
                </a:gs>
                <a:gs pos="50000">
                  <a:srgbClr val="FFFFFF"/>
                </a:gs>
                <a:gs pos="100000">
                  <a:srgbClr val="CCFFCC"/>
                </a:gs>
              </a:gsLst>
              <a:lin ang="2700000" scaled="1"/>
            </a:gradFill>
            <a:ln w="9525">
              <a:noFill/>
              <a:miter lim="800000"/>
              <a:headEnd/>
              <a:tailEnd/>
            </a:ln>
          </p:spPr>
          <p:txBody>
            <a:bodyPr wrap="none" anchor="ctr"/>
            <a:lstStyle/>
            <a:p>
              <a:pPr eaLnBrk="1" hangingPunct="1"/>
              <a:endParaRPr lang="en-US"/>
            </a:p>
          </p:txBody>
        </p:sp>
        <p:sp>
          <p:nvSpPr>
            <p:cNvPr id="2057" name="Rectangle 8"/>
            <p:cNvSpPr>
              <a:spLocks noChangeArrowheads="1"/>
            </p:cNvSpPr>
            <p:nvPr/>
          </p:nvSpPr>
          <p:spPr bwMode="auto">
            <a:xfrm flipH="1">
              <a:off x="2736" y="0"/>
              <a:ext cx="3024" cy="2112"/>
            </a:xfrm>
            <a:prstGeom prst="rect">
              <a:avLst/>
            </a:prstGeom>
            <a:gradFill rotWithShape="1">
              <a:gsLst>
                <a:gs pos="0">
                  <a:srgbClr val="CCFFCC"/>
                </a:gs>
                <a:gs pos="50000">
                  <a:srgbClr val="FFFFFF"/>
                </a:gs>
                <a:gs pos="100000">
                  <a:srgbClr val="CCFFCC"/>
                </a:gs>
              </a:gsLst>
              <a:lin ang="2700000" scaled="1"/>
            </a:gradFill>
            <a:ln w="9525">
              <a:noFill/>
              <a:miter lim="800000"/>
              <a:headEnd/>
              <a:tailEnd/>
            </a:ln>
          </p:spPr>
          <p:txBody>
            <a:bodyPr wrap="none" anchor="ctr"/>
            <a:lstStyle/>
            <a:p>
              <a:pPr eaLnBrk="1" hangingPunct="1"/>
              <a:endParaRPr lang="en-US"/>
            </a:p>
          </p:txBody>
        </p:sp>
      </p:grpSp>
      <p:sp>
        <p:nvSpPr>
          <p:cNvPr id="2061" name="TextBox 149"/>
          <p:cNvSpPr txBox="1">
            <a:spLocks noChangeArrowheads="1"/>
          </p:cNvSpPr>
          <p:nvPr/>
        </p:nvSpPr>
        <p:spPr bwMode="auto">
          <a:xfrm>
            <a:off x="561686" y="1979639"/>
            <a:ext cx="11344563" cy="646331"/>
          </a:xfrm>
          <a:prstGeom prst="rect">
            <a:avLst/>
          </a:prstGeom>
          <a:noFill/>
          <a:ln w="9525">
            <a:noFill/>
            <a:miter lim="800000"/>
            <a:headEnd/>
            <a:tailEnd/>
          </a:ln>
        </p:spPr>
        <p:txBody>
          <a:bodyPr wrap="square">
            <a:spAutoFit/>
          </a:bodyPr>
          <a:lstStyle/>
          <a:p>
            <a:pPr algn="ctr"/>
            <a:r>
              <a:rPr lang="en-US" sz="3600" b="1" dirty="0">
                <a:solidFill>
                  <a:srgbClr val="FF0000"/>
                </a:solidFill>
                <a:latin typeface="Times New Roman" pitchFamily="18" charset="0"/>
              </a:rPr>
              <a:t>BÀI 35: ÔN TẬP ĐO LƯỜNG</a:t>
            </a:r>
          </a:p>
        </p:txBody>
      </p:sp>
      <p:sp>
        <p:nvSpPr>
          <p:cNvPr id="19" name="Text Box 11"/>
          <p:cNvSpPr txBox="1">
            <a:spLocks noChangeArrowheads="1"/>
          </p:cNvSpPr>
          <p:nvPr/>
        </p:nvSpPr>
        <p:spPr bwMode="auto">
          <a:xfrm>
            <a:off x="457200" y="34471"/>
            <a:ext cx="11172497" cy="1138773"/>
          </a:xfrm>
          <a:prstGeom prst="rect">
            <a:avLst/>
          </a:prstGeom>
          <a:gradFill rotWithShape="1">
            <a:gsLst>
              <a:gs pos="0">
                <a:srgbClr val="FFFF66"/>
              </a:gs>
              <a:gs pos="50000">
                <a:srgbClr val="FFFFE2"/>
              </a:gs>
              <a:gs pos="100000">
                <a:srgbClr val="FFFF66"/>
              </a:gs>
            </a:gsLst>
            <a:lin ang="5400000" scaled="1"/>
          </a:gradFill>
          <a:ln w="9525">
            <a:solidFill>
              <a:srgbClr val="FF99FF"/>
            </a:solidFill>
            <a:miter lim="800000"/>
            <a:headEnd/>
            <a:tailEnd/>
          </a:ln>
        </p:spPr>
        <p:txBody>
          <a:bodyPr wrap="square">
            <a:spAutoFit/>
          </a:bodyPr>
          <a:lstStyle/>
          <a:p>
            <a:pPr algn="ctr" eaLnBrk="1" hangingPunct="1">
              <a:spcBef>
                <a:spcPct val="50000"/>
              </a:spcBef>
            </a:pPr>
            <a:r>
              <a:rPr lang="en-US" altLang="en-US" sz="3600" b="1" dirty="0">
                <a:solidFill>
                  <a:srgbClr val="6600CC"/>
                </a:solidFill>
                <a:latin typeface="Times New Roman" pitchFamily="18" charset="0"/>
              </a:rPr>
              <a:t>NHIỆT LIỆT CHÀO MỪNG CÁC THẦY CÔ GIÁO </a:t>
            </a:r>
            <a:br>
              <a:rPr lang="en-US" altLang="en-US" sz="3600" b="1" dirty="0">
                <a:solidFill>
                  <a:srgbClr val="6600CC"/>
                </a:solidFill>
                <a:latin typeface="Times New Roman" pitchFamily="18" charset="0"/>
              </a:rPr>
            </a:br>
            <a:r>
              <a:rPr lang="en-US" altLang="en-US" sz="3200" b="1" dirty="0">
                <a:solidFill>
                  <a:srgbClr val="0000FF"/>
                </a:solidFill>
                <a:latin typeface="Times New Roman" pitchFamily="18" charset="0"/>
              </a:rPr>
              <a:t>VỀ DỰ GIỜ MÔN TOÁN LỚP 2</a:t>
            </a:r>
            <a:endParaRPr lang="en-US" altLang="en-US" sz="3200" b="1" dirty="0">
              <a:solidFill>
                <a:srgbClr val="0000FF"/>
              </a:solidFill>
              <a:latin typeface=".VnAvant" pitchFamily="34" charset="0"/>
            </a:endParaRPr>
          </a:p>
        </p:txBody>
      </p:sp>
    </p:spTree>
    <p:extLst>
      <p:ext uri="{BB962C8B-B14F-4D97-AF65-F5344CB8AC3E}">
        <p14:creationId xmlns:p14="http://schemas.microsoft.com/office/powerpoint/2010/main" val="1342508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73697" y="2555913"/>
            <a:ext cx="4979624" cy="1569660"/>
          </a:xfrm>
          <a:prstGeom prst="rect">
            <a:avLst/>
          </a:prstGeom>
          <a:noFill/>
        </p:spPr>
        <p:txBody>
          <a:bodyPr wrap="square" rtlCol="0">
            <a:spAutoFit/>
          </a:bodyPr>
          <a:lstStyle/>
          <a:p>
            <a:r>
              <a:rPr lang="en-US" sz="9600" b="1" dirty="0">
                <a:solidFill>
                  <a:schemeClr val="bg1"/>
                </a:solidFill>
              </a:rPr>
              <a:t>TIẾT 1</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p:cNvPicPr>
            <a:picLocks noChangeAspect="1" noChangeArrowheads="1"/>
          </p:cNvPicPr>
          <p:nvPr/>
        </p:nvPicPr>
        <p:blipFill>
          <a:blip r:embed="rId2" cstate="print"/>
          <a:srcRect/>
          <a:stretch>
            <a:fillRect/>
          </a:stretch>
        </p:blipFill>
        <p:spPr bwMode="auto">
          <a:xfrm>
            <a:off x="698254" y="435138"/>
            <a:ext cx="2237784" cy="863493"/>
          </a:xfrm>
          <a:prstGeom prst="rect">
            <a:avLst/>
          </a:prstGeom>
          <a:noFill/>
        </p:spPr>
      </p:pic>
      <p:grpSp>
        <p:nvGrpSpPr>
          <p:cNvPr id="3" name="Group 2"/>
          <p:cNvGrpSpPr/>
          <p:nvPr/>
        </p:nvGrpSpPr>
        <p:grpSpPr>
          <a:xfrm>
            <a:off x="887072" y="3227116"/>
            <a:ext cx="4787639" cy="1135429"/>
            <a:chOff x="3711046" y="3261360"/>
            <a:chExt cx="3598607" cy="85344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47135" b="58073" l="42899" r="69473">
                          <a14:foregroundMark x1="55344" y1="48698" x2="56223" y2="47786"/>
                          <a14:backgroundMark x1="44802" y1="52995" x2="61420" y2="47656"/>
                        </a14:backgroundRemoval>
                      </a14:imgEffect>
                      <a14:imgEffect>
                        <a14:sharpenSoften amount="25000"/>
                      </a14:imgEffect>
                    </a14:imgLayer>
                  </a14:imgProps>
                </a:ext>
              </a:extLst>
            </a:blip>
            <a:srcRect l="42141" t="46691" r="30201" b="41642"/>
            <a:stretch>
              <a:fillRect/>
            </a:stretch>
          </p:blipFill>
          <p:spPr>
            <a:xfrm>
              <a:off x="3711046" y="3261360"/>
              <a:ext cx="3598607" cy="853440"/>
            </a:xfrm>
            <a:prstGeom prst="rect">
              <a:avLst/>
            </a:prstGeom>
          </p:spPr>
        </p:pic>
        <p:sp>
          <p:nvSpPr>
            <p:cNvPr id="5" name="Rounded Rectangle 4"/>
            <p:cNvSpPr/>
            <p:nvPr/>
          </p:nvSpPr>
          <p:spPr>
            <a:xfrm>
              <a:off x="5381625" y="3304699"/>
              <a:ext cx="338138" cy="436245"/>
            </a:xfrm>
            <a:prstGeom prst="roundRect">
              <a:avLst>
                <a:gd name="adj" fmla="val 50000"/>
              </a:avLst>
            </a:prstGeom>
            <a:solidFill>
              <a:srgbClr val="E75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698254" y="2015950"/>
            <a:ext cx="5063785" cy="2921355"/>
            <a:chOff x="3587499" y="2349023"/>
            <a:chExt cx="3806171" cy="2195823"/>
          </a:xfrm>
        </p:grpSpPr>
        <p:pic>
          <p:nvPicPr>
            <p:cNvPr id="7" name="Picture 6"/>
            <p:cNvPicPr>
              <a:picLocks noChangeAspect="1"/>
            </p:cNvPicPr>
            <p:nvPr/>
          </p:nvPicPr>
          <p:blipFill rotWithShape="1">
            <a:blip r:embed="rId5">
              <a:extLst>
                <a:ext uri="{BEBA8EAE-BF5A-486C-A8C5-ECC9F3942E4B}">
                  <a14:imgProps xmlns:a14="http://schemas.microsoft.com/office/drawing/2010/main">
                    <a14:imgLayer r:embed="rId4">
                      <a14:imgEffect>
                        <a14:backgroundRemoval t="33984" b="54297" l="42899" r="68887">
                          <a14:backgroundMark x1="55051" y1="51172" x2="57467" y2="50911"/>
                          <a14:backgroundMark x1="55344" y1="48307" x2="56442" y2="47656"/>
                        </a14:backgroundRemoval>
                      </a14:imgEffect>
                      <a14:imgEffect>
                        <a14:sharpenSoften amount="25000"/>
                      </a14:imgEffect>
                    </a14:imgLayer>
                  </a14:imgProps>
                </a:ext>
              </a:extLst>
            </a:blip>
            <a:srcRect l="42141" t="33671" r="30201" b="45600"/>
            <a:stretch>
              <a:fillRect/>
            </a:stretch>
          </p:blipFill>
          <p:spPr>
            <a:xfrm rot="607483">
              <a:off x="3795063" y="2349023"/>
              <a:ext cx="3598607" cy="1516381"/>
            </a:xfrm>
            <a:prstGeom prst="rect">
              <a:avLst/>
            </a:prstGeom>
            <a:ln>
              <a:noFill/>
            </a:ln>
          </p:spPr>
        </p:pic>
        <p:sp>
          <p:nvSpPr>
            <p:cNvPr id="8" name="Rectangle 7"/>
            <p:cNvSpPr/>
            <p:nvPr/>
          </p:nvSpPr>
          <p:spPr>
            <a:xfrm rot="611782">
              <a:off x="3587499" y="3790747"/>
              <a:ext cx="3592859" cy="754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540087" y="3187427"/>
            <a:ext cx="4904782" cy="1249171"/>
            <a:chOff x="2496395" y="3780430"/>
            <a:chExt cx="5104680" cy="1300082"/>
          </a:xfrm>
        </p:grpSpPr>
        <p:pic>
          <p:nvPicPr>
            <p:cNvPr id="10" name="Picture 9"/>
            <p:cNvPicPr>
              <a:picLocks noChangeAspect="1"/>
            </p:cNvPicPr>
            <p:nvPr/>
          </p:nvPicPr>
          <p:blipFill rotWithShape="1">
            <a:blip r:embed="rId6">
              <a:extLst>
                <a:ext uri="{BEBA8EAE-BF5A-486C-A8C5-ECC9F3942E4B}">
                  <a14:imgProps xmlns:a14="http://schemas.microsoft.com/office/drawing/2010/main">
                    <a14:imgLayer r:embed="rId7">
                      <a14:imgEffect>
                        <a14:backgroundRemoval t="51953" b="66797" l="38214" r="73646">
                          <a14:foregroundMark x1="54466" y1="54167" x2="55930" y2="53385"/>
                          <a14:backgroundMark x1="45315" y1="53125" x2="70498" y2="60677"/>
                        </a14:backgroundRemoval>
                      </a14:imgEffect>
                      <a14:imgEffect>
                        <a14:sharpenSoften amount="25000"/>
                      </a14:imgEffect>
                    </a14:imgLayer>
                  </a14:imgProps>
                </a:ext>
              </a:extLst>
            </a:blip>
            <a:srcRect l="37709" t="52108" r="25792" b="31359"/>
            <a:stretch>
              <a:fillRect/>
            </a:stretch>
          </p:blipFill>
          <p:spPr>
            <a:xfrm>
              <a:off x="2496395" y="3780430"/>
              <a:ext cx="5104680" cy="1300082"/>
            </a:xfrm>
            <a:prstGeom prst="rect">
              <a:avLst/>
            </a:prstGeom>
          </p:spPr>
        </p:pic>
        <p:sp>
          <p:nvSpPr>
            <p:cNvPr id="11" name="Rounded Rectangle 13"/>
            <p:cNvSpPr/>
            <p:nvPr/>
          </p:nvSpPr>
          <p:spPr>
            <a:xfrm>
              <a:off x="4752975" y="3863955"/>
              <a:ext cx="495692" cy="610094"/>
            </a:xfrm>
            <a:prstGeom prst="roundRect">
              <a:avLst>
                <a:gd name="adj" fmla="val 42897"/>
              </a:avLst>
            </a:prstGeom>
            <a:solidFill>
              <a:srgbClr val="E75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rot="20954280">
            <a:off x="6562054" y="2142404"/>
            <a:ext cx="4904782" cy="2807544"/>
            <a:chOff x="1330600" y="1579529"/>
            <a:chExt cx="5104680" cy="2921968"/>
          </a:xfrm>
          <a:noFill/>
        </p:grpSpPr>
        <p:pic>
          <p:nvPicPr>
            <p:cNvPr id="13" name="Picture 12"/>
            <p:cNvPicPr>
              <a:picLocks noChangeAspect="1"/>
            </p:cNvPicPr>
            <p:nvPr/>
          </p:nvPicPr>
          <p:blipFill rotWithShape="1">
            <a:blip r:embed="rId8">
              <a:extLst>
                <a:ext uri="{BEBA8EAE-BF5A-486C-A8C5-ECC9F3942E4B}">
                  <a14:imgProps xmlns:a14="http://schemas.microsoft.com/office/drawing/2010/main">
                    <a14:imgLayer r:embed="rId7">
                      <a14:imgEffect>
                        <a14:backgroundRemoval t="38021" b="62240" l="39312" r="71962">
                          <a14:backgroundMark x1="55564" y1="60026" x2="55564" y2="60026"/>
                          <a14:backgroundMark x1="54539" y1="58984" x2="56442" y2="59766"/>
                          <a14:backgroundMark x1="54392" y1="57552" x2="55710" y2="58984"/>
                          <a14:backgroundMark x1="52269" y1="57422" x2="58126" y2="59115"/>
                          <a14:backgroundMark x1="53367" y1="52214" x2="57540" y2="54557"/>
                        </a14:backgroundRemoval>
                      </a14:imgEffect>
                      <a14:imgEffect>
                        <a14:sharpenSoften amount="25000"/>
                      </a14:imgEffect>
                    </a14:imgLayer>
                  </a14:imgProps>
                </a:ext>
              </a:extLst>
            </a:blip>
            <a:srcRect l="37709" t="37424" r="25792" b="37409"/>
            <a:stretch>
              <a:fillRect/>
            </a:stretch>
          </p:blipFill>
          <p:spPr>
            <a:xfrm>
              <a:off x="1330600" y="1579529"/>
              <a:ext cx="5104680" cy="1978926"/>
            </a:xfrm>
            <a:prstGeom prst="rect">
              <a:avLst/>
            </a:prstGeom>
            <a:grpFill/>
            <a:ln>
              <a:noFill/>
            </a:ln>
          </p:spPr>
        </p:pic>
        <p:sp>
          <p:nvSpPr>
            <p:cNvPr id="14" name="Rectangle 13"/>
            <p:cNvSpPr/>
            <p:nvPr/>
          </p:nvSpPr>
          <p:spPr>
            <a:xfrm>
              <a:off x="1330600" y="3162301"/>
              <a:ext cx="5104680" cy="133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942517" y="1457454"/>
            <a:ext cx="1631202" cy="551191"/>
            <a:chOff x="974415" y="1351128"/>
            <a:chExt cx="1631202" cy="551191"/>
          </a:xfrm>
        </p:grpSpPr>
        <p:sp>
          <p:nvSpPr>
            <p:cNvPr id="16" name="Rounded Rectangle 26"/>
            <p:cNvSpPr/>
            <p:nvPr/>
          </p:nvSpPr>
          <p:spPr>
            <a:xfrm>
              <a:off x="1586794" y="1445483"/>
              <a:ext cx="736262" cy="409433"/>
            </a:xfrm>
            <a:prstGeom prst="roundRect">
              <a:avLst/>
            </a:prstGeom>
            <a:solidFill>
              <a:srgbClr val="FFE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974415" y="1351128"/>
              <a:ext cx="1631202" cy="551191"/>
              <a:chOff x="974415" y="1351128"/>
              <a:chExt cx="1631202" cy="551191"/>
            </a:xfrm>
          </p:grpSpPr>
          <p:sp>
            <p:nvSpPr>
              <p:cNvPr id="18" name="Oval 17"/>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19" name="TextBox 18"/>
              <p:cNvSpPr txBox="1"/>
              <p:nvPr/>
            </p:nvSpPr>
            <p:spPr>
              <a:xfrm>
                <a:off x="1566550" y="1419368"/>
                <a:ext cx="1039067" cy="461665"/>
              </a:xfrm>
              <a:prstGeom prst="rect">
                <a:avLst/>
              </a:prstGeom>
              <a:noFill/>
            </p:spPr>
            <p:txBody>
              <a:bodyPr wrap="none" rtlCol="0">
                <a:spAutoFit/>
              </a:bodyPr>
              <a:lstStyle/>
              <a:p>
                <a:r>
                  <a:rPr lang="en-US" sz="2400" dirty="0"/>
                  <a:t>Đ, S ?</a:t>
                </a:r>
                <a:endParaRPr lang="vi-VN" sz="2400" dirty="0"/>
              </a:p>
            </p:txBody>
          </p:sp>
        </p:grpSp>
      </p:grpSp>
      <p:sp>
        <p:nvSpPr>
          <p:cNvPr id="20" name="TextBox 19"/>
          <p:cNvSpPr txBox="1"/>
          <p:nvPr/>
        </p:nvSpPr>
        <p:spPr>
          <a:xfrm>
            <a:off x="2304574" y="4357029"/>
            <a:ext cx="5430869" cy="2031325"/>
          </a:xfrm>
          <a:prstGeom prst="rect">
            <a:avLst/>
          </a:prstGeom>
          <a:noFill/>
        </p:spPr>
        <p:txBody>
          <a:bodyPr wrap="square" rtlCol="0">
            <a:spAutoFit/>
          </a:bodyPr>
          <a:lstStyle/>
          <a:p>
            <a:pPr>
              <a:lnSpc>
                <a:spcPct val="150000"/>
              </a:lnSpc>
            </a:pPr>
            <a:r>
              <a:rPr lang="en-US" sz="2800" dirty="0"/>
              <a:t>a) </a:t>
            </a:r>
            <a:r>
              <a:rPr lang="en-US" sz="2800" dirty="0" err="1"/>
              <a:t>Gấu</a:t>
            </a:r>
            <a:r>
              <a:rPr lang="en-US" sz="2800" dirty="0"/>
              <a:t> </a:t>
            </a:r>
            <a:r>
              <a:rPr lang="en-US" sz="2800" dirty="0" err="1"/>
              <a:t>bông</a:t>
            </a:r>
            <a:r>
              <a:rPr lang="en-US" sz="2800" dirty="0"/>
              <a:t> </a:t>
            </a:r>
            <a:r>
              <a:rPr lang="en-US" sz="2800" dirty="0" err="1"/>
              <a:t>nặng</a:t>
            </a:r>
            <a:r>
              <a:rPr lang="en-US" sz="2800" dirty="0"/>
              <a:t> </a:t>
            </a:r>
            <a:r>
              <a:rPr lang="en-US" sz="2800" dirty="0" err="1"/>
              <a:t>hơn</a:t>
            </a:r>
            <a:r>
              <a:rPr lang="en-US" sz="2800" dirty="0"/>
              <a:t> </a:t>
            </a:r>
            <a:r>
              <a:rPr lang="en-US" sz="2800" dirty="0" err="1"/>
              <a:t>thỏ</a:t>
            </a:r>
            <a:r>
              <a:rPr lang="en-US" sz="2800" dirty="0"/>
              <a:t> </a:t>
            </a:r>
            <a:r>
              <a:rPr lang="en-US" sz="2800" dirty="0" err="1"/>
              <a:t>bông</a:t>
            </a:r>
            <a:r>
              <a:rPr lang="en-US" sz="2800" dirty="0"/>
              <a:t>.</a:t>
            </a:r>
          </a:p>
          <a:p>
            <a:pPr>
              <a:lnSpc>
                <a:spcPct val="150000"/>
              </a:lnSpc>
            </a:pPr>
            <a:r>
              <a:rPr lang="en-US" sz="2800" dirty="0"/>
              <a:t>b) </a:t>
            </a:r>
            <a:r>
              <a:rPr lang="en-US" sz="2800" dirty="0" err="1"/>
              <a:t>Thỏ</a:t>
            </a:r>
            <a:r>
              <a:rPr lang="en-US" sz="2800" dirty="0"/>
              <a:t> </a:t>
            </a:r>
            <a:r>
              <a:rPr lang="en-US" sz="2800" dirty="0" err="1"/>
              <a:t>bông</a:t>
            </a:r>
            <a:r>
              <a:rPr lang="en-US" sz="2800" dirty="0"/>
              <a:t> </a:t>
            </a:r>
            <a:r>
              <a:rPr lang="en-US" sz="2800" dirty="0" err="1"/>
              <a:t>nhẹ</a:t>
            </a:r>
            <a:r>
              <a:rPr lang="en-US" sz="2800" dirty="0"/>
              <a:t> </a:t>
            </a:r>
            <a:r>
              <a:rPr lang="en-US" sz="2800" dirty="0" err="1"/>
              <a:t>hơn</a:t>
            </a:r>
            <a:r>
              <a:rPr lang="en-US" sz="2800" dirty="0"/>
              <a:t> </a:t>
            </a:r>
            <a:r>
              <a:rPr lang="en-US" sz="2800" dirty="0" err="1"/>
              <a:t>sóc</a:t>
            </a:r>
            <a:r>
              <a:rPr lang="en-US" sz="2800" dirty="0"/>
              <a:t> </a:t>
            </a:r>
            <a:r>
              <a:rPr lang="en-US" sz="2800" dirty="0" err="1"/>
              <a:t>bông</a:t>
            </a:r>
            <a:r>
              <a:rPr lang="en-US" sz="2800" dirty="0"/>
              <a:t>.</a:t>
            </a:r>
          </a:p>
          <a:p>
            <a:pPr>
              <a:lnSpc>
                <a:spcPct val="150000"/>
              </a:lnSpc>
            </a:pPr>
            <a:r>
              <a:rPr lang="en-US" sz="2800" dirty="0"/>
              <a:t>c) </a:t>
            </a:r>
            <a:r>
              <a:rPr lang="en-US" sz="2800" dirty="0" err="1"/>
              <a:t>Sóc</a:t>
            </a:r>
            <a:r>
              <a:rPr lang="en-US" sz="2800" dirty="0"/>
              <a:t> </a:t>
            </a:r>
            <a:r>
              <a:rPr lang="en-US" sz="2800" dirty="0" err="1"/>
              <a:t>bông</a:t>
            </a:r>
            <a:r>
              <a:rPr lang="en-US" sz="2800" dirty="0"/>
              <a:t> </a:t>
            </a:r>
            <a:r>
              <a:rPr lang="en-US" sz="2800" dirty="0" err="1"/>
              <a:t>nhẹ</a:t>
            </a:r>
            <a:r>
              <a:rPr lang="en-US" sz="2800" dirty="0"/>
              <a:t> </a:t>
            </a:r>
            <a:r>
              <a:rPr lang="en-US" sz="2800" dirty="0" err="1"/>
              <a:t>hơn</a:t>
            </a:r>
            <a:r>
              <a:rPr lang="en-US" sz="2800" dirty="0"/>
              <a:t> </a:t>
            </a:r>
            <a:r>
              <a:rPr lang="en-US" sz="2800" dirty="0" err="1"/>
              <a:t>gấu</a:t>
            </a:r>
            <a:r>
              <a:rPr lang="en-US" sz="2800" dirty="0"/>
              <a:t> </a:t>
            </a:r>
            <a:r>
              <a:rPr lang="en-US" sz="2800" dirty="0" err="1"/>
              <a:t>bông</a:t>
            </a:r>
            <a:r>
              <a:rPr lang="en-US" sz="2800" dirty="0"/>
              <a:t>.</a:t>
            </a:r>
            <a:endParaRPr lang="vi-VN" sz="2800" dirty="0"/>
          </a:p>
        </p:txBody>
      </p:sp>
      <p:sp>
        <p:nvSpPr>
          <p:cNvPr id="21" name="Rounded Rectangle 29"/>
          <p:cNvSpPr/>
          <p:nvPr/>
        </p:nvSpPr>
        <p:spPr>
          <a:xfrm>
            <a:off x="7735443" y="4405193"/>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2" name="Rounded Rectangle 30"/>
          <p:cNvSpPr/>
          <p:nvPr/>
        </p:nvSpPr>
        <p:spPr>
          <a:xfrm>
            <a:off x="7735443" y="5072440"/>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3" name="Rounded Rectangle 31"/>
          <p:cNvSpPr/>
          <p:nvPr/>
        </p:nvSpPr>
        <p:spPr>
          <a:xfrm>
            <a:off x="7735443" y="5758035"/>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4" name="TextBox 23"/>
          <p:cNvSpPr txBox="1"/>
          <p:nvPr/>
        </p:nvSpPr>
        <p:spPr>
          <a:xfrm>
            <a:off x="7808746" y="4452073"/>
            <a:ext cx="407484" cy="461665"/>
          </a:xfrm>
          <a:prstGeom prst="rect">
            <a:avLst/>
          </a:prstGeom>
          <a:solidFill>
            <a:schemeClr val="bg1"/>
          </a:solidFill>
        </p:spPr>
        <p:txBody>
          <a:bodyPr wrap="none" rtlCol="0">
            <a:spAutoFit/>
          </a:bodyPr>
          <a:lstStyle/>
          <a:p>
            <a:r>
              <a:rPr lang="en-US" sz="2400" dirty="0">
                <a:solidFill>
                  <a:srgbClr val="E75B42"/>
                </a:solidFill>
              </a:rPr>
              <a:t>Đ</a:t>
            </a:r>
            <a:endParaRPr lang="vi-VN" sz="2400" dirty="0">
              <a:solidFill>
                <a:srgbClr val="E75B42"/>
              </a:solidFill>
            </a:endParaRPr>
          </a:p>
        </p:txBody>
      </p:sp>
      <p:sp>
        <p:nvSpPr>
          <p:cNvPr id="25" name="TextBox 24"/>
          <p:cNvSpPr txBox="1"/>
          <p:nvPr/>
        </p:nvSpPr>
        <p:spPr>
          <a:xfrm>
            <a:off x="7808746" y="5116852"/>
            <a:ext cx="389850" cy="461665"/>
          </a:xfrm>
          <a:prstGeom prst="rect">
            <a:avLst/>
          </a:prstGeom>
          <a:solidFill>
            <a:schemeClr val="bg1"/>
          </a:solidFill>
        </p:spPr>
        <p:txBody>
          <a:bodyPr wrap="none" rtlCol="0">
            <a:spAutoFit/>
          </a:bodyPr>
          <a:lstStyle/>
          <a:p>
            <a:r>
              <a:rPr lang="en-US" sz="2400" dirty="0">
                <a:solidFill>
                  <a:srgbClr val="E75B42"/>
                </a:solidFill>
              </a:rPr>
              <a:t>S</a:t>
            </a:r>
            <a:endParaRPr lang="vi-VN" sz="2400" dirty="0">
              <a:solidFill>
                <a:srgbClr val="E75B42"/>
              </a:solidFill>
            </a:endParaRPr>
          </a:p>
        </p:txBody>
      </p:sp>
      <p:sp>
        <p:nvSpPr>
          <p:cNvPr id="26" name="TextBox 25"/>
          <p:cNvSpPr txBox="1"/>
          <p:nvPr/>
        </p:nvSpPr>
        <p:spPr>
          <a:xfrm>
            <a:off x="7808746" y="5804886"/>
            <a:ext cx="407484" cy="461665"/>
          </a:xfrm>
          <a:prstGeom prst="rect">
            <a:avLst/>
          </a:prstGeom>
          <a:solidFill>
            <a:schemeClr val="bg1"/>
          </a:solidFill>
        </p:spPr>
        <p:txBody>
          <a:bodyPr wrap="none" rtlCol="0">
            <a:spAutoFit/>
          </a:bodyPr>
          <a:lstStyle/>
          <a:p>
            <a:r>
              <a:rPr lang="en-US" sz="2400" dirty="0">
                <a:solidFill>
                  <a:srgbClr val="E75B42"/>
                </a:solidFill>
              </a:rPr>
              <a:t>Đ</a:t>
            </a:r>
            <a:endParaRPr lang="vi-VN" sz="2400" dirty="0">
              <a:solidFill>
                <a:srgbClr val="E75B42"/>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xEl>
                                              <p:pRg st="0" end="0"/>
                                            </p:txEl>
                                          </p:spTgt>
                                        </p:tgtEl>
                                        <p:attrNameLst>
                                          <p:attrName>style.visibility</p:attrName>
                                        </p:attrNameLst>
                                      </p:cBhvr>
                                      <p:to>
                                        <p:strVal val="visible"/>
                                      </p:to>
                                    </p:set>
                                    <p:animEffect transition="in" filter="fade">
                                      <p:cBhvr>
                                        <p:cTn id="28" dur="500"/>
                                        <p:tgtEl>
                                          <p:spTgt spid="20">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xEl>
                                              <p:pRg st="1" end="1"/>
                                            </p:txEl>
                                          </p:spTgt>
                                        </p:tgtEl>
                                        <p:attrNameLst>
                                          <p:attrName>style.visibility</p:attrName>
                                        </p:attrNameLst>
                                      </p:cBhvr>
                                      <p:to>
                                        <p:strVal val="visible"/>
                                      </p:to>
                                    </p:set>
                                    <p:animEffect transition="in" filter="fade">
                                      <p:cBhvr>
                                        <p:cTn id="31" dur="500"/>
                                        <p:tgtEl>
                                          <p:spTgt spid="20">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500"/>
                                        <p:tgtEl>
                                          <p:spTgt spid="20">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mph" presetSubtype="0" fill="hold" nodeType="clickEffect">
                                  <p:stCondLst>
                                    <p:cond delay="0"/>
                                  </p:stCondLst>
                                  <p:childTnLst>
                                    <p:animRot by="-720000">
                                      <p:cBhvr>
                                        <p:cTn id="47" dur="2000" fill="hold"/>
                                        <p:tgtEl>
                                          <p:spTgt spid="6"/>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mph" presetSubtype="0" fill="hold" nodeType="clickEffect">
                                  <p:stCondLst>
                                    <p:cond delay="0"/>
                                  </p:stCondLst>
                                  <p:childTnLst>
                                    <p:animRot by="720000">
                                      <p:cBhvr>
                                        <p:cTn id="56" dur="2000" fill="hold"/>
                                        <p:tgtEl>
                                          <p:spTgt spid="12"/>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21" grpId="0" animBg="1"/>
      <p:bldP spid="22" grpId="0" animBg="1"/>
      <p:bldP spid="23"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30593" y="607860"/>
            <a:ext cx="1816555" cy="560681"/>
            <a:chOff x="974415" y="1351128"/>
            <a:chExt cx="1816555" cy="560681"/>
          </a:xfrm>
        </p:grpSpPr>
        <p:sp>
          <p:nvSpPr>
            <p:cNvPr id="3" name="Oval 2"/>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4" name="TextBox 3"/>
            <p:cNvSpPr txBox="1"/>
            <p:nvPr/>
          </p:nvSpPr>
          <p:spPr>
            <a:xfrm>
              <a:off x="1586794" y="1388589"/>
              <a:ext cx="1204176" cy="523220"/>
            </a:xfrm>
            <a:prstGeom prst="rect">
              <a:avLst/>
            </a:prstGeom>
            <a:noFill/>
          </p:spPr>
          <p:txBody>
            <a:bodyPr wrap="none" rtlCol="0">
              <a:spAutoFit/>
            </a:bodyPr>
            <a:lstStyle/>
            <a:p>
              <a:r>
                <a:rPr lang="en-US" sz="2800" dirty="0" err="1"/>
                <a:t>Tính</a:t>
              </a:r>
              <a:r>
                <a:rPr lang="en-US" sz="2800" dirty="0"/>
                <a:t> ?</a:t>
              </a:r>
              <a:endParaRPr lang="vi-VN" sz="2800" dirty="0"/>
            </a:p>
          </p:txBody>
        </p:sp>
      </p:grpSp>
      <p:sp>
        <p:nvSpPr>
          <p:cNvPr id="5" name="TextBox 4"/>
          <p:cNvSpPr txBox="1"/>
          <p:nvPr/>
        </p:nvSpPr>
        <p:spPr>
          <a:xfrm>
            <a:off x="1030593" y="1523114"/>
            <a:ext cx="10138396" cy="2677656"/>
          </a:xfrm>
          <a:prstGeom prst="rect">
            <a:avLst/>
          </a:prstGeom>
          <a:noFill/>
        </p:spPr>
        <p:txBody>
          <a:bodyPr wrap="square" rtlCol="0">
            <a:spAutoFit/>
          </a:bodyPr>
          <a:lstStyle/>
          <a:p>
            <a:pPr>
              <a:lnSpc>
                <a:spcPct val="150000"/>
              </a:lnSpc>
            </a:pPr>
            <a:r>
              <a:rPr lang="en-US" sz="2800" dirty="0"/>
              <a:t>19 kg + 25 kg = </a:t>
            </a:r>
            <a:r>
              <a:rPr lang="en-US" sz="2800" b="1" dirty="0">
                <a:solidFill>
                  <a:srgbClr val="E75B42"/>
                </a:solidFill>
              </a:rPr>
              <a:t>44 kg                     </a:t>
            </a:r>
            <a:r>
              <a:rPr lang="en-US" sz="2800" dirty="0"/>
              <a:t>35 kg + 28 kg = </a:t>
            </a:r>
            <a:r>
              <a:rPr lang="en-US" sz="2800" b="1" dirty="0">
                <a:solidFill>
                  <a:srgbClr val="E75B42"/>
                </a:solidFill>
              </a:rPr>
              <a:t>63 kg </a:t>
            </a:r>
          </a:p>
          <a:p>
            <a:pPr>
              <a:lnSpc>
                <a:spcPct val="150000"/>
              </a:lnSpc>
            </a:pPr>
            <a:r>
              <a:rPr lang="en-US" sz="2800" dirty="0"/>
              <a:t>63 kg – 28 kg = </a:t>
            </a:r>
            <a:r>
              <a:rPr lang="en-US" sz="2800" b="1" dirty="0">
                <a:solidFill>
                  <a:srgbClr val="E75B42"/>
                </a:solidFill>
              </a:rPr>
              <a:t>35 kg                     </a:t>
            </a:r>
            <a:r>
              <a:rPr lang="en-US" sz="2800" dirty="0"/>
              <a:t>44 kg – 25 kg =  </a:t>
            </a:r>
            <a:r>
              <a:rPr lang="en-US" sz="2800" b="1" dirty="0">
                <a:solidFill>
                  <a:srgbClr val="E75B42"/>
                </a:solidFill>
              </a:rPr>
              <a:t>19 kg</a:t>
            </a:r>
          </a:p>
          <a:p>
            <a:pPr>
              <a:lnSpc>
                <a:spcPct val="150000"/>
              </a:lnSpc>
            </a:pPr>
            <a:r>
              <a:rPr lang="en-US" sz="2800" dirty="0"/>
              <a:t>                              44 kg – 19 kg = </a:t>
            </a:r>
            <a:r>
              <a:rPr lang="en-US" sz="2800" b="1" dirty="0">
                <a:solidFill>
                  <a:srgbClr val="E75B42"/>
                </a:solidFill>
              </a:rPr>
              <a:t>25 kg</a:t>
            </a:r>
          </a:p>
          <a:p>
            <a:pPr>
              <a:lnSpc>
                <a:spcPct val="150000"/>
              </a:lnSpc>
            </a:pPr>
            <a:r>
              <a:rPr lang="en-US" sz="2800" dirty="0"/>
              <a:t>                              63 kg – 35 kg = </a:t>
            </a:r>
            <a:r>
              <a:rPr lang="en-US" sz="2800" b="1" dirty="0">
                <a:solidFill>
                  <a:srgbClr val="E75B42"/>
                </a:solidFill>
              </a:rPr>
              <a:t>28 kg</a:t>
            </a:r>
          </a:p>
        </p:txBody>
      </p:sp>
      <p:sp>
        <p:nvSpPr>
          <p:cNvPr id="6" name="Rectangle 5"/>
          <p:cNvSpPr/>
          <p:nvPr/>
        </p:nvSpPr>
        <p:spPr>
          <a:xfrm>
            <a:off x="3642980" y="1675514"/>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42980" y="2287227"/>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5580" y="1675514"/>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5580" y="2287227"/>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38580" y="2981570"/>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38580" y="3593283"/>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249785" y="3476870"/>
            <a:ext cx="8956141" cy="3473532"/>
            <a:chOff x="-292314" y="4483198"/>
            <a:chExt cx="6584346" cy="2553660"/>
          </a:xfrm>
        </p:grpSpPr>
        <p:pic>
          <p:nvPicPr>
            <p:cNvPr id="13" name="Picture 4" descr="Hình ảnh Cờ Lê Trắng Mạnh Mẽ Cờ Lê Vặn ốc Vít Hoạt Hình Minh Họa, Vít, Công  Cụ Vẽ Tay Minh Họa, Công Cụ Cải Thiện Nhà miễn phí tải tập"/>
            <p:cNvPicPr>
              <a:picLocks noChangeAspect="1" noChangeArrowheads="1"/>
            </p:cNvPicPr>
            <p:nvPr/>
          </p:nvPicPr>
          <p:blipFill>
            <a:blip r:embed="rId2" cstate="print">
              <a:clrChange>
                <a:clrFrom>
                  <a:srgbClr val="F5F5F5"/>
                </a:clrFrom>
                <a:clrTo>
                  <a:srgbClr val="F5F5F5">
                    <a:alpha val="0"/>
                  </a:srgbClr>
                </a:clrTo>
              </a:clrChange>
              <a:extLst>
                <a:ext uri="{BEBA8EAE-BF5A-486C-A8C5-ECC9F3942E4B}">
                  <a14:imgProps xmlns:a14="http://schemas.microsoft.com/office/drawing/2010/main">
                    <a14:imgLayer r:embed="rId3">
                      <a14:imgEffect>
                        <a14:backgroundRemoval t="10000" b="90000" l="10000" r="90000">
                          <a14:foregroundMark x1="70156" y1="14607" x2="58281" y2="49064"/>
                          <a14:foregroundMark x1="57500" y1="48315" x2="59219" y2="18727"/>
                          <a14:foregroundMark x1="52031" y1="40949" x2="23281" y2="81024"/>
                          <a14:foregroundMark x1="22500" y1="80275" x2="21094" y2="74032"/>
                          <a14:foregroundMark x1="20313" y1="73283" x2="27969" y2="78152"/>
                          <a14:foregroundMark x1="27187" y1="77403" x2="22031" y2="82896"/>
                          <a14:foregroundMark x1="72344" y1="26217" x2="76094" y2="33458"/>
                          <a14:foregroundMark x1="58281" y1="39576" x2="57500" y2="29338"/>
                        </a14:backgroundRemoval>
                      </a14:imgEffect>
                    </a14:imgLayer>
                  </a14:imgProps>
                </a:ext>
                <a:ext uri="{28A0092B-C50C-407E-A947-70E740481C1C}">
                  <a14:useLocalDpi xmlns:a14="http://schemas.microsoft.com/office/drawing/2010/main" val="0"/>
                </a:ext>
              </a:extLst>
            </a:blip>
            <a:srcRect/>
            <a:stretch>
              <a:fillRect/>
            </a:stretch>
          </p:blipFill>
          <p:spPr bwMode="auto">
            <a:xfrm rot="19366412" flipH="1">
              <a:off x="2427577" y="5451961"/>
              <a:ext cx="1266450" cy="15848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ình ảnh Ốc Vít PNG, Vector, PSD, và biểu tượng để tải về miễn phí | pngtree"/>
            <p:cNvPicPr>
              <a:picLocks noChangeAspect="1" noChangeArrowheads="1"/>
            </p:cNvPicPr>
            <p:nvPr/>
          </p:nvPicPr>
          <p:blipFill>
            <a:blip r:embed="rId4" cstate="print">
              <a:clrChange>
                <a:clrFrom>
                  <a:srgbClr val="F4F5F6"/>
                </a:clrFrom>
                <a:clrTo>
                  <a:srgbClr val="F4F5F6">
                    <a:alpha val="0"/>
                  </a:srgbClr>
                </a:clrTo>
              </a:clrChange>
              <a:extLst>
                <a:ext uri="{28A0092B-C50C-407E-A947-70E740481C1C}">
                  <a14:useLocalDpi xmlns:a14="http://schemas.microsoft.com/office/drawing/2010/main" val="0"/>
                </a:ext>
              </a:extLst>
            </a:blip>
            <a:srcRect/>
            <a:stretch>
              <a:fillRect/>
            </a:stretch>
          </p:blipFill>
          <p:spPr bwMode="auto">
            <a:xfrm flipH="1">
              <a:off x="4047326" y="6018392"/>
              <a:ext cx="589296" cy="5877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ช่างหัว, โรงพยาบาล, จับ png - png ช่างหัว, โรงพยาบาล, จับ icon vector"/>
            <p:cNvPicPr>
              <a:picLocks noChangeAspect="1" noChangeArrowheads="1"/>
            </p:cNvPicPr>
            <p:nvPr/>
          </p:nvPicPr>
          <p:blipFill>
            <a:blip r:embed="rId5" cstate="print">
              <a:clrChange>
                <a:clrFrom>
                  <a:srgbClr val="EEEEEE"/>
                </a:clrFrom>
                <a:clrTo>
                  <a:srgbClr val="EEEEEE">
                    <a:alpha val="0"/>
                  </a:srgbClr>
                </a:clrTo>
              </a:clrChang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55894">
              <a:off x="4761544" y="5956788"/>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ช่างหัว, โรงพยาบาล, จับ png - png ช่างหัว, โรงพยาบาล, จับ icon vector"/>
            <p:cNvPicPr>
              <a:picLocks noChangeAspect="1" noChangeArrowheads="1"/>
            </p:cNvPicPr>
            <p:nvPr/>
          </p:nvPicPr>
          <p:blipFill rotWithShape="1">
            <a:blip r:embed="rId7" cstate="print">
              <a:clrChange>
                <a:clrFrom>
                  <a:srgbClr val="EEEEEE"/>
                </a:clrFrom>
                <a:clrTo>
                  <a:srgbClr val="EEEEEE">
                    <a:alpha val="0"/>
                  </a:srgbClr>
                </a:clrTo>
              </a:clrChange>
              <a:extLst>
                <a:ext uri="{BEBA8EAE-BF5A-486C-A8C5-ECC9F3942E4B}">
                  <a14:imgProps xmlns:a14="http://schemas.microsoft.com/office/drawing/2010/main">
                    <a14:imgLayer r:embed="rId8">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a:fillRect/>
            </a:stretch>
          </p:blipFill>
          <p:spPr bwMode="auto">
            <a:xfrm rot="20655894">
              <a:off x="5698671" y="6159944"/>
              <a:ext cx="467192" cy="5005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ช่างหัว, โรงพยาบาล, จับ png - png ช่างหัว, โรงพยาบาล, จับ icon vector"/>
            <p:cNvPicPr>
              <a:picLocks noChangeAspect="1" noChangeArrowheads="1"/>
            </p:cNvPicPr>
            <p:nvPr/>
          </p:nvPicPr>
          <p:blipFill rotWithShape="1">
            <a:blip r:embed="rId9" cstate="print">
              <a:clrChange>
                <a:clrFrom>
                  <a:srgbClr val="EEEEEE"/>
                </a:clrFrom>
                <a:clrTo>
                  <a:srgbClr val="EEEEEE">
                    <a:alpha val="0"/>
                  </a:srgbClr>
                </a:clrTo>
              </a:clrChange>
              <a:extLst>
                <a:ext uri="{BEBA8EAE-BF5A-486C-A8C5-ECC9F3942E4B}">
                  <a14:imgProps xmlns:a14="http://schemas.microsoft.com/office/drawing/2010/main">
                    <a14:imgLayer r:embed="rId10">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a:fillRect/>
            </a:stretch>
          </p:blipFill>
          <p:spPr bwMode="auto">
            <a:xfrm rot="20655894">
              <a:off x="6028315" y="6274876"/>
              <a:ext cx="263717" cy="2825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Robots Clipart Yellow - Transparent Background Robot Cartoon Png  Transparent PNG - 581x533 - Free Download on NicePNG"/>
            <p:cNvPicPr>
              <a:picLocks noChangeAspect="1" noChangeArrowheads="1"/>
            </p:cNvPicPr>
            <p:nvPr/>
          </p:nvPicPr>
          <p:blipFill>
            <a:blip r:embed="rId1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2314" y="4483198"/>
              <a:ext cx="3266753" cy="235049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88063" y="734122"/>
            <a:ext cx="1635416" cy="560681"/>
            <a:chOff x="974415" y="1351128"/>
            <a:chExt cx="1635416" cy="560681"/>
          </a:xfrm>
        </p:grpSpPr>
        <p:sp>
          <p:nvSpPr>
            <p:cNvPr id="3" name="Rounded Rectangle 2"/>
            <p:cNvSpPr/>
            <p:nvPr/>
          </p:nvSpPr>
          <p:spPr>
            <a:xfrm>
              <a:off x="1586794" y="1445483"/>
              <a:ext cx="610495" cy="409433"/>
            </a:xfrm>
            <a:prstGeom prst="roundRect">
              <a:avLst/>
            </a:prstGeom>
            <a:solidFill>
              <a:srgbClr val="FFE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974415" y="1351128"/>
              <a:ext cx="1635416" cy="560681"/>
              <a:chOff x="974415" y="1351128"/>
              <a:chExt cx="1635416" cy="560681"/>
            </a:xfrm>
          </p:grpSpPr>
          <p:sp>
            <p:nvSpPr>
              <p:cNvPr id="5" name="Oval 4"/>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6" name="TextBox 5"/>
              <p:cNvSpPr txBox="1"/>
              <p:nvPr/>
            </p:nvSpPr>
            <p:spPr>
              <a:xfrm>
                <a:off x="1586794" y="1388589"/>
                <a:ext cx="1023037" cy="523220"/>
              </a:xfrm>
              <a:prstGeom prst="rect">
                <a:avLst/>
              </a:prstGeom>
              <a:noFill/>
            </p:spPr>
            <p:txBody>
              <a:bodyPr wrap="none" rtlCol="0">
                <a:spAutoFit/>
              </a:bodyPr>
              <a:lstStyle/>
              <a:p>
                <a:r>
                  <a:rPr lang="en-US" sz="2800" dirty="0" err="1"/>
                  <a:t>Số</a:t>
                </a:r>
                <a:r>
                  <a:rPr lang="en-US" sz="2800" dirty="0"/>
                  <a:t>  ?</a:t>
                </a:r>
                <a:endParaRPr lang="vi-VN" sz="2800" dirty="0"/>
              </a:p>
            </p:txBody>
          </p:sp>
        </p:grpSp>
      </p:grpSp>
      <p:grpSp>
        <p:nvGrpSpPr>
          <p:cNvPr id="7" name="Group 6"/>
          <p:cNvGrpSpPr/>
          <p:nvPr/>
        </p:nvGrpSpPr>
        <p:grpSpPr>
          <a:xfrm>
            <a:off x="877230" y="1237910"/>
            <a:ext cx="9563309" cy="3638105"/>
            <a:chOff x="877230" y="1131584"/>
            <a:chExt cx="9563309" cy="3638105"/>
          </a:xfrm>
        </p:grpSpPr>
        <p:grpSp>
          <p:nvGrpSpPr>
            <p:cNvPr id="8" name="Group 7"/>
            <p:cNvGrpSpPr/>
            <p:nvPr/>
          </p:nvGrpSpPr>
          <p:grpSpPr>
            <a:xfrm>
              <a:off x="1433017" y="1131584"/>
              <a:ext cx="9007522" cy="3638105"/>
              <a:chOff x="1433017" y="1131584"/>
              <a:chExt cx="9007522" cy="3638105"/>
            </a:xfrm>
          </p:grpSpPr>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5451" t="17293" r="6119" b="27099"/>
              <a:stretch>
                <a:fillRect/>
              </a:stretch>
            </p:blipFill>
            <p:spPr>
              <a:xfrm>
                <a:off x="1433017" y="1178987"/>
                <a:ext cx="9007522" cy="3590702"/>
              </a:xfrm>
              <a:prstGeom prst="rect">
                <a:avLst/>
              </a:prstGeom>
            </p:spPr>
          </p:pic>
          <p:sp>
            <p:nvSpPr>
              <p:cNvPr id="11" name="Rectangle 10"/>
              <p:cNvSpPr/>
              <p:nvPr/>
            </p:nvSpPr>
            <p:spPr>
              <a:xfrm>
                <a:off x="5639382" y="1131584"/>
                <a:ext cx="832513" cy="471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877230" y="1421165"/>
              <a:ext cx="7256836" cy="523220"/>
            </a:xfrm>
            <a:prstGeom prst="rect">
              <a:avLst/>
            </a:prstGeom>
            <a:noFill/>
          </p:spPr>
          <p:txBody>
            <a:bodyPr wrap="square" rtlCol="0">
              <a:spAutoFit/>
            </a:bodyPr>
            <a:lstStyle/>
            <a:p>
              <a:r>
                <a:rPr lang="en-US" sz="2800" dirty="0"/>
                <a:t>a)                                                b)</a:t>
              </a:r>
              <a:endParaRPr lang="vi-VN" sz="2800" dirty="0"/>
            </a:p>
          </p:txBody>
        </p:sp>
      </p:grpSp>
      <p:grpSp>
        <p:nvGrpSpPr>
          <p:cNvPr id="12" name="Group 11"/>
          <p:cNvGrpSpPr/>
          <p:nvPr/>
        </p:nvGrpSpPr>
        <p:grpSpPr>
          <a:xfrm>
            <a:off x="1263658" y="4856583"/>
            <a:ext cx="4127208" cy="1216954"/>
            <a:chOff x="1263658" y="4750257"/>
            <a:chExt cx="4127208" cy="1216954"/>
          </a:xfrm>
        </p:grpSpPr>
        <p:sp>
          <p:nvSpPr>
            <p:cNvPr id="13" name="TextBox 12"/>
            <p:cNvSpPr txBox="1"/>
            <p:nvPr/>
          </p:nvSpPr>
          <p:spPr>
            <a:xfrm>
              <a:off x="1263658" y="4750257"/>
              <a:ext cx="4127208" cy="1169551"/>
            </a:xfrm>
            <a:prstGeom prst="rect">
              <a:avLst/>
            </a:prstGeom>
            <a:noFill/>
          </p:spPr>
          <p:txBody>
            <a:bodyPr wrap="square" rtlCol="0">
              <a:spAutoFit/>
            </a:bodyPr>
            <a:lstStyle/>
            <a:p>
              <a:pPr>
                <a:lnSpc>
                  <a:spcPct val="150000"/>
                </a:lnSpc>
              </a:pPr>
              <a:r>
                <a:rPr lang="en-US" sz="2800" b="1" dirty="0">
                  <a:solidFill>
                    <a:srgbClr val="E75B42"/>
                  </a:solidFill>
                </a:rPr>
                <a:t> </a:t>
              </a:r>
              <a:r>
                <a:rPr lang="en-US" sz="2800" dirty="0"/>
                <a:t>     kg +   </a:t>
              </a:r>
              <a:r>
                <a:rPr lang="en-US" sz="2800" b="1" dirty="0">
                  <a:solidFill>
                    <a:srgbClr val="E75B42"/>
                  </a:solidFill>
                </a:rPr>
                <a:t> </a:t>
              </a:r>
              <a:r>
                <a:rPr lang="en-US" sz="2800" dirty="0"/>
                <a:t>   kg =   </a:t>
              </a:r>
              <a:r>
                <a:rPr lang="en-US" sz="2800" b="1" dirty="0">
                  <a:solidFill>
                    <a:srgbClr val="E75B42"/>
                  </a:solidFill>
                </a:rPr>
                <a:t> </a:t>
              </a:r>
              <a:r>
                <a:rPr lang="en-US" sz="2800" dirty="0"/>
                <a:t>   kg </a:t>
              </a:r>
            </a:p>
            <a:p>
              <a:r>
                <a:rPr lang="en-US" sz="2800" dirty="0"/>
                <a:t>Con </a:t>
              </a:r>
              <a:r>
                <a:rPr lang="en-US" sz="2800" dirty="0" err="1"/>
                <a:t>thỏ</a:t>
              </a:r>
              <a:r>
                <a:rPr lang="en-US" sz="2800" dirty="0"/>
                <a:t> </a:t>
              </a:r>
              <a:r>
                <a:rPr lang="en-US" sz="2800" dirty="0" err="1"/>
                <a:t>cân</a:t>
              </a:r>
              <a:r>
                <a:rPr lang="en-US" sz="2800" dirty="0"/>
                <a:t> </a:t>
              </a:r>
              <a:r>
                <a:rPr lang="en-US" sz="2800" dirty="0" err="1"/>
                <a:t>nặng</a:t>
              </a:r>
              <a:r>
                <a:rPr lang="en-US" sz="2800" dirty="0"/>
                <a:t>      kg    </a:t>
              </a:r>
              <a:endParaRPr lang="vi-VN" sz="2800" dirty="0"/>
            </a:p>
          </p:txBody>
        </p:sp>
        <p:sp>
          <p:nvSpPr>
            <p:cNvPr id="14" name="Rounded Rectangle 18"/>
            <p:cNvSpPr/>
            <p:nvPr/>
          </p:nvSpPr>
          <p:spPr>
            <a:xfrm>
              <a:off x="1357491"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15" name="Rounded Rectangle 19"/>
            <p:cNvSpPr/>
            <p:nvPr/>
          </p:nvSpPr>
          <p:spPr>
            <a:xfrm>
              <a:off x="2691719"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16" name="Rounded Rectangle 20"/>
            <p:cNvSpPr/>
            <p:nvPr/>
          </p:nvSpPr>
          <p:spPr>
            <a:xfrm>
              <a:off x="4047972"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17" name="Rounded Rectangle 21"/>
            <p:cNvSpPr/>
            <p:nvPr/>
          </p:nvSpPr>
          <p:spPr>
            <a:xfrm>
              <a:off x="4184452" y="541672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grpSp>
      <p:grpSp>
        <p:nvGrpSpPr>
          <p:cNvPr id="18" name="Group 17"/>
          <p:cNvGrpSpPr/>
          <p:nvPr/>
        </p:nvGrpSpPr>
        <p:grpSpPr>
          <a:xfrm>
            <a:off x="6313331" y="4856583"/>
            <a:ext cx="4127208" cy="1216954"/>
            <a:chOff x="1263658" y="4750257"/>
            <a:chExt cx="4127208" cy="1216954"/>
          </a:xfrm>
        </p:grpSpPr>
        <p:sp>
          <p:nvSpPr>
            <p:cNvPr id="19" name="TextBox 18"/>
            <p:cNvSpPr txBox="1"/>
            <p:nvPr/>
          </p:nvSpPr>
          <p:spPr>
            <a:xfrm>
              <a:off x="1263658" y="4750257"/>
              <a:ext cx="4127208" cy="1169551"/>
            </a:xfrm>
            <a:prstGeom prst="rect">
              <a:avLst/>
            </a:prstGeom>
            <a:noFill/>
          </p:spPr>
          <p:txBody>
            <a:bodyPr wrap="square" rtlCol="0">
              <a:spAutoFit/>
            </a:bodyPr>
            <a:lstStyle/>
            <a:p>
              <a:pPr>
                <a:lnSpc>
                  <a:spcPct val="150000"/>
                </a:lnSpc>
              </a:pPr>
              <a:r>
                <a:rPr lang="en-US" sz="2800" b="1" dirty="0">
                  <a:solidFill>
                    <a:srgbClr val="E75B42"/>
                  </a:solidFill>
                </a:rPr>
                <a:t> </a:t>
              </a:r>
              <a:r>
                <a:rPr lang="en-US" sz="2800" dirty="0"/>
                <a:t>     kg -   </a:t>
              </a:r>
              <a:r>
                <a:rPr lang="en-US" sz="2800" b="1" dirty="0">
                  <a:solidFill>
                    <a:srgbClr val="E75B42"/>
                  </a:solidFill>
                </a:rPr>
                <a:t> </a:t>
              </a:r>
              <a:r>
                <a:rPr lang="en-US" sz="2800" dirty="0"/>
                <a:t>   kg =   </a:t>
              </a:r>
              <a:r>
                <a:rPr lang="en-US" sz="2800" b="1" dirty="0">
                  <a:solidFill>
                    <a:srgbClr val="E75B42"/>
                  </a:solidFill>
                </a:rPr>
                <a:t> </a:t>
              </a:r>
              <a:r>
                <a:rPr lang="en-US" sz="2800" dirty="0"/>
                <a:t>   kg </a:t>
              </a:r>
            </a:p>
            <a:p>
              <a:r>
                <a:rPr lang="en-US" sz="2800" dirty="0" err="1"/>
                <a:t>Túi</a:t>
              </a:r>
              <a:r>
                <a:rPr lang="en-US" sz="2800" dirty="0"/>
                <a:t> </a:t>
              </a:r>
              <a:r>
                <a:rPr lang="en-US" sz="2800" dirty="0" err="1"/>
                <a:t>gạo</a:t>
              </a:r>
              <a:r>
                <a:rPr lang="en-US" sz="2800" dirty="0"/>
                <a:t> </a:t>
              </a:r>
              <a:r>
                <a:rPr lang="en-US" sz="2800" dirty="0" err="1"/>
                <a:t>cân</a:t>
              </a:r>
              <a:r>
                <a:rPr lang="en-US" sz="2800" dirty="0"/>
                <a:t> </a:t>
              </a:r>
              <a:r>
                <a:rPr lang="en-US" sz="2800" dirty="0" err="1"/>
                <a:t>nặng</a:t>
              </a:r>
              <a:r>
                <a:rPr lang="en-US" sz="2800" dirty="0"/>
                <a:t>      kg    </a:t>
              </a:r>
              <a:endParaRPr lang="vi-VN" sz="2800" dirty="0"/>
            </a:p>
          </p:txBody>
        </p:sp>
        <p:sp>
          <p:nvSpPr>
            <p:cNvPr id="20" name="Rounded Rectangle 25"/>
            <p:cNvSpPr/>
            <p:nvPr/>
          </p:nvSpPr>
          <p:spPr>
            <a:xfrm>
              <a:off x="1357491"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1" name="Rounded Rectangle 26"/>
            <p:cNvSpPr/>
            <p:nvPr/>
          </p:nvSpPr>
          <p:spPr>
            <a:xfrm>
              <a:off x="2638379"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2" name="Rounded Rectangle 27"/>
            <p:cNvSpPr/>
            <p:nvPr/>
          </p:nvSpPr>
          <p:spPr>
            <a:xfrm>
              <a:off x="4047972"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3" name="Rounded Rectangle 28"/>
            <p:cNvSpPr/>
            <p:nvPr/>
          </p:nvSpPr>
          <p:spPr>
            <a:xfrm>
              <a:off x="4143508" y="541672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grpSp>
      <p:sp>
        <p:nvSpPr>
          <p:cNvPr id="24" name="TextBox 23"/>
          <p:cNvSpPr txBox="1"/>
          <p:nvPr/>
        </p:nvSpPr>
        <p:spPr>
          <a:xfrm>
            <a:off x="1539254" y="4984087"/>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1</a:t>
            </a:r>
            <a:endParaRPr lang="vi-VN" sz="2800" b="1" dirty="0">
              <a:solidFill>
                <a:srgbClr val="E75B42"/>
              </a:solidFill>
            </a:endParaRPr>
          </a:p>
        </p:txBody>
      </p:sp>
      <p:sp>
        <p:nvSpPr>
          <p:cNvPr id="25" name="TextBox 24"/>
          <p:cNvSpPr txBox="1"/>
          <p:nvPr/>
        </p:nvSpPr>
        <p:spPr>
          <a:xfrm>
            <a:off x="2872362" y="4984087"/>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2</a:t>
            </a:r>
            <a:endParaRPr lang="vi-VN" sz="2800" b="1" dirty="0">
              <a:solidFill>
                <a:srgbClr val="E75B42"/>
              </a:solidFill>
            </a:endParaRPr>
          </a:p>
        </p:txBody>
      </p:sp>
      <p:sp>
        <p:nvSpPr>
          <p:cNvPr id="26" name="TextBox 25"/>
          <p:cNvSpPr txBox="1"/>
          <p:nvPr/>
        </p:nvSpPr>
        <p:spPr>
          <a:xfrm>
            <a:off x="4223850" y="4984087"/>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3</a:t>
            </a:r>
            <a:endParaRPr lang="vi-VN" sz="2800" b="1" dirty="0">
              <a:solidFill>
                <a:srgbClr val="E75B42"/>
              </a:solidFill>
            </a:endParaRPr>
          </a:p>
        </p:txBody>
      </p:sp>
      <p:sp>
        <p:nvSpPr>
          <p:cNvPr id="27" name="TextBox 26"/>
          <p:cNvSpPr txBox="1"/>
          <p:nvPr/>
        </p:nvSpPr>
        <p:spPr>
          <a:xfrm>
            <a:off x="4342059" y="5582848"/>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3</a:t>
            </a:r>
            <a:endParaRPr lang="vi-VN" sz="2800" b="1" dirty="0">
              <a:solidFill>
                <a:srgbClr val="E75B42"/>
              </a:solidFill>
            </a:endParaRPr>
          </a:p>
        </p:txBody>
      </p:sp>
      <p:sp>
        <p:nvSpPr>
          <p:cNvPr id="28" name="TextBox 27"/>
          <p:cNvSpPr txBox="1"/>
          <p:nvPr/>
        </p:nvSpPr>
        <p:spPr>
          <a:xfrm>
            <a:off x="6599008" y="4996319"/>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5</a:t>
            </a:r>
            <a:endParaRPr lang="vi-VN" sz="2800" b="1" dirty="0">
              <a:solidFill>
                <a:srgbClr val="E75B42"/>
              </a:solidFill>
            </a:endParaRPr>
          </a:p>
        </p:txBody>
      </p:sp>
      <p:sp>
        <p:nvSpPr>
          <p:cNvPr id="29" name="TextBox 28"/>
          <p:cNvSpPr txBox="1"/>
          <p:nvPr/>
        </p:nvSpPr>
        <p:spPr>
          <a:xfrm>
            <a:off x="7849639" y="4996319"/>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1</a:t>
            </a:r>
            <a:endParaRPr lang="vi-VN" sz="2800" b="1" dirty="0">
              <a:solidFill>
                <a:srgbClr val="E75B42"/>
              </a:solidFill>
            </a:endParaRPr>
          </a:p>
        </p:txBody>
      </p:sp>
      <p:sp>
        <p:nvSpPr>
          <p:cNvPr id="30" name="TextBox 29"/>
          <p:cNvSpPr txBox="1"/>
          <p:nvPr/>
        </p:nvSpPr>
        <p:spPr>
          <a:xfrm>
            <a:off x="9273500" y="4996319"/>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4</a:t>
            </a:r>
            <a:endParaRPr lang="vi-VN" sz="2800" b="1" dirty="0">
              <a:solidFill>
                <a:srgbClr val="E75B42"/>
              </a:solidFill>
            </a:endParaRPr>
          </a:p>
        </p:txBody>
      </p:sp>
      <p:sp>
        <p:nvSpPr>
          <p:cNvPr id="31" name="TextBox 30"/>
          <p:cNvSpPr txBox="1"/>
          <p:nvPr/>
        </p:nvSpPr>
        <p:spPr>
          <a:xfrm>
            <a:off x="9349700" y="5582848"/>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4</a:t>
            </a:r>
            <a:endParaRPr lang="vi-VN" sz="2800" b="1" dirty="0">
              <a:solidFill>
                <a:srgbClr val="E75B42"/>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93159" y="446568"/>
            <a:ext cx="9698888" cy="3686064"/>
          </a:xfrm>
          <a:prstGeom prst="rect">
            <a:avLst/>
          </a:prstGeom>
        </p:spPr>
      </p:pic>
      <p:sp>
        <p:nvSpPr>
          <p:cNvPr id="8" name="Rectangle: Rounded Corners 7"/>
          <p:cNvSpPr/>
          <p:nvPr/>
        </p:nvSpPr>
        <p:spPr>
          <a:xfrm>
            <a:off x="1828800" y="4508500"/>
            <a:ext cx="8122285" cy="1392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Hai con </a:t>
            </a:r>
            <a:r>
              <a:rPr lang="en-US" sz="2400" dirty="0" err="1"/>
              <a:t>dê</a:t>
            </a:r>
            <a:r>
              <a:rPr lang="en-US" sz="2400" dirty="0"/>
              <a:t> </a:t>
            </a:r>
            <a:r>
              <a:rPr lang="en-US" sz="2400" dirty="0" err="1"/>
              <a:t>có</a:t>
            </a:r>
            <a:r>
              <a:rPr lang="en-US" sz="2400" dirty="0"/>
              <a:t> </a:t>
            </a:r>
            <a:r>
              <a:rPr lang="en-US" sz="2400" dirty="0" err="1"/>
              <a:t>thể</a:t>
            </a:r>
            <a:r>
              <a:rPr lang="en-US" sz="2400" dirty="0"/>
              <a:t> sang </a:t>
            </a:r>
            <a:r>
              <a:rPr lang="vi-VN" altLang="en-US" sz="2400" dirty="0"/>
              <a:t>sông </a:t>
            </a:r>
            <a:r>
              <a:rPr lang="en-US" sz="2400" dirty="0" err="1"/>
              <a:t>là</a:t>
            </a:r>
            <a:r>
              <a:rPr lang="en-US" sz="2400" dirty="0"/>
              <a:t> 14 kg </a:t>
            </a:r>
            <a:r>
              <a:rPr lang="en-US" sz="2400" dirty="0" err="1"/>
              <a:t>và</a:t>
            </a:r>
            <a:r>
              <a:rPr lang="en-US" sz="2400" dirty="0"/>
              <a:t> 16 kg </a:t>
            </a:r>
            <a:r>
              <a:rPr lang="en-US" sz="2400" dirty="0" err="1"/>
              <a:t>vì</a:t>
            </a:r>
            <a:r>
              <a:rPr lang="en-US" sz="2400" dirty="0"/>
              <a:t>:</a:t>
            </a:r>
          </a:p>
          <a:p>
            <a:pPr algn="ctr"/>
            <a:r>
              <a:rPr lang="en-US" sz="2400" dirty="0"/>
              <a:t>14 + 16 = 30 kg</a:t>
            </a:r>
            <a:r>
              <a:rPr lang="vi-VN" altLang="en-US" sz="2400" dirty="0"/>
              <a:t>, 30kg </a:t>
            </a:r>
            <a:r>
              <a:rPr lang="en-US" sz="2400" dirty="0"/>
              <a:t>&lt;31 kg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12192000" cy="6858000"/>
            <a:chOff x="0" y="0"/>
            <a:chExt cx="5760" cy="4320"/>
          </a:xfrm>
        </p:grpSpPr>
        <p:sp>
          <p:nvSpPr>
            <p:cNvPr id="2054" name="Rectangle 5"/>
            <p:cNvSpPr>
              <a:spLocks noChangeArrowheads="1"/>
            </p:cNvSpPr>
            <p:nvPr/>
          </p:nvSpPr>
          <p:spPr bwMode="auto">
            <a:xfrm flipV="1">
              <a:off x="0" y="2112"/>
              <a:ext cx="2736" cy="2208"/>
            </a:xfrm>
            <a:prstGeom prst="rect">
              <a:avLst/>
            </a:prstGeom>
            <a:gradFill rotWithShape="1">
              <a:gsLst>
                <a:gs pos="0">
                  <a:srgbClr val="CCFFCC"/>
                </a:gs>
                <a:gs pos="50000">
                  <a:srgbClr val="FFFFFF"/>
                </a:gs>
                <a:gs pos="100000">
                  <a:srgbClr val="CCFFCC"/>
                </a:gs>
              </a:gsLst>
              <a:lin ang="2700000" scaled="1"/>
            </a:gradFill>
            <a:ln w="9525">
              <a:noFill/>
              <a:miter lim="800000"/>
              <a:headEnd/>
              <a:tailEnd/>
            </a:ln>
          </p:spPr>
          <p:txBody>
            <a:bodyPr wrap="none" anchor="ctr"/>
            <a:lstStyle/>
            <a:p>
              <a:pPr eaLnBrk="1" hangingPunct="1"/>
              <a:endParaRPr lang="en-US"/>
            </a:p>
          </p:txBody>
        </p:sp>
        <p:sp>
          <p:nvSpPr>
            <p:cNvPr id="2055" name="Rectangle 6"/>
            <p:cNvSpPr>
              <a:spLocks noChangeArrowheads="1"/>
            </p:cNvSpPr>
            <p:nvPr/>
          </p:nvSpPr>
          <p:spPr bwMode="auto">
            <a:xfrm flipH="1" flipV="1">
              <a:off x="2736" y="2112"/>
              <a:ext cx="3024" cy="2208"/>
            </a:xfrm>
            <a:prstGeom prst="rect">
              <a:avLst/>
            </a:prstGeom>
            <a:gradFill rotWithShape="1">
              <a:gsLst>
                <a:gs pos="0">
                  <a:srgbClr val="CCFFCC"/>
                </a:gs>
                <a:gs pos="50000">
                  <a:srgbClr val="FFFFFF"/>
                </a:gs>
                <a:gs pos="100000">
                  <a:srgbClr val="CCFFCC"/>
                </a:gs>
              </a:gsLst>
              <a:lin ang="2700000" scaled="1"/>
            </a:gradFill>
            <a:ln w="9525">
              <a:noFill/>
              <a:miter lim="800000"/>
              <a:headEnd/>
              <a:tailEnd/>
            </a:ln>
          </p:spPr>
          <p:txBody>
            <a:bodyPr wrap="none" anchor="ctr"/>
            <a:lstStyle/>
            <a:p>
              <a:pPr eaLnBrk="1" hangingPunct="1"/>
              <a:endParaRPr lang="en-US"/>
            </a:p>
          </p:txBody>
        </p:sp>
        <p:sp>
          <p:nvSpPr>
            <p:cNvPr id="2056" name="Rectangle 7"/>
            <p:cNvSpPr>
              <a:spLocks noChangeArrowheads="1"/>
            </p:cNvSpPr>
            <p:nvPr/>
          </p:nvSpPr>
          <p:spPr bwMode="auto">
            <a:xfrm>
              <a:off x="0" y="0"/>
              <a:ext cx="2736" cy="2112"/>
            </a:xfrm>
            <a:prstGeom prst="rect">
              <a:avLst/>
            </a:prstGeom>
            <a:gradFill rotWithShape="1">
              <a:gsLst>
                <a:gs pos="0">
                  <a:srgbClr val="CCFFCC"/>
                </a:gs>
                <a:gs pos="50000">
                  <a:srgbClr val="FFFFFF"/>
                </a:gs>
                <a:gs pos="100000">
                  <a:srgbClr val="CCFFCC"/>
                </a:gs>
              </a:gsLst>
              <a:lin ang="2700000" scaled="1"/>
            </a:gradFill>
            <a:ln w="9525">
              <a:noFill/>
              <a:miter lim="800000"/>
              <a:headEnd/>
              <a:tailEnd/>
            </a:ln>
          </p:spPr>
          <p:txBody>
            <a:bodyPr wrap="none" anchor="ctr"/>
            <a:lstStyle/>
            <a:p>
              <a:pPr eaLnBrk="1" hangingPunct="1"/>
              <a:endParaRPr lang="en-US"/>
            </a:p>
          </p:txBody>
        </p:sp>
        <p:sp>
          <p:nvSpPr>
            <p:cNvPr id="2057" name="Rectangle 8"/>
            <p:cNvSpPr>
              <a:spLocks noChangeArrowheads="1"/>
            </p:cNvSpPr>
            <p:nvPr/>
          </p:nvSpPr>
          <p:spPr bwMode="auto">
            <a:xfrm flipH="1">
              <a:off x="2736" y="0"/>
              <a:ext cx="3024" cy="2112"/>
            </a:xfrm>
            <a:prstGeom prst="rect">
              <a:avLst/>
            </a:prstGeom>
            <a:gradFill rotWithShape="1">
              <a:gsLst>
                <a:gs pos="0">
                  <a:srgbClr val="CCFFCC"/>
                </a:gs>
                <a:gs pos="50000">
                  <a:srgbClr val="FFFFFF"/>
                </a:gs>
                <a:gs pos="100000">
                  <a:srgbClr val="CCFFCC"/>
                </a:gs>
              </a:gsLst>
              <a:lin ang="2700000" scaled="1"/>
            </a:gradFill>
            <a:ln w="9525">
              <a:noFill/>
              <a:miter lim="800000"/>
              <a:headEnd/>
              <a:tailEnd/>
            </a:ln>
          </p:spPr>
          <p:txBody>
            <a:bodyPr wrap="none" anchor="ctr"/>
            <a:lstStyle/>
            <a:p>
              <a:pPr eaLnBrk="1" hangingPunct="1"/>
              <a:endParaRPr lang="en-US"/>
            </a:p>
          </p:txBody>
        </p:sp>
      </p:grpSp>
      <p:sp>
        <p:nvSpPr>
          <p:cNvPr id="2051" name="TextBox 147"/>
          <p:cNvSpPr txBox="1">
            <a:spLocks noChangeArrowheads="1"/>
          </p:cNvSpPr>
          <p:nvPr/>
        </p:nvSpPr>
        <p:spPr bwMode="auto">
          <a:xfrm>
            <a:off x="2769567" y="908948"/>
            <a:ext cx="6625892" cy="830997"/>
          </a:xfrm>
          <a:prstGeom prst="rect">
            <a:avLst/>
          </a:prstGeom>
          <a:noFill/>
          <a:ln w="9525">
            <a:noFill/>
            <a:miter lim="800000"/>
            <a:headEnd/>
            <a:tailEnd/>
          </a:ln>
        </p:spPr>
        <p:txBody>
          <a:bodyPr wrap="square">
            <a:spAutoFit/>
          </a:bodyPr>
          <a:lstStyle/>
          <a:p>
            <a:pPr algn="ctr" eaLnBrk="1" hangingPunct="1"/>
            <a:r>
              <a:rPr lang="en-US" sz="4800" b="1" dirty="0">
                <a:solidFill>
                  <a:srgbClr val="FF0000"/>
                </a:solidFill>
                <a:latin typeface="Times New Roman" pitchFamily="18" charset="0"/>
              </a:rPr>
              <a:t>BÀI HỌC KẾT THÚC</a:t>
            </a:r>
          </a:p>
        </p:txBody>
      </p:sp>
      <p:sp>
        <p:nvSpPr>
          <p:cNvPr id="10" name="TextBox 149"/>
          <p:cNvSpPr txBox="1">
            <a:spLocks noChangeArrowheads="1"/>
          </p:cNvSpPr>
          <p:nvPr/>
        </p:nvSpPr>
        <p:spPr bwMode="auto">
          <a:xfrm>
            <a:off x="304800" y="2247348"/>
            <a:ext cx="11449050" cy="1323439"/>
          </a:xfrm>
          <a:prstGeom prst="rect">
            <a:avLst/>
          </a:prstGeom>
          <a:noFill/>
          <a:ln w="9525">
            <a:noFill/>
            <a:miter lim="800000"/>
            <a:headEnd/>
            <a:tailEnd/>
          </a:ln>
        </p:spPr>
        <p:txBody>
          <a:bodyPr wrap="square">
            <a:spAutoFit/>
          </a:bodyPr>
          <a:lstStyle/>
          <a:p>
            <a:pPr algn="ctr" eaLnBrk="1" hangingPunct="1"/>
            <a:r>
              <a:rPr lang="en-US" sz="4000" b="1" dirty="0">
                <a:solidFill>
                  <a:srgbClr val="0000FF"/>
                </a:solidFill>
                <a:latin typeface="Times New Roman" pitchFamily="18" charset="0"/>
              </a:rPr>
              <a:t>XIN CHÂN THÀNH CẢM ƠN </a:t>
            </a:r>
            <a:br>
              <a:rPr lang="en-US" sz="4000" b="1" dirty="0">
                <a:solidFill>
                  <a:srgbClr val="0000FF"/>
                </a:solidFill>
                <a:latin typeface="Times New Roman" pitchFamily="18" charset="0"/>
              </a:rPr>
            </a:br>
            <a:r>
              <a:rPr lang="en-US" sz="4000" b="1" dirty="0">
                <a:solidFill>
                  <a:srgbClr val="0000FF"/>
                </a:solidFill>
                <a:latin typeface="Times New Roman" pitchFamily="18" charset="0"/>
              </a:rPr>
              <a:t>CÁC THẦY CÔ GIÁO! </a:t>
            </a:r>
          </a:p>
        </p:txBody>
      </p:sp>
    </p:spTree>
    <p:extLst>
      <p:ext uri="{BB962C8B-B14F-4D97-AF65-F5344CB8AC3E}">
        <p14:creationId xmlns:p14="http://schemas.microsoft.com/office/powerpoint/2010/main" val="2862605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Hợi - Toán - Tuần 18 -Bài 34 Ôn tập đo lường (T1)</Template>
  <TotalTime>5</TotalTime>
  <Words>202</Words>
  <Application>Microsoft Office PowerPoint</Application>
  <PresentationFormat>Widescreen</PresentationFormat>
  <Paragraphs>47</Paragraphs>
  <Slides>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等线</vt:lpstr>
      <vt:lpstr>Microsoft YaHei</vt:lpstr>
      <vt:lpstr>.VnAvant</vt:lpstr>
      <vt:lpstr>Arial</vt:lpstr>
      <vt:lpstr>Arial-Rounded</vt:lpstr>
      <vt:lpstr>Calibri</vt:lpstr>
      <vt:lpstr>Times New Roman</vt:lpstr>
      <vt:lpstr>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WINDOWS</dc:creator>
  <cp:lastModifiedBy>WINDOWS</cp:lastModifiedBy>
  <cp:revision>2</cp:revision>
  <dcterms:created xsi:type="dcterms:W3CDTF">2025-01-11T04:32:08Z</dcterms:created>
  <dcterms:modified xsi:type="dcterms:W3CDTF">2025-01-11T04:37:18Z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30E2F181F8C34F60A1B0CA9FE483A459_12</vt:lpwstr>
  </property>
  <property fmtid="{D5CDD505-2E9C-101B-9397-08002B2CF9AE}" pid="3" name="KSOProductBuildVer">
    <vt:lpwstr>1033-12.2.0.19805</vt:lpwstr>
  </property>
</Properties>
</file>