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notesMasterIdLst>
    <p:notesMasterId r:id="rId13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33D31-9936-47E6-B3F7-0E3FFDF6BE6C}" type="datetimeFigureOut">
              <a:rPr lang="en-AU" smtClean="0"/>
              <a:t>11/01/2025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C98D3-B241-4AFC-9C6F-D3BD2B9C2E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5423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064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48824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187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868617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821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352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49792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33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9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38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1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3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80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03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93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41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94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729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svg"/><Relationship Id="rId3" Type="http://schemas.openxmlformats.org/officeDocument/2006/relationships/image" Target="../media/image8.gif"/><Relationship Id="rId7" Type="http://schemas.openxmlformats.org/officeDocument/2006/relationships/image" Target="../media/image28.svg"/><Relationship Id="rId12" Type="http://schemas.openxmlformats.org/officeDocument/2006/relationships/image" Target="../media/image13.png"/><Relationship Id="rId17" Type="http://schemas.openxmlformats.org/officeDocument/2006/relationships/image" Target="../media/image37.svg"/><Relationship Id="rId2" Type="http://schemas.openxmlformats.org/officeDocument/2006/relationships/image" Target="../media/image7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.svg"/><Relationship Id="rId5" Type="http://schemas.openxmlformats.org/officeDocument/2006/relationships/image" Target="../media/image26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33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svg"/><Relationship Id="rId3" Type="http://schemas.openxmlformats.org/officeDocument/2006/relationships/image" Target="../media/image8.gif"/><Relationship Id="rId7" Type="http://schemas.openxmlformats.org/officeDocument/2006/relationships/image" Target="../media/image28.svg"/><Relationship Id="rId12" Type="http://schemas.openxmlformats.org/officeDocument/2006/relationships/image" Target="../media/image13.png"/><Relationship Id="rId17" Type="http://schemas.openxmlformats.org/officeDocument/2006/relationships/image" Target="../media/image37.svg"/><Relationship Id="rId2" Type="http://schemas.openxmlformats.org/officeDocument/2006/relationships/image" Target="../media/image7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.svg"/><Relationship Id="rId5" Type="http://schemas.openxmlformats.org/officeDocument/2006/relationships/image" Target="../media/image26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33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3.png"/><Relationship Id="rId18" Type="http://schemas.openxmlformats.org/officeDocument/2006/relationships/image" Target="../media/image37.svg"/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12" Type="http://schemas.openxmlformats.org/officeDocument/2006/relationships/image" Target="../media/image35.sv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33.svg"/><Relationship Id="rId4" Type="http://schemas.openxmlformats.org/officeDocument/2006/relationships/image" Target="../media/image8.gif"/><Relationship Id="rId9" Type="http://schemas.openxmlformats.org/officeDocument/2006/relationships/image" Target="../media/image11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gif"/><Relationship Id="rId7" Type="http://schemas.openxmlformats.org/officeDocument/2006/relationships/image" Target="../media/image2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6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svg"/><Relationship Id="rId3" Type="http://schemas.openxmlformats.org/officeDocument/2006/relationships/image" Target="../media/image8.gif"/><Relationship Id="rId7" Type="http://schemas.openxmlformats.org/officeDocument/2006/relationships/image" Target="../media/image28.svg"/><Relationship Id="rId12" Type="http://schemas.openxmlformats.org/officeDocument/2006/relationships/image" Target="../media/image13.png"/><Relationship Id="rId17" Type="http://schemas.openxmlformats.org/officeDocument/2006/relationships/image" Target="../media/image37.svg"/><Relationship Id="rId2" Type="http://schemas.openxmlformats.org/officeDocument/2006/relationships/image" Target="../media/image7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.svg"/><Relationship Id="rId5" Type="http://schemas.openxmlformats.org/officeDocument/2006/relationships/image" Target="../media/image26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33.sv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svg"/><Relationship Id="rId3" Type="http://schemas.openxmlformats.org/officeDocument/2006/relationships/image" Target="../media/image8.gif"/><Relationship Id="rId7" Type="http://schemas.openxmlformats.org/officeDocument/2006/relationships/image" Target="../media/image28.svg"/><Relationship Id="rId12" Type="http://schemas.openxmlformats.org/officeDocument/2006/relationships/image" Target="../media/image13.png"/><Relationship Id="rId17" Type="http://schemas.openxmlformats.org/officeDocument/2006/relationships/image" Target="../media/image37.svg"/><Relationship Id="rId2" Type="http://schemas.openxmlformats.org/officeDocument/2006/relationships/image" Target="../media/image7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.svg"/><Relationship Id="rId5" Type="http://schemas.openxmlformats.org/officeDocument/2006/relationships/image" Target="../media/image26.svg"/><Relationship Id="rId15" Type="http://schemas.openxmlformats.org/officeDocument/2006/relationships/image" Target="../media/image2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33.sv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BAF11CB3-A588-0E0C-DF36-56D0709C29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45" y="142875"/>
            <a:ext cx="11938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366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1736437" y="222097"/>
            <a:ext cx="9310256" cy="2134928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dấu: </a:t>
            </a:r>
          </a:p>
          <a:p>
            <a:pPr algn="ctr" defTabSz="1371600">
              <a:defRPr/>
            </a:pPr>
            <a:r>
              <a:rPr lang="en-GB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 550 g … 5 550 g</a:t>
            </a:r>
          </a:p>
        </p:txBody>
      </p:sp>
      <p:sp>
        <p:nvSpPr>
          <p:cNvPr id="3" name="Rounded Rectangle 14"/>
          <p:cNvSpPr/>
          <p:nvPr/>
        </p:nvSpPr>
        <p:spPr>
          <a:xfrm>
            <a:off x="2053239" y="3290178"/>
            <a:ext cx="8244481" cy="3218069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 550 g = 5 550 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44" y="2675524"/>
            <a:ext cx="1596024" cy="1857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4" b="25182" l="19964" r="31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2580" r="68351" b="74624"/>
          <a:stretch/>
        </p:blipFill>
        <p:spPr>
          <a:xfrm>
            <a:off x="734956" y="2018951"/>
            <a:ext cx="1794633" cy="31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905708" y="230963"/>
            <a:ext cx="10644607" cy="115653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Điền số: 6 783 kg + 378 kg = … kg</a:t>
            </a:r>
            <a:endParaRPr lang="en-GB" sz="3600" b="1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6697055" y="4796492"/>
            <a:ext cx="4728328" cy="1492827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48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</a:rPr>
              <a:t>7161 kg</a:t>
            </a:r>
          </a:p>
        </p:txBody>
      </p:sp>
      <p:sp>
        <p:nvSpPr>
          <p:cNvPr id="4" name="Rounded Rectangle 14"/>
          <p:cNvSpPr/>
          <p:nvPr/>
        </p:nvSpPr>
        <p:spPr>
          <a:xfrm>
            <a:off x="6827976" y="2565971"/>
            <a:ext cx="4425960" cy="1541249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48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</a:rPr>
              <a:t>7166 kg</a:t>
            </a:r>
          </a:p>
        </p:txBody>
      </p:sp>
      <p:sp>
        <p:nvSpPr>
          <p:cNvPr id="5" name="Rounded Rectangle 14"/>
          <p:cNvSpPr/>
          <p:nvPr/>
        </p:nvSpPr>
        <p:spPr>
          <a:xfrm>
            <a:off x="424892" y="4672234"/>
            <a:ext cx="4473604" cy="1541249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48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</a:rPr>
              <a:t>6171 kg</a:t>
            </a:r>
          </a:p>
        </p:txBody>
      </p:sp>
      <p:sp>
        <p:nvSpPr>
          <p:cNvPr id="6" name="Rounded Rectangle 14"/>
          <p:cNvSpPr/>
          <p:nvPr/>
        </p:nvSpPr>
        <p:spPr>
          <a:xfrm>
            <a:off x="424892" y="2300187"/>
            <a:ext cx="4421456" cy="1541249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48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7160 kg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540" y="4383216"/>
            <a:ext cx="1857375" cy="185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384" y="2377239"/>
            <a:ext cx="1843034" cy="2041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21" y="2047660"/>
            <a:ext cx="1818053" cy="2041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49" b="24697" l="1942" r="34527">
                        <a14:foregroundMark x1="8677" y1="17597" x2="8495" y2="17597"/>
                        <a14:foregroundMark x1="34527" y1="6068" x2="34527" y2="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1" r="80453" b="74487"/>
          <a:stretch/>
        </p:blipFill>
        <p:spPr>
          <a:xfrm>
            <a:off x="-413061" y="1786623"/>
            <a:ext cx="1937062" cy="23028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94" b="25182" l="19964" r="31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2580" r="68351" b="74624"/>
          <a:stretch/>
        </p:blipFill>
        <p:spPr>
          <a:xfrm>
            <a:off x="6228011" y="1863902"/>
            <a:ext cx="1366312" cy="24138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83" b="25364" l="30947" r="470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3" t="5807" r="53513" b="74409"/>
          <a:stretch/>
        </p:blipFill>
        <p:spPr>
          <a:xfrm>
            <a:off x="79594" y="4355000"/>
            <a:ext cx="1652227" cy="217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1" b="23726" l="45813" r="62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97" t="6022" r="38459" b="76344"/>
          <a:stretch/>
        </p:blipFill>
        <p:spPr>
          <a:xfrm>
            <a:off x="6069741" y="4355000"/>
            <a:ext cx="1963748" cy="21187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15" y="4431944"/>
            <a:ext cx="1818053" cy="204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09963" y="4977715"/>
            <a:ext cx="351023" cy="3462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21404" y="5630200"/>
            <a:ext cx="550039" cy="542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55707" y="5630200"/>
            <a:ext cx="550039" cy="542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565158" y="-481449"/>
            <a:ext cx="2862922" cy="27432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3" name="Freeform 13"/>
          <p:cNvSpPr/>
          <p:nvPr/>
        </p:nvSpPr>
        <p:spPr>
          <a:xfrm>
            <a:off x="10338778" y="-685800"/>
            <a:ext cx="2760453" cy="27432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4" name="Freeform 14"/>
          <p:cNvSpPr/>
          <p:nvPr/>
        </p:nvSpPr>
        <p:spPr>
          <a:xfrm rot="-2539052">
            <a:off x="-679558" y="5293982"/>
            <a:ext cx="3091721" cy="27432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5" name="Freeform 15"/>
          <p:cNvSpPr/>
          <p:nvPr/>
        </p:nvSpPr>
        <p:spPr>
          <a:xfrm rot="-2435661">
            <a:off x="9586255" y="4800600"/>
            <a:ext cx="3185138" cy="27432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grpSp>
        <p:nvGrpSpPr>
          <p:cNvPr id="16" name="Group 16"/>
          <p:cNvGrpSpPr/>
          <p:nvPr/>
        </p:nvGrpSpPr>
        <p:grpSpPr>
          <a:xfrm>
            <a:off x="1" y="155084"/>
            <a:ext cx="2297763" cy="776454"/>
            <a:chOff x="0" y="0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361144"/>
            </a:solidFill>
          </p:spPr>
          <p:txBody>
            <a:bodyPr/>
            <a:lstStyle/>
            <a:p>
              <a:endParaRPr lang="vi-VN" sz="1200"/>
            </a:p>
          </p:txBody>
        </p:sp>
      </p:grpSp>
      <p:sp>
        <p:nvSpPr>
          <p:cNvPr id="18" name="Freeform 18"/>
          <p:cNvSpPr/>
          <p:nvPr/>
        </p:nvSpPr>
        <p:spPr>
          <a:xfrm>
            <a:off x="2050563" y="4855839"/>
            <a:ext cx="3091721" cy="27432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9" name="Freeform 19"/>
          <p:cNvSpPr/>
          <p:nvPr/>
        </p:nvSpPr>
        <p:spPr>
          <a:xfrm>
            <a:off x="5051091" y="4977715"/>
            <a:ext cx="2089819" cy="27432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20" name="Freeform 20"/>
          <p:cNvSpPr/>
          <p:nvPr/>
        </p:nvSpPr>
        <p:spPr>
          <a:xfrm>
            <a:off x="7140910" y="4977715"/>
            <a:ext cx="2671191" cy="27432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22" name="TextBox 22"/>
          <p:cNvSpPr txBox="1"/>
          <p:nvPr/>
        </p:nvSpPr>
        <p:spPr>
          <a:xfrm>
            <a:off x="-338323" y="-168465"/>
            <a:ext cx="3098775" cy="994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33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Số?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60EEE7-8701-F7D7-59D3-FA4AF0E67DBE}"/>
              </a:ext>
            </a:extLst>
          </p:cNvPr>
          <p:cNvSpPr txBox="1"/>
          <p:nvPr/>
        </p:nvSpPr>
        <p:spPr>
          <a:xfrm>
            <a:off x="1500230" y="998626"/>
            <a:ext cx="9777370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1 cm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?  mm 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   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100 mm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=? cm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667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?   cm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 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100 cm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? dm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667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? dm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1m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cm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667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2667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D7A756-85E6-A926-74CB-7432F31EE603}"/>
              </a:ext>
            </a:extLst>
          </p:cNvPr>
          <p:cNvSpPr txBox="1"/>
          <p:nvPr/>
        </p:nvSpPr>
        <p:spPr>
          <a:xfrm>
            <a:off x="1885474" y="4023352"/>
            <a:ext cx="9611726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1 phút = ? giây				1 thế kỉ = ? năm</a:t>
            </a:r>
          </a:p>
          <a:p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phút 30 giây = ? Giây			100 năm = ? thế kỉ </a:t>
            </a:r>
          </a:p>
          <a:p>
            <a:endParaRPr lang="en-US" sz="2667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5823C9-54CB-41F0-FA68-69E9CB86E52F}"/>
              </a:ext>
            </a:extLst>
          </p:cNvPr>
          <p:cNvSpPr txBox="1"/>
          <p:nvPr/>
        </p:nvSpPr>
        <p:spPr>
          <a:xfrm>
            <a:off x="682635" y="2472264"/>
            <a:ext cx="11480800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2 cm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?  mm 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   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5 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=? cm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667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dm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?   cm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 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1 dm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 cm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? cm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667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? dm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  ?    cm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1 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5 dm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 ?  dm</a:t>
            </a:r>
            <a:r>
              <a:rPr lang="en-US" sz="2667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667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2667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520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09963" y="4977715"/>
            <a:ext cx="351023" cy="3462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21404" y="5630200"/>
            <a:ext cx="550039" cy="542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55707" y="5630200"/>
            <a:ext cx="550039" cy="542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565158" y="-481449"/>
            <a:ext cx="2862922" cy="27432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338778" y="-685800"/>
            <a:ext cx="2760453" cy="27432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 rot="-2539052">
            <a:off x="-679558" y="5293982"/>
            <a:ext cx="3091721" cy="27432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2435661">
            <a:off x="9586255" y="4800600"/>
            <a:ext cx="3185138" cy="27432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" y="155084"/>
            <a:ext cx="2297763" cy="776454"/>
            <a:chOff x="0" y="0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361144"/>
            </a:solid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2050563" y="4855839"/>
            <a:ext cx="3091721" cy="27432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051091" y="4977715"/>
            <a:ext cx="2089819" cy="27432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7140910" y="4977715"/>
            <a:ext cx="2671191" cy="27432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-338323" y="-168465"/>
            <a:ext cx="3098775" cy="994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333"/>
              </a:lnSpc>
              <a:defRPr/>
            </a:pPr>
            <a:r>
              <a:rPr lang="en-US" sz="33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Số?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60EEE7-8701-F7D7-59D3-FA4AF0E67DBE}"/>
              </a:ext>
            </a:extLst>
          </p:cNvPr>
          <p:cNvSpPr txBox="1"/>
          <p:nvPr/>
        </p:nvSpPr>
        <p:spPr>
          <a:xfrm>
            <a:off x="1500230" y="998626"/>
            <a:ext cx="9777370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1 cm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   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100 mm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09630">
              <a:defRPr/>
            </a:pP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cm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 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100 cm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09630">
              <a:defRPr/>
            </a:pP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1m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10 000 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09630">
              <a:defRPr/>
            </a:pP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D7A756-85E6-A926-74CB-7432F31EE603}"/>
              </a:ext>
            </a:extLst>
          </p:cNvPr>
          <p:cNvSpPr txBox="1"/>
          <p:nvPr/>
        </p:nvSpPr>
        <p:spPr>
          <a:xfrm>
            <a:off x="1885474" y="4023352"/>
            <a:ext cx="9611726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1 phút =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giây				1 thế kỉ =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</a:t>
            </a:r>
          </a:p>
          <a:p>
            <a:pPr defTabSz="609630">
              <a:defRPr/>
            </a:pP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phút 30 giây = 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giây			100 năm =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thế kỉ </a:t>
            </a:r>
          </a:p>
          <a:p>
            <a:pPr defTabSz="609630">
              <a:defRPr/>
            </a:pP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5823C9-54CB-41F0-FA68-69E9CB86E52F}"/>
              </a:ext>
            </a:extLst>
          </p:cNvPr>
          <p:cNvSpPr txBox="1"/>
          <p:nvPr/>
        </p:nvSpPr>
        <p:spPr>
          <a:xfrm>
            <a:off x="682635" y="2472264"/>
            <a:ext cx="11480800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2 cm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200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   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5 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50 000 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09630">
              <a:defRPr/>
            </a:pP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dm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cm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 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 1 dm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 cm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106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09630">
              <a:defRPr/>
            </a:pP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300 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 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30 000    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1 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5 dm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 </a:t>
            </a:r>
            <a:r>
              <a:rPr lang="en-US" sz="2667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105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dm</a:t>
            </a:r>
            <a:r>
              <a:rPr lang="en-US" sz="2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09630">
              <a:defRPr/>
            </a:pP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9739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09963" y="4977715"/>
            <a:ext cx="351023" cy="3462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21404" y="5630200"/>
            <a:ext cx="550039" cy="542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55707" y="5630200"/>
            <a:ext cx="550039" cy="542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565158" y="-481449"/>
            <a:ext cx="2862922" cy="27432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338778" y="-685800"/>
            <a:ext cx="2760453" cy="27432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 rot="-2539052">
            <a:off x="-679558" y="5293982"/>
            <a:ext cx="3091721" cy="27432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2435661">
            <a:off x="9586255" y="4800600"/>
            <a:ext cx="3185138" cy="27432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" y="155084"/>
            <a:ext cx="2297763" cy="776454"/>
            <a:chOff x="0" y="0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361144"/>
            </a:solid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2050563" y="4855839"/>
            <a:ext cx="3091721" cy="27432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051091" y="4977715"/>
            <a:ext cx="2089819" cy="27432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7140910" y="4977715"/>
            <a:ext cx="2671191" cy="27432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-338323" y="-168465"/>
            <a:ext cx="3098775" cy="994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333"/>
              </a:lnSpc>
              <a:defRPr/>
            </a:pPr>
            <a:r>
              <a:rPr lang="en-US" sz="33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Số?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60EEE7-8701-F7D7-59D3-FA4AF0E67DBE}"/>
              </a:ext>
            </a:extLst>
          </p:cNvPr>
          <p:cNvSpPr txBox="1"/>
          <p:nvPr/>
        </p:nvSpPr>
        <p:spPr>
          <a:xfrm>
            <a:off x="59943" y="2003309"/>
            <a:ext cx="12443084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25" indent="-495325" defTabSz="609630">
              <a:buFontTx/>
              <a:buAutoNum type="alphaLcParenR"/>
              <a:defRPr/>
            </a:pPr>
            <a:r>
              <a:rPr lang="en-US" sz="3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mm</a:t>
            </a:r>
            <a:r>
              <a:rPr lang="en-US" sz="3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+ 30 mm</a:t>
            </a:r>
            <a:r>
              <a:rPr lang="en-US" sz="3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?      mm</a:t>
            </a:r>
            <a:r>
              <a:rPr lang="en-US" sz="3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	    </a:t>
            </a:r>
            <a:r>
              <a:rPr lang="en-US" sz="3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cm</a:t>
            </a:r>
            <a:r>
              <a:rPr lang="en-US" sz="3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17 cm</a:t>
            </a:r>
            <a:r>
              <a:rPr lang="en-US" sz="3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3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?    cm</a:t>
            </a:r>
            <a:r>
              <a:rPr lang="en-US" sz="3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  <a:p>
            <a:pPr marL="495325" indent="-495325" defTabSz="609630">
              <a:buFontTx/>
              <a:buAutoNum type="alphaLcParenR"/>
              <a:defRPr/>
            </a:pPr>
            <a:r>
              <a:rPr lang="en-US" sz="3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m</a:t>
            </a:r>
            <a:r>
              <a:rPr lang="en-US" sz="3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3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 4 = ?      m</a:t>
            </a:r>
            <a:r>
              <a:rPr lang="en-US" sz="3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3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30 dm</a:t>
            </a:r>
            <a:r>
              <a:rPr lang="en-US" sz="3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67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5 = ?    dm</a:t>
            </a:r>
            <a:r>
              <a:rPr lang="en-US" sz="3667" baseline="300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3667" dirty="0">
              <a:solidFill>
                <a:prstClr val="white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09630">
              <a:defRPr/>
            </a:pPr>
            <a:endParaRPr lang="en-US" sz="3667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3BAE7F-CD41-8431-1B89-05C90DBB2250}"/>
              </a:ext>
            </a:extLst>
          </p:cNvPr>
          <p:cNvSpPr/>
          <p:nvPr/>
        </p:nvSpPr>
        <p:spPr>
          <a:xfrm>
            <a:off x="4505496" y="2079260"/>
            <a:ext cx="833075" cy="461881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67" dirty="0"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lang="vi-VN" sz="3667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56C38C-2EAC-EBAB-4F9F-8E09CDE67F06}"/>
              </a:ext>
            </a:extLst>
          </p:cNvPr>
          <p:cNvSpPr/>
          <p:nvPr/>
        </p:nvSpPr>
        <p:spPr>
          <a:xfrm>
            <a:off x="2488329" y="2649532"/>
            <a:ext cx="833075" cy="461881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67" dirty="0"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lang="vi-VN" sz="3667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CB01B1-BCDF-8689-D4D4-6A7C30C64A84}"/>
              </a:ext>
            </a:extLst>
          </p:cNvPr>
          <p:cNvSpPr/>
          <p:nvPr/>
        </p:nvSpPr>
        <p:spPr>
          <a:xfrm>
            <a:off x="10617200" y="2097162"/>
            <a:ext cx="711200" cy="461881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67" dirty="0"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lang="vi-VN" sz="3667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ED05B2-B209-3706-7BF5-D47DCDB1E92E}"/>
              </a:ext>
            </a:extLst>
          </p:cNvPr>
          <p:cNvSpPr/>
          <p:nvPr/>
        </p:nvSpPr>
        <p:spPr>
          <a:xfrm>
            <a:off x="9812101" y="2693758"/>
            <a:ext cx="711200" cy="461881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67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3667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649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21404" y="5630200"/>
            <a:ext cx="550039" cy="542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55707" y="5630200"/>
            <a:ext cx="550039" cy="542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565158" y="-481449"/>
            <a:ext cx="2862922" cy="27432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3" name="Freeform 13"/>
          <p:cNvSpPr/>
          <p:nvPr/>
        </p:nvSpPr>
        <p:spPr>
          <a:xfrm>
            <a:off x="10338778" y="-685800"/>
            <a:ext cx="2760453" cy="27432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grpSp>
        <p:nvGrpSpPr>
          <p:cNvPr id="16" name="Group 16"/>
          <p:cNvGrpSpPr/>
          <p:nvPr/>
        </p:nvGrpSpPr>
        <p:grpSpPr>
          <a:xfrm>
            <a:off x="141022" y="124628"/>
            <a:ext cx="1815505" cy="726489"/>
            <a:chOff x="1302999" y="1827027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1302999" y="1827027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&gt;, &lt;, =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5966257-1424-3ED4-EC51-4E623F6FE134}"/>
              </a:ext>
            </a:extLst>
          </p:cNvPr>
          <p:cNvSpPr txBox="1"/>
          <p:nvPr/>
        </p:nvSpPr>
        <p:spPr>
          <a:xfrm>
            <a:off x="1382889" y="1394291"/>
            <a:ext cx="9702800" cy="224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11" indent="-228611">
              <a:buAutoNum type="alphaLcParenR"/>
            </a:pPr>
            <a:r>
              <a:rPr lang="en-US" sz="4667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cm</a:t>
            </a:r>
            <a:r>
              <a:rPr lang="en-US" sz="4667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667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50 mm</a:t>
            </a:r>
            <a:r>
              <a:rPr lang="en-US" sz="4667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667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……… 250 mm</a:t>
            </a:r>
            <a:r>
              <a:rPr lang="en-US" sz="4667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4667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28611" indent="-228611">
              <a:buAutoNum type="alphaLcParenR"/>
            </a:pPr>
            <a:r>
              <a:rPr lang="en-US" sz="4667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dm</a:t>
            </a:r>
            <a:r>
              <a:rPr lang="en-US" sz="4667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4667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 cm</a:t>
            </a:r>
            <a:r>
              <a:rPr lang="en-US" sz="4667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667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……. 4 dm</a:t>
            </a:r>
            <a:r>
              <a:rPr lang="en-US" sz="4667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4667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28611" indent="-228611">
              <a:buAutoNum type="alphaLcParenR"/>
            </a:pPr>
            <a:r>
              <a:rPr lang="en-US" sz="4667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m</a:t>
            </a:r>
            <a:r>
              <a:rPr lang="en-US" sz="4667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4667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dm</a:t>
            </a:r>
            <a:r>
              <a:rPr lang="en-US" sz="4667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667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……… 250 dm</a:t>
            </a:r>
            <a:r>
              <a:rPr lang="en-US" sz="4667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4667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16">
            <a:extLst>
              <a:ext uri="{FF2B5EF4-FFF2-40B4-BE49-F238E27FC236}">
                <a16:creationId xmlns:a16="http://schemas.microsoft.com/office/drawing/2014/main" id="{6FF91242-E58B-673E-9B45-D5C182C45F72}"/>
              </a:ext>
            </a:extLst>
          </p:cNvPr>
          <p:cNvGrpSpPr/>
          <p:nvPr/>
        </p:nvGrpSpPr>
        <p:grpSpPr>
          <a:xfrm>
            <a:off x="6234289" y="1193253"/>
            <a:ext cx="567609" cy="578879"/>
            <a:chOff x="1769287" y="1802728"/>
            <a:chExt cx="1913890" cy="712021"/>
          </a:xfrm>
        </p:grpSpPr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AA110435-9B5B-296D-FEF9-F7957C242581}"/>
                </a:ext>
              </a:extLst>
            </p:cNvPr>
            <p:cNvSpPr/>
            <p:nvPr/>
          </p:nvSpPr>
          <p:spPr>
            <a:xfrm>
              <a:off x="1769287" y="1802728"/>
              <a:ext cx="1913890" cy="712021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=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343A6D16-2497-C1AF-CFA6-E4C7570963C4}"/>
              </a:ext>
            </a:extLst>
          </p:cNvPr>
          <p:cNvGrpSpPr/>
          <p:nvPr/>
        </p:nvGrpSpPr>
        <p:grpSpPr>
          <a:xfrm>
            <a:off x="5750662" y="2052321"/>
            <a:ext cx="567609" cy="578879"/>
            <a:chOff x="1302999" y="1827027"/>
            <a:chExt cx="1913890" cy="660400"/>
          </a:xfrm>
        </p:grpSpPr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B53B4D44-3BE4-D583-D125-62847EEF1F66}"/>
                </a:ext>
              </a:extLst>
            </p:cNvPr>
            <p:cNvSpPr/>
            <p:nvPr/>
          </p:nvSpPr>
          <p:spPr>
            <a:xfrm>
              <a:off x="1302999" y="1827027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&lt;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16">
            <a:extLst>
              <a:ext uri="{FF2B5EF4-FFF2-40B4-BE49-F238E27FC236}">
                <a16:creationId xmlns:a16="http://schemas.microsoft.com/office/drawing/2014/main" id="{C0E1860A-745A-AFEF-2A3D-EAB7A43BCC64}"/>
              </a:ext>
            </a:extLst>
          </p:cNvPr>
          <p:cNvGrpSpPr/>
          <p:nvPr/>
        </p:nvGrpSpPr>
        <p:grpSpPr>
          <a:xfrm>
            <a:off x="5283200" y="2773129"/>
            <a:ext cx="567609" cy="578879"/>
            <a:chOff x="1302999" y="1827027"/>
            <a:chExt cx="1913890" cy="660400"/>
          </a:xfrm>
        </p:grpSpPr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1576E78F-7F9E-2F5B-BC61-82779D979941}"/>
                </a:ext>
              </a:extLst>
            </p:cNvPr>
            <p:cNvSpPr/>
            <p:nvPr/>
          </p:nvSpPr>
          <p:spPr>
            <a:xfrm>
              <a:off x="1302999" y="1827027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&lt;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9AB6127-18F2-3547-D3D3-85DBC5AD0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4745" y="3930497"/>
            <a:ext cx="6939051" cy="23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529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09963" y="4977715"/>
            <a:ext cx="351023" cy="3462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40965" y="890152"/>
            <a:ext cx="380439" cy="375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70596" y="685800"/>
            <a:ext cx="335150" cy="3306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21404" y="5630200"/>
            <a:ext cx="550039" cy="542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55707" y="5630200"/>
            <a:ext cx="550039" cy="542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565158" y="-481449"/>
            <a:ext cx="2862922" cy="27432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3" name="Freeform 13"/>
          <p:cNvSpPr/>
          <p:nvPr/>
        </p:nvSpPr>
        <p:spPr>
          <a:xfrm>
            <a:off x="10338778" y="-685800"/>
            <a:ext cx="2760453" cy="27432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4" name="Freeform 14"/>
          <p:cNvSpPr/>
          <p:nvPr/>
        </p:nvSpPr>
        <p:spPr>
          <a:xfrm rot="-2539052">
            <a:off x="-679558" y="5293982"/>
            <a:ext cx="3091721" cy="27432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5" name="Freeform 15"/>
          <p:cNvSpPr/>
          <p:nvPr/>
        </p:nvSpPr>
        <p:spPr>
          <a:xfrm rot="-2435661">
            <a:off x="9586255" y="4800600"/>
            <a:ext cx="3185138" cy="27432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8" name="Freeform 18"/>
          <p:cNvSpPr/>
          <p:nvPr/>
        </p:nvSpPr>
        <p:spPr>
          <a:xfrm>
            <a:off x="2050563" y="4855839"/>
            <a:ext cx="3091721" cy="27432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9" name="Freeform 19"/>
          <p:cNvSpPr/>
          <p:nvPr/>
        </p:nvSpPr>
        <p:spPr>
          <a:xfrm>
            <a:off x="5051091" y="4977715"/>
            <a:ext cx="2089819" cy="27432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20" name="Freeform 20"/>
          <p:cNvSpPr/>
          <p:nvPr/>
        </p:nvSpPr>
        <p:spPr>
          <a:xfrm>
            <a:off x="7140910" y="4977715"/>
            <a:ext cx="2671191" cy="27432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grpSp>
        <p:nvGrpSpPr>
          <p:cNvPr id="23" name="Group 16">
            <a:extLst>
              <a:ext uri="{FF2B5EF4-FFF2-40B4-BE49-F238E27FC236}">
                <a16:creationId xmlns:a16="http://schemas.microsoft.com/office/drawing/2014/main" id="{84556BF4-DDD2-DDBA-99C9-A96B3F4FD172}"/>
              </a:ext>
            </a:extLst>
          </p:cNvPr>
          <p:cNvGrpSpPr/>
          <p:nvPr/>
        </p:nvGrpSpPr>
        <p:grpSpPr>
          <a:xfrm>
            <a:off x="535710" y="376099"/>
            <a:ext cx="10852727" cy="1162726"/>
            <a:chOff x="75301" y="-1537033"/>
            <a:chExt cx="1913890" cy="1291026"/>
          </a:xfrm>
        </p:grpSpPr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6FFBCA63-6C72-9756-CE95-06641831FA1E}"/>
                </a:ext>
              </a:extLst>
            </p:cNvPr>
            <p:cNvSpPr/>
            <p:nvPr/>
          </p:nvSpPr>
          <p:spPr>
            <a:xfrm>
              <a:off x="75301" y="-1537033"/>
              <a:ext cx="1913890" cy="1291026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 lIns="243840" rIns="182880"/>
            <a:lstStyle/>
            <a:p>
              <a:r>
                <a:rPr lang="en-US" sz="3334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4: Em hãy dùng thước đo góc để đo rồi viết số đo các góc đỉnh B; cạnh BA, BM và góc đỉnh M cạnh MA, MC?</a:t>
              </a:r>
              <a:endParaRPr lang="vi-VN" sz="333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87925" y="2077311"/>
            <a:ext cx="7248368" cy="2575272"/>
            <a:chOff x="4596046" y="2390837"/>
            <a:chExt cx="9095906" cy="2858844"/>
          </a:xfrm>
        </p:grpSpPr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466B755B-0C63-28CF-2E2D-6E710026720D}"/>
                </a:ext>
              </a:extLst>
            </p:cNvPr>
            <p:cNvSpPr/>
            <p:nvPr/>
          </p:nvSpPr>
          <p:spPr>
            <a:xfrm>
              <a:off x="4596046" y="2390837"/>
              <a:ext cx="9095906" cy="2743200"/>
            </a:xfrm>
            <a:prstGeom prst="triangle">
              <a:avLst>
                <a:gd name="adj" fmla="val 27846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7F6B04-4B42-A7AB-CDFB-FA453EBF0471}"/>
                </a:ext>
              </a:extLst>
            </p:cNvPr>
            <p:cNvCxnSpPr>
              <a:stCxn id="25" idx="0"/>
            </p:cNvCxnSpPr>
            <p:nvPr/>
          </p:nvCxnSpPr>
          <p:spPr>
            <a:xfrm>
              <a:off x="7128892" y="2390837"/>
              <a:ext cx="1329308" cy="285884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67D5DA3-C9FA-FDAB-9251-71C286833B29}"/>
              </a:ext>
            </a:extLst>
          </p:cNvPr>
          <p:cNvSpPr txBox="1"/>
          <p:nvPr/>
        </p:nvSpPr>
        <p:spPr>
          <a:xfrm>
            <a:off x="4122406" y="1832717"/>
            <a:ext cx="67763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vi-VN" sz="2667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62E763-ED6B-D155-0226-36A5BD5C823E}"/>
              </a:ext>
            </a:extLst>
          </p:cNvPr>
          <p:cNvSpPr txBox="1"/>
          <p:nvPr/>
        </p:nvSpPr>
        <p:spPr>
          <a:xfrm>
            <a:off x="2195084" y="4279673"/>
            <a:ext cx="67763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vi-VN" sz="2667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431B44-70CB-FB39-2EF7-9B8AD6179EC1}"/>
              </a:ext>
            </a:extLst>
          </p:cNvPr>
          <p:cNvSpPr txBox="1"/>
          <p:nvPr/>
        </p:nvSpPr>
        <p:spPr>
          <a:xfrm>
            <a:off x="5429225" y="4515952"/>
            <a:ext cx="67763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vi-VN" sz="2667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909C4C-2876-EF2C-7349-F551C4E489DB}"/>
              </a:ext>
            </a:extLst>
          </p:cNvPr>
          <p:cNvSpPr txBox="1"/>
          <p:nvPr/>
        </p:nvSpPr>
        <p:spPr>
          <a:xfrm>
            <a:off x="9890316" y="4238964"/>
            <a:ext cx="67763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vi-VN" sz="2667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856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09963" y="4977715"/>
            <a:ext cx="351023" cy="3462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40965" y="890152"/>
            <a:ext cx="380439" cy="375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70596" y="685800"/>
            <a:ext cx="335150" cy="3306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21404" y="5630200"/>
            <a:ext cx="550039" cy="542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55707" y="5630200"/>
            <a:ext cx="550039" cy="542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565158" y="-481449"/>
            <a:ext cx="2862922" cy="27432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338778" y="-685800"/>
            <a:ext cx="2760453" cy="27432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 rot="-2539052">
            <a:off x="-679558" y="5293982"/>
            <a:ext cx="3091721" cy="27432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2435661">
            <a:off x="9586255" y="4800600"/>
            <a:ext cx="3185138" cy="27432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2050563" y="4855839"/>
            <a:ext cx="3091721" cy="27432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051091" y="4977715"/>
            <a:ext cx="2089819" cy="27432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7140910" y="4977715"/>
            <a:ext cx="2671191" cy="27432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23" name="Group 16">
            <a:extLst>
              <a:ext uri="{FF2B5EF4-FFF2-40B4-BE49-F238E27FC236}">
                <a16:creationId xmlns:a16="http://schemas.microsoft.com/office/drawing/2014/main" id="{84556BF4-DDD2-DDBA-99C9-A96B3F4FD172}"/>
              </a:ext>
            </a:extLst>
          </p:cNvPr>
          <p:cNvGrpSpPr/>
          <p:nvPr/>
        </p:nvGrpSpPr>
        <p:grpSpPr>
          <a:xfrm>
            <a:off x="696036" y="345878"/>
            <a:ext cx="9776288" cy="938713"/>
            <a:chOff x="0" y="0"/>
            <a:chExt cx="1913890" cy="660400"/>
          </a:xfrm>
        </p:grpSpPr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6FFBCA63-6C72-9756-CE95-06641831FA1E}"/>
                </a:ext>
              </a:extLst>
            </p:cNvPr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pPr defTabSz="609630">
                <a:defRPr/>
              </a:pPr>
              <a:r>
                <a:rPr lang="en-US" sz="2667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5: Mảnh đất trồng rau hình chữ nhật có chiều dài 15 m, chiều dài hơn chiều rộng 6m. Tính diện tích của mảnh đất đó?</a:t>
              </a:r>
              <a:endParaRPr lang="vi-VN" sz="2667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F53C3-832F-E875-C1DD-07BC3951D7CD}"/>
              </a:ext>
            </a:extLst>
          </p:cNvPr>
          <p:cNvSpPr txBox="1"/>
          <p:nvPr/>
        </p:nvSpPr>
        <p:spPr>
          <a:xfrm>
            <a:off x="5036165" y="1610834"/>
            <a:ext cx="2133600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000" u="sng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u="sng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000" u="sng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8AFC99-4C55-DE6D-A565-909E641B201D}"/>
              </a:ext>
            </a:extLst>
          </p:cNvPr>
          <p:cNvSpPr txBox="1"/>
          <p:nvPr/>
        </p:nvSpPr>
        <p:spPr>
          <a:xfrm>
            <a:off x="1446663" y="2414038"/>
            <a:ext cx="9630561" cy="240065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 rộng mảnh đất trồng rau hình chữ nhật là:</a:t>
            </a:r>
          </a:p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		15 – 6 = 9 (m)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tích mảnh đất trồng rau hình chữ nhật là:</a:t>
            </a:r>
          </a:p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		15 x 9 = 135 (m</a:t>
            </a:r>
            <a:r>
              <a:rPr lang="en-US" sz="30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Đáp số: 135 m</a:t>
            </a:r>
            <a:r>
              <a:rPr lang="en-US" sz="30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3000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403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78" y="-225425"/>
            <a:ext cx="12297878" cy="74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1200726" y="341987"/>
            <a:ext cx="8977746" cy="1904510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5400" b="1" dirty="0">
                <a:solidFill>
                  <a:srgbClr val="C00000"/>
                </a:solidFill>
                <a:latin typeface="UTM Avo" panose="02040603050506020204" pitchFamily="18" charset="0"/>
              </a:rPr>
              <a:t>Điền số: </a:t>
            </a:r>
          </a:p>
          <a:p>
            <a:pPr algn="ctr" defTabSz="1371600">
              <a:defRPr/>
            </a:pPr>
            <a:r>
              <a:rPr lang="en-GB" sz="5400" b="1" dirty="0">
                <a:solidFill>
                  <a:srgbClr val="C00000"/>
                </a:solidFill>
                <a:latin typeface="UTM Avo" panose="02040603050506020204" pitchFamily="18" charset="0"/>
              </a:rPr>
              <a:t>4 tấn = ? tạ = ? kg</a:t>
            </a:r>
          </a:p>
        </p:txBody>
      </p:sp>
      <p:sp>
        <p:nvSpPr>
          <p:cNvPr id="3" name="Rounded Rectangle 14"/>
          <p:cNvSpPr/>
          <p:nvPr/>
        </p:nvSpPr>
        <p:spPr>
          <a:xfrm>
            <a:off x="1382830" y="3287079"/>
            <a:ext cx="7993146" cy="3180953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5400" b="1" dirty="0">
              <a:solidFill>
                <a:srgbClr val="70AD4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90" y="4483961"/>
            <a:ext cx="2435117" cy="1857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7354A-5784-9C14-1E13-0FC1AA6A5E18}"/>
              </a:ext>
            </a:extLst>
          </p:cNvPr>
          <p:cNvSpPr txBox="1"/>
          <p:nvPr/>
        </p:nvSpPr>
        <p:spPr>
          <a:xfrm>
            <a:off x="1111525" y="3941766"/>
            <a:ext cx="8264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tấn = 40 tạ = 4 000 kg </a:t>
            </a:r>
            <a:endParaRPr lang="vi-VN" sz="4800" b="1" dirty="0" err="1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354</Words>
  <Application>Microsoft Office PowerPoint</Application>
  <PresentationFormat>Widescreen</PresentationFormat>
  <Paragraphs>55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Cambria</vt:lpstr>
      <vt:lpstr>Century Gothic</vt:lpstr>
      <vt:lpstr>Times New Roman</vt:lpstr>
      <vt:lpstr>UTM Avo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2025-01-11T13:42:30Z</dcterms:created>
  <dcterms:modified xsi:type="dcterms:W3CDTF">2025-01-11T14:00:28Z</dcterms:modified>
</cp:coreProperties>
</file>