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10" r:id="rId4"/>
    <p:sldMasterId id="2147483722" r:id="rId5"/>
    <p:sldMasterId id="2147483728" r:id="rId6"/>
  </p:sldMasterIdLst>
  <p:notesMasterIdLst>
    <p:notesMasterId r:id="rId25"/>
  </p:notesMasterIdLst>
  <p:sldIdLst>
    <p:sldId id="273" r:id="rId7"/>
    <p:sldId id="266" r:id="rId8"/>
    <p:sldId id="567" r:id="rId9"/>
    <p:sldId id="280" r:id="rId10"/>
    <p:sldId id="11088374" r:id="rId11"/>
    <p:sldId id="11088375" r:id="rId12"/>
    <p:sldId id="564" r:id="rId13"/>
    <p:sldId id="282" r:id="rId14"/>
    <p:sldId id="263" r:id="rId15"/>
    <p:sldId id="565" r:id="rId16"/>
    <p:sldId id="11088376" r:id="rId17"/>
    <p:sldId id="11088391" r:id="rId18"/>
    <p:sldId id="11088388" r:id="rId19"/>
    <p:sldId id="11088392" r:id="rId20"/>
    <p:sldId id="11088393" r:id="rId21"/>
    <p:sldId id="11088394" r:id="rId22"/>
    <p:sldId id="11088395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59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26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5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4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25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7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7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5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6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7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3691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9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9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3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4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4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7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1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4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0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73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9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54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687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290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002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1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71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5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D4C6C6-A3D7-4E80-8E23-60CBB2210C1E}"/>
              </a:ext>
            </a:extLst>
          </p:cNvPr>
          <p:cNvSpPr txBox="1"/>
          <p:nvPr/>
        </p:nvSpPr>
        <p:spPr>
          <a:xfrm>
            <a:off x="3784384" y="3027378"/>
            <a:ext cx="6282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17: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Động</a:t>
            </a: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vật</a:t>
            </a: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sống</a:t>
            </a: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ở </a:t>
            </a:r>
            <a:r>
              <a:rPr kumimoji="0" lang="en-US" sz="5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đâu</a:t>
            </a:r>
            <a:endParaRPr kumimoji="0" lang="en-US" sz="5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A16D5-16DA-4E2C-B5FF-82F50C71AADD}"/>
              </a:ext>
            </a:extLst>
          </p:cNvPr>
          <p:cNvSpPr txBox="1"/>
          <p:nvPr/>
        </p:nvSpPr>
        <p:spPr>
          <a:xfrm>
            <a:off x="3222594" y="0"/>
            <a:ext cx="516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5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04EA-451B-4BE3-8EA3-622CC94E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DE1212-1566-40BE-8B61-1E37908A7AFB}"/>
              </a:ext>
            </a:extLst>
          </p:cNvPr>
          <p:cNvSpPr/>
          <p:nvPr/>
        </p:nvSpPr>
        <p:spPr>
          <a:xfrm>
            <a:off x="2352675" y="230188"/>
            <a:ext cx="8315325" cy="666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3C208-F893-4C5D-807B-676D0E9CF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2083D-86AC-48B9-9203-D3B9D59C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787" y="1624013"/>
            <a:ext cx="101380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04EA-451B-4BE3-8EA3-622CC94E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DE1212-1566-40BE-8B61-1E37908A7AFB}"/>
              </a:ext>
            </a:extLst>
          </p:cNvPr>
          <p:cNvSpPr/>
          <p:nvPr/>
        </p:nvSpPr>
        <p:spPr>
          <a:xfrm>
            <a:off x="2352675" y="230188"/>
            <a:ext cx="8315325" cy="666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3C208-F893-4C5D-807B-676D0E9CF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65B71-4A94-4323-B10B-EB18949A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721" y="1419225"/>
            <a:ext cx="946449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2365911" y="2491193"/>
            <a:ext cx="74601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Con vật như thế nào nếu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lvl="0" algn="ctr">
              <a:defRPr/>
            </a:pPr>
            <a:r>
              <a:rPr lang="vi-V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không được giải th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oát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239184"/>
            <a:ext cx="6682317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1092200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5791200" y="3532717"/>
            <a:ext cx="5791200" cy="990326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2485215" y="2047370"/>
            <a:ext cx="77713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cs typeface="iCiel Cucho" pitchFamily="50" charset="0"/>
              </a:rPr>
              <a:t>Kết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cs typeface="iCiel Cucho" pitchFamily="50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cs typeface="iCiel Cucho" pitchFamily="50" charset="0"/>
              </a:rPr>
              <a:t>luận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cs typeface="iCiel Cucho" pitchFamily="50" charset="0"/>
              </a:rPr>
              <a:t>: </a:t>
            </a:r>
            <a:r>
              <a:rPr lang="vi-VN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Các con vật bị chết </a:t>
            </a:r>
            <a:endParaRPr lang="en-US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lvl="0" algn="ctr">
              <a:defRPr/>
            </a:pPr>
            <a:r>
              <a:rPr lang="vi-VN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nếu không được giải cứu.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980" y="-103008"/>
            <a:ext cx="1103377" cy="17953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01517"/>
            <a:ext cx="1103377" cy="17953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03377" y="357873"/>
            <a:ext cx="8905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Hoạt động 3: Tầm quan trọng của môi trường sống.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1131" y="2178119"/>
            <a:ext cx="97032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vi-VN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Điều gì sẽ xảy ra nếu môi trường </a:t>
            </a:r>
            <a:endParaRPr lang="en-US" altLang="zh-CN" sz="5400" b="1" dirty="0">
              <a:solidFill>
                <a:srgbClr val="002060"/>
              </a:solidFill>
              <a:latin typeface="Calibri" panose="020F0502020204030204"/>
              <a:ea typeface="方正粗圆_GBK" pitchFamily="65" charset="-122"/>
              <a:cs typeface="Times New Roman" panose="02020603050405020304" pitchFamily="18" charset="0"/>
            </a:endParaRPr>
          </a:p>
          <a:p>
            <a:pPr lvl="0" algn="ctr"/>
            <a:r>
              <a:rPr lang="vi-VN" altLang="zh-CN" sz="5400" b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sống của động vật bị thay đổi?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方正粗圆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2367629" y="2016359"/>
            <a:ext cx="76904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vi-VN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Con vật bị thay đổi môi</a:t>
            </a:r>
            <a:endParaRPr lang="en-US" sz="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lvl="0" algn="ctr">
              <a:defRPr/>
            </a:pPr>
            <a:r>
              <a:rPr lang="vi-VN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trường </a:t>
            </a:r>
            <a:r>
              <a:rPr 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sống có thể bị chết.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01559E-ECB6-4AE1-92B1-2E97D070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35753-CAA9-4569-81B4-1FCA2A5C9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104066"/>
            <a:ext cx="9182100" cy="5077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EA002B-340B-462E-9DDB-15DE5032ADA0}"/>
              </a:ext>
            </a:extLst>
          </p:cNvPr>
          <p:cNvSpPr txBox="1"/>
          <p:nvPr/>
        </p:nvSpPr>
        <p:spPr>
          <a:xfrm>
            <a:off x="1322772" y="6551334"/>
            <a:ext cx="858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thuộc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về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Hương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Thảo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- https://www.facebook.com/huongthaoGADT/</a:t>
            </a:r>
          </a:p>
        </p:txBody>
      </p:sp>
    </p:spTree>
    <p:extLst>
      <p:ext uri="{BB962C8B-B14F-4D97-AF65-F5344CB8AC3E}">
        <p14:creationId xmlns:p14="http://schemas.microsoft.com/office/powerpoint/2010/main" val="18961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707333" y="2949382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Cooper Black" panose="0208090404030B020404" pitchFamily="18" charset="0"/>
                <a:ea typeface="Microsoft YaHei" panose="020B0503020204020204" charset="-122"/>
                <a:cs typeface="Aharoni" panose="02010803020104030203" pitchFamily="2" charset="-79"/>
              </a:rPr>
              <a:t>Tiết</a:t>
            </a: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Cooper Black" panose="0208090404030B020404" pitchFamily="18" charset="0"/>
                <a:ea typeface="Microsoft YaHei" panose="020B0503020204020204" charset="-122"/>
                <a:cs typeface="Aharoni" panose="02010803020104030203" pitchFamily="2" charset="-79"/>
              </a:rPr>
              <a:t> 2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Cooper Black" panose="0208090404030B020404" pitchFamily="18" charset="0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0A1CE-A79D-42BC-B65E-C31324D1F0F3}"/>
              </a:ext>
            </a:extLst>
          </p:cNvPr>
          <p:cNvSpPr txBox="1"/>
          <p:nvPr/>
        </p:nvSpPr>
        <p:spPr>
          <a:xfrm>
            <a:off x="1260629" y="6426617"/>
            <a:ext cx="858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thuộc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về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Hương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Thảo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- https://www.facebook.com/huongthaoGADT/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2073724"/>
            <a:ext cx="833437" cy="860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84F7D-DC2C-488B-8AB4-C7304B3C0363}"/>
              </a:ext>
            </a:extLst>
          </p:cNvPr>
          <p:cNvSpPr txBox="1"/>
          <p:nvPr/>
        </p:nvSpPr>
        <p:spPr>
          <a:xfrm>
            <a:off x="1260629" y="6426617"/>
            <a:ext cx="858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thuộc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về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Hương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Thảo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- https://www.facebook.com/huongthaoGADT/</a:t>
            </a:r>
          </a:p>
        </p:txBody>
      </p:sp>
    </p:spTree>
    <p:extLst>
      <p:ext uri="{BB962C8B-B14F-4D97-AF65-F5344CB8AC3E}">
        <p14:creationId xmlns:p14="http://schemas.microsoft.com/office/powerpoint/2010/main" val="6969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6460794-1F36-4CBC-8605-5715EAAB7550}"/>
              </a:ext>
            </a:extLst>
          </p:cNvPr>
          <p:cNvSpPr/>
          <p:nvPr/>
        </p:nvSpPr>
        <p:spPr>
          <a:xfrm>
            <a:off x="2162176" y="142681"/>
            <a:ext cx="8210550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white"/>
                </a:solidFill>
                <a:latin typeface="Calibri"/>
              </a:rPr>
              <a:t>Hoạt động 1: Kể tên các con vật ở nơi em sống.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DFE0E-E223-454C-AB8F-D77E07338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8" y="1293341"/>
            <a:ext cx="7069261" cy="53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7067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043" y="107593"/>
            <a:ext cx="797845" cy="79784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FE2BAF-87B8-4BCE-91FF-3093E4AC9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05368"/>
              </p:ext>
            </p:extLst>
          </p:nvPr>
        </p:nvGraphicFramePr>
        <p:xfrm>
          <a:off x="523783" y="-1"/>
          <a:ext cx="11431150" cy="6750369"/>
        </p:xfrm>
        <a:graphic>
          <a:graphicData uri="http://schemas.openxmlformats.org/drawingml/2006/table">
            <a:tbl>
              <a:tblPr/>
              <a:tblGrid>
                <a:gridCol w="1385757">
                  <a:extLst>
                    <a:ext uri="{9D8B030D-6E8A-4147-A177-3AD203B41FA5}">
                      <a16:colId xmlns:a16="http://schemas.microsoft.com/office/drawing/2014/main" val="2339394169"/>
                    </a:ext>
                  </a:extLst>
                </a:gridCol>
                <a:gridCol w="2484907">
                  <a:extLst>
                    <a:ext uri="{9D8B030D-6E8A-4147-A177-3AD203B41FA5}">
                      <a16:colId xmlns:a16="http://schemas.microsoft.com/office/drawing/2014/main" val="2519452278"/>
                    </a:ext>
                  </a:extLst>
                </a:gridCol>
                <a:gridCol w="7560486">
                  <a:extLst>
                    <a:ext uri="{9D8B030D-6E8A-4147-A177-3AD203B41FA5}">
                      <a16:colId xmlns:a16="http://schemas.microsoft.com/office/drawing/2014/main" val="3635323220"/>
                    </a:ext>
                  </a:extLst>
                </a:gridCol>
              </a:tblGrid>
              <a:tr h="5662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STT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28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cư trú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270422"/>
                  </a:ext>
                </a:extLst>
              </a:tr>
              <a:tr h="566232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Chuột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Cống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hang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chuột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,..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433025"/>
                  </a:ext>
                </a:extLst>
              </a:tr>
              <a:tr h="60756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Ao, hồ, sông, suối, biển, đồng ruộng, mương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608073"/>
                  </a:ext>
                </a:extLst>
              </a:tr>
              <a:tr h="566232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Mèo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Rừng, chuồng mèo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90886"/>
                  </a:ext>
                </a:extLst>
              </a:tr>
              <a:tr h="566232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Chó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Rừng, chuồng chó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94580"/>
                  </a:ext>
                </a:extLst>
              </a:tr>
              <a:tr h="1046721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Ốc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Ao, hồ, sông, suối, biển, đồng ruộng, mương, máng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88301"/>
                  </a:ext>
                </a:extLst>
              </a:tr>
              <a:tr h="566232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Muỗi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tối, bụi cây, vũng nước đọng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546300"/>
                  </a:ext>
                </a:extLst>
              </a:tr>
              <a:tr h="566232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Tổ ong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84513"/>
                  </a:ext>
                </a:extLst>
              </a:tr>
              <a:tr h="566232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Chim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 tổ trên cây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286123"/>
                  </a:ext>
                </a:extLst>
              </a:tr>
              <a:tr h="566232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Ếch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Ao, đầm, sông, suối,…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770836"/>
                  </a:ext>
                </a:extLst>
              </a:tr>
              <a:tr h="566232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Gà</a:t>
                      </a: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Rừng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chuồng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27" marR="87027" marT="43513" marB="43513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6842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D10F-19AB-4F4A-984F-42B12364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073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endParaRPr lang="en-US" sz="3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B929F-CFB4-4013-8B3C-0BA886040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C88A1-AA00-4FCE-8457-25F986732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440" y="1614488"/>
            <a:ext cx="8620360" cy="5560802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EFA99F8-6ADB-4D52-A90C-8222C6DF5D20}"/>
              </a:ext>
            </a:extLst>
          </p:cNvPr>
          <p:cNvSpPr/>
          <p:nvPr/>
        </p:nvSpPr>
        <p:spPr>
          <a:xfrm>
            <a:off x="0" y="1171574"/>
            <a:ext cx="3105150" cy="1819275"/>
          </a:xfrm>
          <a:prstGeom prst="cloudCallout">
            <a:avLst>
              <a:gd name="adj1" fmla="val 60153"/>
              <a:gd name="adj2" fmla="val 80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Con Hổ, Voi, Mèo, Bò sữa sống ở môi trường nào?</a:t>
            </a:r>
            <a:endParaRPr lang="en-US" sz="2400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77B6808-42F9-4523-BFF8-7D4D130B0703}"/>
              </a:ext>
            </a:extLst>
          </p:cNvPr>
          <p:cNvSpPr/>
          <p:nvPr/>
        </p:nvSpPr>
        <p:spPr>
          <a:xfrm>
            <a:off x="9324975" y="2024060"/>
            <a:ext cx="3105150" cy="1819275"/>
          </a:xfrm>
          <a:prstGeom prst="cloudCallout">
            <a:avLst>
              <a:gd name="adj1" fmla="val -39234"/>
              <a:gd name="adj2" fmla="val 50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Con cá Voi, Rùa sống ở môi trường nào?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74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A107-2F03-4363-98C2-872105E1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4C6122-41C2-46B7-BAD7-8481C6357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657396"/>
              </p:ext>
            </p:extLst>
          </p:nvPr>
        </p:nvGraphicFramePr>
        <p:xfrm>
          <a:off x="2047875" y="1851025"/>
          <a:ext cx="930592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974">
                  <a:extLst>
                    <a:ext uri="{9D8B030D-6E8A-4147-A177-3AD203B41FA5}">
                      <a16:colId xmlns:a16="http://schemas.microsoft.com/office/drawing/2014/main" val="3546309090"/>
                    </a:ext>
                  </a:extLst>
                </a:gridCol>
                <a:gridCol w="3101974">
                  <a:extLst>
                    <a:ext uri="{9D8B030D-6E8A-4147-A177-3AD203B41FA5}">
                      <a16:colId xmlns:a16="http://schemas.microsoft.com/office/drawing/2014/main" val="3379891482"/>
                    </a:ext>
                  </a:extLst>
                </a:gridCol>
                <a:gridCol w="3101974">
                  <a:extLst>
                    <a:ext uri="{9D8B030D-6E8A-4147-A177-3AD203B41FA5}">
                      <a16:colId xmlns:a16="http://schemas.microsoft.com/office/drawing/2014/main" val="1264674912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 </a:t>
                      </a:r>
                      <a:r>
                        <a:rPr lang="en-US" sz="3200" dirty="0" err="1"/>
                        <a:t>vật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Nơi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sống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183566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Hổ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Rừng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063988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508765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237436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01198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4C3205-F8D9-41BA-876F-33F73239851F}"/>
              </a:ext>
            </a:extLst>
          </p:cNvPr>
          <p:cNvSpPr/>
          <p:nvPr/>
        </p:nvSpPr>
        <p:spPr>
          <a:xfrm>
            <a:off x="2152649" y="114300"/>
            <a:ext cx="8086725" cy="658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08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>
                <a:highlight>
                  <a:srgbClr val="FFFF00"/>
                </a:highlight>
              </a:rPr>
              <a:t>Hoạt động 3: Phân loại nơi sống của các con vật.</a:t>
            </a:r>
            <a:endParaRPr lang="en-US" sz="3600" b="1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5CE60-B3D9-4938-B965-D8CA167C5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53" y="2209800"/>
            <a:ext cx="8432193" cy="41243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0B1039-B8B0-4421-B3B8-3CBA1005240B}"/>
              </a:ext>
            </a:extLst>
          </p:cNvPr>
          <p:cNvSpPr txBox="1">
            <a:spLocks/>
          </p:cNvSpPr>
          <p:nvPr/>
        </p:nvSpPr>
        <p:spPr>
          <a:xfrm>
            <a:off x="495300" y="11922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/>
              <a:t>Hoàn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en-US" sz="3600" b="1" dirty="0"/>
              <a:t> </a:t>
            </a:r>
            <a:r>
              <a:rPr lang="en-US" sz="3600" b="1" dirty="0" err="1"/>
              <a:t>sơ</a:t>
            </a:r>
            <a:r>
              <a:rPr lang="en-US" sz="3600" b="1" dirty="0"/>
              <a:t> </a:t>
            </a:r>
            <a:r>
              <a:rPr lang="en-US" sz="3600" b="1" dirty="0" err="1"/>
              <a:t>đồ</a:t>
            </a:r>
            <a:r>
              <a:rPr lang="en-US" sz="3600" b="1" dirty="0"/>
              <a:t> </a:t>
            </a:r>
            <a:r>
              <a:rPr lang="en-US" sz="3600" b="1" dirty="0" err="1"/>
              <a:t>sau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564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C11117-E653-42B0-8E68-ABC968617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61" y="1987821"/>
            <a:ext cx="1132164" cy="1064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FE77E-8656-46D3-B05F-11954A927F1F}"/>
              </a:ext>
            </a:extLst>
          </p:cNvPr>
          <p:cNvSpPr txBox="1"/>
          <p:nvPr/>
        </p:nvSpPr>
        <p:spPr>
          <a:xfrm>
            <a:off x="1260629" y="6426617"/>
            <a:ext cx="858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thuộc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về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Hương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Thảo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- https://www.facebook.com/huongthaoGADT/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399</Words>
  <Application>Microsoft Office PowerPoint</Application>
  <PresentationFormat>Widescreen</PresentationFormat>
  <Paragraphs>75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等线</vt:lpstr>
      <vt:lpstr>等线 Light</vt:lpstr>
      <vt:lpstr>Microsoft YaHei</vt:lpstr>
      <vt:lpstr>Arial</vt:lpstr>
      <vt:lpstr>Averta Std CY Bold</vt:lpstr>
      <vt:lpstr>Calibri</vt:lpstr>
      <vt:lpstr>Calibri Light</vt:lpstr>
      <vt:lpstr>Cooper Black</vt:lpstr>
      <vt:lpstr>iCiel Mijas</vt:lpstr>
      <vt:lpstr>Quicksand Medium</vt:lpstr>
      <vt:lpstr>Times New Roman</vt:lpstr>
      <vt:lpstr>字魂59号-创粗黑</vt:lpstr>
      <vt:lpstr>2_Office Theme</vt:lpstr>
      <vt:lpstr>3_Office Theme</vt:lpstr>
      <vt:lpstr>Office 主题​​</vt:lpstr>
      <vt:lpstr>4_Office Theme</vt:lpstr>
      <vt:lpstr>Hoạt động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Đặt và trả lời câu hỏi về tên và nơi sống của các con vật trong hình</vt:lpstr>
      <vt:lpstr>PowerPoint Presentation</vt:lpstr>
      <vt:lpstr>Hoạt động 3: Phân loại nơi sống của các con vật.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</cp:lastModifiedBy>
  <cp:revision>10</cp:revision>
  <dcterms:created xsi:type="dcterms:W3CDTF">2021-06-23T08:03:30Z</dcterms:created>
  <dcterms:modified xsi:type="dcterms:W3CDTF">2025-01-08T13:22:38Z</dcterms:modified>
</cp:coreProperties>
</file>