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419" r:id="rId3"/>
    <p:sldId id="422" r:id="rId4"/>
    <p:sldId id="442" r:id="rId5"/>
    <p:sldId id="443" r:id="rId6"/>
    <p:sldId id="444" r:id="rId7"/>
    <p:sldId id="309" r:id="rId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FF"/>
    <a:srgbClr val="990000"/>
    <a:srgbClr val="80000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1"/>
  </p:normalViewPr>
  <p:slideViewPr>
    <p:cSldViewPr showGuides="1">
      <p:cViewPr>
        <p:scale>
          <a:sx n="70" d="100"/>
          <a:sy n="70" d="100"/>
        </p:scale>
        <p:origin x="-492" y="-78"/>
      </p:cViewPr>
      <p:guideLst>
        <p:guide orient="horz" pos="2110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52C44-8FE6-4BBC-A250-19E940F5D1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microsoft.com/office/2007/relationships/hdphoto" Target="../media/image11.wdp"/><Relationship Id="rId7" Type="http://schemas.openxmlformats.org/officeDocument/2006/relationships/image" Target="../media/image10.png"/><Relationship Id="rId6" Type="http://schemas.microsoft.com/office/2007/relationships/hdphoto" Target="../media/image9.wdp"/><Relationship Id="rId5" Type="http://schemas.openxmlformats.org/officeDocument/2006/relationships/image" Target="../media/image8.png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.xml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-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FIREWRK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FIREWRK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24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505200" y="3048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4343400" y="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5029200" y="3810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4724400" y="12954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3733800" y="12192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Text Box 18"/>
          <p:cNvSpPr txBox="1"/>
          <p:nvPr/>
        </p:nvSpPr>
        <p:spPr>
          <a:xfrm>
            <a:off x="776605" y="1932305"/>
            <a:ext cx="725297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HÙNG THẮNG</a:t>
            </a:r>
            <a:endParaRPr lang="en-US" altLang="vi-VN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  <a:endParaRPr lang="vi-VN" altLang="vi-VN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34: 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LT: MRVT VỀ C</a:t>
            </a:r>
            <a:r>
              <a:rPr lang="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M</a:t>
            </a:r>
            <a:r>
              <a:rPr lang="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DẤU CHẤM, DẤU CHẤM HỎI</a:t>
            </a:r>
            <a:r>
              <a:rPr lang="vi-V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(Tuần 1</a:t>
            </a:r>
            <a:r>
              <a:rPr lang="vi-V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</a:t>
            </a:r>
            <a:endParaRPr lang="vi-VN" altLang="en-US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206493" y="787365"/>
            <a:ext cx="9576412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1.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Nói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tên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mùa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và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đặc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điểm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của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mùa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ở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miền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Bắc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741" y="1264559"/>
            <a:ext cx="2755925" cy="178302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2266" y="1295636"/>
            <a:ext cx="2636081" cy="165418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741" y="3728639"/>
            <a:ext cx="2755926" cy="164666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1417" y="3625031"/>
            <a:ext cx="2665679" cy="1732224"/>
          </a:xfrm>
          <a:prstGeom prst="rect">
            <a:avLst/>
          </a:prstGeom>
        </p:spPr>
      </p:pic>
      <p:sp>
        <p:nvSpPr>
          <p:cNvPr id="59" name="Rounded Rectangle 15"/>
          <p:cNvSpPr/>
          <p:nvPr/>
        </p:nvSpPr>
        <p:spPr>
          <a:xfrm>
            <a:off x="716971" y="3133084"/>
            <a:ext cx="1413714" cy="40241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FC7D77"/>
            </a:solidFill>
            <a:prstDash val="solid"/>
          </a:ln>
          <a:effectLst>
            <a:glow rad="63500">
              <a:srgbClr val="FC7D77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FC7D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Mùa xuân</a:t>
            </a: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srgbClr val="FC7D77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60" name="Rounded Rectangle 16"/>
          <p:cNvSpPr/>
          <p:nvPr/>
        </p:nvSpPr>
        <p:spPr>
          <a:xfrm>
            <a:off x="5031417" y="5448066"/>
            <a:ext cx="1413714" cy="402413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BAE5E4">
                <a:lumMod val="75000"/>
              </a:srgbClr>
            </a:solidFill>
            <a:prstDash val="solid"/>
          </a:ln>
          <a:effectLst>
            <a:glow rad="101600">
              <a:srgbClr val="BAE5E4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Mùa đông</a:t>
            </a: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61" name="Rounded Rectangle 17"/>
          <p:cNvSpPr/>
          <p:nvPr/>
        </p:nvSpPr>
        <p:spPr>
          <a:xfrm>
            <a:off x="4932251" y="3047582"/>
            <a:ext cx="1413714" cy="40241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92D050"/>
            </a:solidFill>
            <a:prstDash val="solid"/>
          </a:ln>
          <a:effectLst>
            <a:glow rad="63500">
              <a:srgbClr val="92D050"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Mùa hè</a:t>
            </a: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62" name="Rounded Rectangle 18"/>
          <p:cNvSpPr/>
          <p:nvPr/>
        </p:nvSpPr>
        <p:spPr>
          <a:xfrm>
            <a:off x="520137" y="5399270"/>
            <a:ext cx="1413714" cy="402413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FFAB40">
                <a:lumMod val="60000"/>
                <a:lumOff val="40000"/>
              </a:srgbClr>
            </a:solidFill>
            <a:prstDash val="solid"/>
          </a:ln>
          <a:effectLst>
            <a:glow rad="63500">
              <a:srgbClr val="FFAB4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Mùa thu</a:t>
            </a:r>
            <a:endParaRPr kumimoji="0" lang="x-none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19451" y="2976489"/>
            <a:ext cx="201511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Hoa đào nở rộ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387986" y="3225147"/>
            <a:ext cx="258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Chồi non xanh biếc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87986" y="3451906"/>
            <a:ext cx="253007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Ấm áp, nhẹ nhàng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42181" y="2932279"/>
            <a:ext cx="25323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Phượng vĩ đỏ thắm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38856" y="3141148"/>
            <a:ext cx="266567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Nóng bức, oi ả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27742" y="3334291"/>
            <a:ext cx="2191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Cây lá tươi xanh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06867" y="5357255"/>
            <a:ext cx="217095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Mùa cây thay lá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995752" y="5550397"/>
            <a:ext cx="20602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Tiết trời se lạnh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45131" y="5324044"/>
            <a:ext cx="259331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Cành lá khẳng khiu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64629" y="5550397"/>
            <a:ext cx="252329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Rét buốt, hanh khô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  <p:custDataLst>
      <p:tags r:id="rId9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60" grpId="0" bldLvl="0" animBg="1"/>
      <p:bldP spid="61" grpId="0" bldLvl="0" animBg="1"/>
      <p:bldP spid="62" grpId="0" bldLvl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30137" y="909290"/>
            <a:ext cx="598834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2.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Nói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mùa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đặc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điểm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mùa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ở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miền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Nam.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4" name="Rounded Rectangle 16"/>
          <p:cNvSpPr/>
          <p:nvPr/>
        </p:nvSpPr>
        <p:spPr>
          <a:xfrm>
            <a:off x="3791135" y="1700678"/>
            <a:ext cx="1319567" cy="52844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BAE5E4">
                <a:lumMod val="75000"/>
              </a:srgbClr>
            </a:solidFill>
            <a:prstDash val="solid"/>
          </a:ln>
          <a:effectLst>
            <a:glow rad="101600">
              <a:srgbClr val="BAE5E4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21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Mùa mưa</a:t>
            </a:r>
            <a:endParaRPr kumimoji="0" lang="x-none" sz="21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5" name="Rounded Rectangle 18"/>
          <p:cNvSpPr/>
          <p:nvPr/>
        </p:nvSpPr>
        <p:spPr>
          <a:xfrm>
            <a:off x="2940712" y="3760496"/>
            <a:ext cx="1591028" cy="620097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FFAB40">
                <a:lumMod val="60000"/>
                <a:lumOff val="40000"/>
              </a:srgbClr>
            </a:solidFill>
            <a:prstDash val="solid"/>
          </a:ln>
          <a:effectLst>
            <a:glow rad="63500">
              <a:srgbClr val="FFAB4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21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Mùa khô</a:t>
            </a:r>
            <a:endParaRPr kumimoji="0" lang="x-none" sz="21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226" y="4400123"/>
            <a:ext cx="215047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Nắng nhiều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3352" y="4829612"/>
            <a:ext cx="265852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Ngày trời nóng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r</a:t>
            </a: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ất ít mưa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1" y="2393646"/>
            <a:ext cx="302104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Mưa nhiều, mát mẻ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1" y="2786061"/>
            <a:ext cx="2813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Vừa mưa đã nắng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24000"/>
                    </a14:imgEffect>
                  </a14:imgLayer>
                </a14:imgProps>
              </a:ext>
            </a:extLst>
          </a:blip>
          <a:srcRect l="2655"/>
          <a:stretch>
            <a:fillRect/>
          </a:stretch>
        </p:blipFill>
        <p:spPr>
          <a:xfrm>
            <a:off x="131978" y="1602469"/>
            <a:ext cx="3373944" cy="19988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3719" y="3516419"/>
            <a:ext cx="3675183" cy="2121106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589085" y="1538009"/>
            <a:ext cx="7631723" cy="4260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0014" y="1180217"/>
            <a:ext cx="7544674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3.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Chọn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dấu</a:t>
            </a:r>
            <a:r>
              <a:rPr kumimoji="0" lang="en-US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chấm</a:t>
            </a:r>
            <a:r>
              <a:rPr kumimoji="0" lang="en-US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hoặc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dấu</a:t>
            </a:r>
            <a:r>
              <a:rPr kumimoji="0" lang="en-US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chấm</a:t>
            </a:r>
            <a:r>
              <a:rPr kumimoji="0" lang="en-US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hỏi</a:t>
            </a:r>
            <a:r>
              <a:rPr kumimoji="0" lang="en-US" sz="2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thay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cho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ô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kumimoji="0" lang="en-US" sz="21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vuông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86962" y="1796059"/>
            <a:ext cx="5519614" cy="3969385"/>
            <a:chOff x="534619" y="1298637"/>
            <a:chExt cx="4299244" cy="5292513"/>
          </a:xfrm>
        </p:grpSpPr>
        <p:sp>
          <p:nvSpPr>
            <p:cNvPr id="28" name="TextBox 27"/>
            <p:cNvSpPr txBox="1"/>
            <p:nvPr/>
          </p:nvSpPr>
          <p:spPr>
            <a:xfrm>
              <a:off x="534619" y="1298637"/>
              <a:ext cx="3931108" cy="5292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- Ở miền Bắc, mùa nào trời lạnh </a:t>
              </a:r>
              <a:endPara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- Ở miền Bắc, mùa đông trời lạnh </a:t>
              </a:r>
              <a:endPara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- Ở miền Nam, nắng nhiều vào mùa nào </a:t>
              </a:r>
              <a:endParaRPr kumimoji="0" lang="vi-VN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- Ở miền Nam, nắng nhiều vào mùa khô </a:t>
              </a:r>
              <a:endParaRPr kumimoji="0" lang="x-non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- Sau cơn mưa, cây cối như thế nào </a:t>
              </a:r>
              <a:endParaRPr kumimoji="0" lang="x-non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- Sau cơn mưa, cây cối tốt tươi </a:t>
              </a:r>
              <a:endParaRPr kumimoji="0" lang="x-non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24293" y="1453552"/>
              <a:ext cx="411286" cy="646330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x-none" sz="1500" b="0" i="0" u="none" strike="noStrike" kern="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22334" y="2320031"/>
              <a:ext cx="411286" cy="629881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x-none" sz="15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22577" y="3175085"/>
              <a:ext cx="411286" cy="646330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x-none" sz="1500" b="0" i="0" u="none" strike="noStrike" kern="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65049" y="4074781"/>
              <a:ext cx="411286" cy="646330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x-none" sz="1500" b="0" i="0" u="none" strike="noStrike" kern="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18587" y="4859284"/>
              <a:ext cx="411286" cy="646330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x-none" sz="1500" b="0" i="0" u="none" strike="noStrike" kern="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41625" y="5700101"/>
              <a:ext cx="411286" cy="734252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x-none" sz="1500" b="0" i="0" u="none" strike="noStrike" kern="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200052" y="1906709"/>
            <a:ext cx="44083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2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?</a:t>
            </a:r>
            <a:endParaRPr kumimoji="0" lang="x-none" sz="2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02876" y="2398504"/>
            <a:ext cx="39555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kumimoji="0" lang="x-none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63942" y="3153188"/>
            <a:ext cx="44083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2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?</a:t>
            </a:r>
            <a:endParaRPr kumimoji="0" lang="x-none" sz="2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33354" y="3716416"/>
            <a:ext cx="39555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kumimoji="0" lang="x-none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25476" y="4432165"/>
            <a:ext cx="44083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2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?</a:t>
            </a:r>
            <a:endParaRPr kumimoji="0" lang="x-none" sz="27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31984" y="4951292"/>
            <a:ext cx="39555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x-none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kumimoji="0" lang="x-none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5" descr="1"/>
          <p:cNvPicPr>
            <a:picLocks noChangeAspect="1"/>
          </p:cNvPicPr>
          <p:nvPr/>
        </p:nvPicPr>
        <p:blipFill>
          <a:blip r:embed="rId1"/>
          <a:srcRect b="8046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6"/>
          <p:cNvSpPr txBox="1"/>
          <p:nvPr/>
        </p:nvSpPr>
        <p:spPr>
          <a:xfrm>
            <a:off x="990600" y="2362200"/>
            <a:ext cx="7086600" cy="3724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vi-VN" altLang="x-none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thầy cô giáo mạnh khỏe, chúc các em học sinh chăm ngoan học tốt.</a:t>
            </a:r>
            <a:endParaRPr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4400" b="1" i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4000" dirty="0">
              <a:latin typeface=".VnArial" pitchFamily="34" charset="0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applause.wav"/>
      </p:stSnd>
    </p:sndAc>
  </p:transition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WPS Presentation</Application>
  <PresentationFormat>On-screen Show (4:3)</PresentationFormat>
  <Paragraphs>74</Paragraphs>
  <Slides>6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.VnArial</vt:lpstr>
      <vt:lpstr>Microsoft YaHei</vt:lpstr>
      <vt:lpstr>Arial Unicode MS</vt:lpstr>
      <vt:lpstr>Calibri</vt:lpstr>
      <vt:lpstr>Segoe Print</vt:lpstr>
      <vt:lpstr>Arial</vt:lpstr>
      <vt:lpstr>Arial-Rounded</vt:lpstr>
      <vt:lpstr>Segoe UI Symbol</vt:lpstr>
      <vt:lpstr>等线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H2HNeT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 Long Group</dc:creator>
  <cp:lastModifiedBy>Hợi Vũ Thị</cp:lastModifiedBy>
  <cp:revision>285</cp:revision>
  <dcterms:created xsi:type="dcterms:W3CDTF">2012-03-12T06:06:00Z</dcterms:created>
  <dcterms:modified xsi:type="dcterms:W3CDTF">2025-01-22T15:15:06Z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EE39A063DDE54F07B89EF6711FA7CED9_13</vt:lpwstr>
  </property>
  <property fmtid="{D5CDD505-2E9C-101B-9397-08002B2CF9AE}" pid="3" name="KSOProductBuildVer">
    <vt:lpwstr>1033-12.2.0.19805</vt:lpwstr>
  </property>
</Properties>
</file>