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14" r:id="rId3"/>
    <p:sldId id="315" r:id="rId4"/>
    <p:sldId id="271" r:id="rId5"/>
    <p:sldId id="272" r:id="rId6"/>
    <p:sldId id="256" r:id="rId7"/>
    <p:sldId id="257" r:id="rId8"/>
    <p:sldId id="258" r:id="rId9"/>
    <p:sldId id="316" r:id="rId10"/>
    <p:sldId id="317" r:id="rId11"/>
    <p:sldId id="318" r:id="rId12"/>
    <p:sldId id="273" r:id="rId13"/>
    <p:sldId id="259" r:id="rId14"/>
    <p:sldId id="263" r:id="rId15"/>
    <p:sldId id="264" r:id="rId16"/>
    <p:sldId id="265" r:id="rId17"/>
    <p:sldId id="319" r:id="rId18"/>
    <p:sldId id="320" r:id="rId19"/>
    <p:sldId id="321" r:id="rId20"/>
    <p:sldId id="322" r:id="rId21"/>
    <p:sldId id="266" r:id="rId22"/>
    <p:sldId id="269" r:id="rId23"/>
    <p:sldId id="304" r:id="rId24"/>
    <p:sldId id="323" r:id="rId25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60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52788-1290-4D7A-9D24-5719EE41F7FA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443B9-2F1A-4C47-A0CA-870C24A5BCB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986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A688F-3708-4FB2-A9CD-6C44B2C86E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23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85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0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55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96273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07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571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4683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168184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9413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48900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8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7129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992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643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127533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926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24308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2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025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33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19735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2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30287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7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987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255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958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2" y="1235419"/>
            <a:ext cx="33636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5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0645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64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701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094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101413"/>
            <a:ext cx="33861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5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570981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89"/>
            <a:ext cx="2133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89"/>
            <a:ext cx="2895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89"/>
            <a:ext cx="2133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BD12FBE-6ACE-4090-8ED8-432167FE5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69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132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0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52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7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360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82A6-7813-43AA-B937-3E8EA88F7846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102B-C9B8-46C3-953D-1373E9231EA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22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14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755576" y="2143123"/>
            <a:ext cx="8136904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45 </a:t>
            </a:r>
            <a:r>
              <a:rPr lang="en-US" sz="2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2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2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BỐN CHỮ </a:t>
            </a:r>
            <a:r>
              <a:rPr lang="en-US" sz="2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(</a:t>
            </a:r>
            <a:r>
              <a:rPr lang="en-US" sz="2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TIẾT)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-51610" y="567666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5308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7644" y="1205498"/>
            <a:ext cx="2678172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ĐỘNG   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96976" y="2180352"/>
            <a:ext cx="695318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00FF"/>
                </a:solidFill>
              </a:rPr>
              <a:t>2970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6449" y="2282729"/>
            <a:ext cx="780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228272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79370" y="229582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2280" y="226703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>
                <a:solidFill>
                  <a:srgbClr val="0000FF"/>
                </a:solidFill>
              </a:rPr>
              <a:t>2971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28" name="文本框 8">
            <a:extLst>
              <a:ext uri="{FF2B5EF4-FFF2-40B4-BE49-F238E27FC236}">
                <a16:creationId xmlns=""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695675" y="1629795"/>
            <a:ext cx="4405794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Đọc các số sau: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8" grpId="0" animBg="1"/>
      <p:bldP spid="6" grpId="0"/>
      <p:bldP spid="7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5866"/>
            <a:ext cx="8928992" cy="380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Bài 45: Các số có bốn chữ số. Số 10 000 ( Tiết 2).</a:t>
            </a:r>
            <a:endParaRPr lang="vi-VN" sz="2400" b="1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29614" r="36227" b="63357"/>
          <a:stretch/>
        </p:blipFill>
        <p:spPr bwMode="auto">
          <a:xfrm>
            <a:off x="0" y="1142990"/>
            <a:ext cx="1544532" cy="68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928676"/>
            <a:ext cx="121441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51862" y="609887"/>
            <a:ext cx="7319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1. Viết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số rồi đọc số, biết số đó gồm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: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682449"/>
              </p:ext>
            </p:extLst>
          </p:nvPr>
        </p:nvGraphicFramePr>
        <p:xfrm>
          <a:off x="0" y="1571618"/>
          <a:ext cx="9036496" cy="3571882"/>
        </p:xfrm>
        <a:graphic>
          <a:graphicData uri="http://schemas.openxmlformats.org/drawingml/2006/table">
            <a:tbl>
              <a:tblPr/>
              <a:tblGrid>
                <a:gridCol w="3901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2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021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429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a. 2 nghìn, 9 trăm, 4 chục và 5 đơn vị.</a:t>
                      </a:r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b. 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5 nghìn, 0 trăm, 7 chục và 2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c. 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6 nghìn, 3 trăm, 0 chục và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sz="2400" b="1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d. </a:t>
                      </a:r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8 nghìn, 0 trăm, 6 chục và 0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29058" y="20247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</a:rPr>
              <a:t>2945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9190" y="185737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Hai nghìn chín trăm bốn mươi lăm.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9058" y="288204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</a:rPr>
              <a:t>5072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271462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Năm nghìn không trăm bảy mươi hai.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9058" y="366686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</a:rPr>
              <a:t>6301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0628" y="373929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Sáu nghìn ba trăm linh một.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0496" y="445367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</a:rPr>
              <a:t>8060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0628" y="4312503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Tám nghìn không trăm sáu mươi.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11737"/>
            <a:ext cx="90364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2. a.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Số liền trước của số 10000 là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   b.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Số liền sau của số 8999 là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  c.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Số 9000 là số liền sau của số nào?</a:t>
            </a:r>
          </a:p>
          <a:p>
            <a:endParaRPr lang="vi-VN" sz="2800" b="1" dirty="0">
              <a:solidFill>
                <a:srgbClr val="0000FF"/>
              </a:solidFill>
              <a:latin typeface="+mj-lt"/>
            </a:endParaRPr>
          </a:p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   d.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Số 4078 là số liền trước của số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2976" y="1961326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  <a:ea typeface="MingLiU-ExtB" pitchFamily="18" charset="-120"/>
              </a:rPr>
              <a:t>Số liền trước của số 10000 là số: 9999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76" y="2804398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Số liền sau của số 8999 là số: 9000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1441" y="3639052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Số 9000 là số liền sau của số: 8999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1792" y="4620280"/>
            <a:ext cx="6276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8000"/>
                </a:solidFill>
                <a:latin typeface="+mj-lt"/>
              </a:rPr>
              <a:t> Số 4078 là số liền trước của số: 4079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0"/>
            <a:ext cx="2267744" cy="113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23475"/>
              </p:ext>
            </p:extLst>
          </p:nvPr>
        </p:nvGraphicFramePr>
        <p:xfrm>
          <a:off x="251520" y="2520664"/>
          <a:ext cx="8712968" cy="426720"/>
        </p:xfrm>
        <a:graphic>
          <a:graphicData uri="http://schemas.openxmlformats.org/drawingml/2006/table">
            <a:tbl>
              <a:tblPr/>
              <a:tblGrid>
                <a:gridCol w="2177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7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87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87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48922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3. Chọn </a:t>
            </a: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câu trả lời đúng: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      a. </a:t>
            </a: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Số nào dưới đây có chữ số hàng trăm là 7?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4603"/>
              </p:ext>
            </p:extLst>
          </p:nvPr>
        </p:nvGraphicFramePr>
        <p:xfrm>
          <a:off x="251520" y="3537161"/>
          <a:ext cx="8640960" cy="487680"/>
        </p:xfrm>
        <a:graphic>
          <a:graphicData uri="http://schemas.openxmlformats.org/drawingml/2006/table">
            <a:tbl>
              <a:tblPr/>
              <a:tblGrid>
                <a:gridCol w="21597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97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607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5657" y="2986383"/>
            <a:ext cx="8444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b. </a:t>
            </a:r>
            <a:r>
              <a:rPr kumimoji="0" lang="vi-VN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cs typeface="Arial" pitchFamily="34" charset="0"/>
              </a:rPr>
              <a:t>Số nào dưới đây có chữ số hàng chục là 7?</a:t>
            </a:r>
            <a:endParaRPr kumimoji="0" lang="vi-VN" sz="1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656" y="4027504"/>
            <a:ext cx="844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008000"/>
                </a:solidFill>
                <a:latin typeface="+mj-lt"/>
              </a:rPr>
              <a:t>c. </a:t>
            </a:r>
            <a:r>
              <a:rPr lang="vi-VN" sz="2800" b="1" dirty="0">
                <a:solidFill>
                  <a:srgbClr val="008000"/>
                </a:solidFill>
                <a:latin typeface="+mj-lt"/>
              </a:rPr>
              <a:t>Số nào dưới đây có chữ số hàng nghìn là 7?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60983"/>
              </p:ext>
            </p:extLst>
          </p:nvPr>
        </p:nvGraphicFramePr>
        <p:xfrm>
          <a:off x="179512" y="4625340"/>
          <a:ext cx="8784976" cy="518160"/>
        </p:xfrm>
        <a:graphic>
          <a:graphicData uri="http://schemas.openxmlformats.org/drawingml/2006/table">
            <a:tbl>
              <a:tblPr/>
              <a:tblGrid>
                <a:gridCol w="21957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5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967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967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427984" y="2443328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7504" y="3538003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67744" y="4579124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0" y="0"/>
            <a:ext cx="2123728" cy="142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3009" y="395573"/>
            <a:ext cx="6963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4. Dưới 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đây là nhà của Nam, Việt và Mai.</a:t>
            </a:r>
          </a:p>
        </p:txBody>
      </p:sp>
      <p:pic>
        <p:nvPicPr>
          <p:cNvPr id="5122" name="Picture 2" descr="Toán lớp 3 Bài 45: Các số có bốn chữ số. Số 10000 (trang 4, 5, 6, 7, 8 Tập 2)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" y="1432142"/>
            <a:ext cx="90790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5738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* Biết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: - Nhà của Việt có trồng cây trước </a:t>
            </a:r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nhà</a:t>
            </a:r>
            <a:r>
              <a:rPr lang="en-US" sz="2400" b="1" dirty="0" smtClean="0">
                <a:solidFill>
                  <a:srgbClr val="008000"/>
                </a:solidFill>
                <a:latin typeface="+mj-lt"/>
              </a:rPr>
              <a:t>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  <a:p>
            <a:pPr algn="just"/>
            <a:r>
              <a:rPr lang="en-US" sz="2400" b="1" dirty="0" smtClean="0">
                <a:solidFill>
                  <a:srgbClr val="008000"/>
                </a:solidFill>
                <a:latin typeface="+mj-lt"/>
              </a:rPr>
              <a:t>             </a:t>
            </a:r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-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 Nhà của Mai có ô cửa sổ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d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ạng hình </a:t>
            </a:r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tròn</a:t>
            </a:r>
            <a:r>
              <a:rPr lang="en-US" sz="2400" b="1" smtClean="0">
                <a:solidFill>
                  <a:srgbClr val="008000"/>
                </a:solidFill>
                <a:latin typeface="+mj-lt"/>
              </a:rPr>
              <a:t>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  <a:p>
            <a:pPr algn="just"/>
            <a:r>
              <a:rPr lang="vi-VN" sz="2400" b="1" dirty="0">
                <a:solidFill>
                  <a:srgbClr val="008000"/>
                </a:solidFill>
                <a:latin typeface="+mj-lt"/>
              </a:rPr>
              <a:t>Em hãy tìm xem số được ghi trên nhà của mỗi bạn là số nào rồi đọc số đó.</a:t>
            </a:r>
            <a:endParaRPr lang="vi-VN" sz="2400" b="1" i="0" dirty="0">
              <a:solidFill>
                <a:srgbClr val="008000"/>
              </a:solidFill>
              <a:effectLst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14325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Nhà Việt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314325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Nhà Mai 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307181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Nhà Nam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-1" y="51470"/>
            <a:ext cx="1393009" cy="13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19904" y="4621128"/>
            <a:ext cx="7485312" cy="5223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14282" y="2357436"/>
            <a:ext cx="8892526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45 </a:t>
            </a:r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</a:t>
            </a:r>
          </a:p>
          <a:p>
            <a:pPr algn="ctr"/>
            <a:r>
              <a:rPr lang="en-US" sz="1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BỐN CHỮ SỐ(TIẾT 3)</a:t>
            </a:r>
          </a:p>
          <a:p>
            <a:pPr algn="ctr"/>
            <a:endParaRPr lang="en-US" sz="12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-199072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395536" y="699542"/>
            <a:ext cx="4405794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0" name="文本框 8">
            <a:extLst>
              <a:ext uri="{FF2B5EF4-FFF2-40B4-BE49-F238E27FC236}">
                <a16:creationId xmlns=""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683568" y="1419622"/>
            <a:ext cx="7992888" cy="796778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smtClean="0">
                <a:solidFill>
                  <a:srgbClr val="008000"/>
                </a:solidFill>
                <a:cs typeface="Arial" pitchFamily="34" charset="0"/>
              </a:rPr>
              <a:t>Chọn </a:t>
            </a:r>
            <a:r>
              <a:rPr lang="vi-VN" sz="2400" b="1">
                <a:solidFill>
                  <a:srgbClr val="008000"/>
                </a:solidFill>
                <a:cs typeface="Arial" pitchFamily="34" charset="0"/>
              </a:rPr>
              <a:t>câu trả lời đúng: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>
                <a:solidFill>
                  <a:srgbClr val="008000"/>
                </a:solidFill>
                <a:cs typeface="Arial" pitchFamily="34" charset="0"/>
              </a:rPr>
              <a:t>      a. Số nào dưới đây có chữ số hàng trăm là 7?</a:t>
            </a:r>
            <a:endParaRPr lang="vi-VN" sz="2400" b="1" dirty="0">
              <a:solidFill>
                <a:srgbClr val="008000"/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74228"/>
              </p:ext>
            </p:extLst>
          </p:nvPr>
        </p:nvGraphicFramePr>
        <p:xfrm>
          <a:off x="725813" y="2235434"/>
          <a:ext cx="7950644" cy="426720"/>
        </p:xfrm>
        <a:graphic>
          <a:graphicData uri="http://schemas.openxmlformats.org/drawingml/2006/table">
            <a:tbl>
              <a:tblPr/>
              <a:tblGrid>
                <a:gridCol w="2029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3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143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41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2488" y="3003798"/>
            <a:ext cx="717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8000"/>
                </a:solidFill>
              </a:rPr>
              <a:t>b</a:t>
            </a:r>
            <a:r>
              <a:rPr lang="vi-VN" sz="2400" b="1" smtClean="0">
                <a:solidFill>
                  <a:srgbClr val="008000"/>
                </a:solidFill>
              </a:rPr>
              <a:t>. </a:t>
            </a:r>
            <a:r>
              <a:rPr lang="vi-VN" sz="2400" b="1">
                <a:solidFill>
                  <a:srgbClr val="008000"/>
                </a:solidFill>
              </a:rPr>
              <a:t>Số nào dưới đây có chữ số hàng nghìn là 7?</a:t>
            </a:r>
            <a:endParaRPr lang="vi-VN" sz="2400" b="1" dirty="0">
              <a:solidFill>
                <a:srgbClr val="008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27039"/>
              </p:ext>
            </p:extLst>
          </p:nvPr>
        </p:nvGraphicFramePr>
        <p:xfrm>
          <a:off x="611560" y="3651870"/>
          <a:ext cx="7920880" cy="518160"/>
        </p:xfrm>
        <a:graphic>
          <a:graphicData uri="http://schemas.openxmlformats.org/drawingml/2006/table">
            <a:tbl>
              <a:tblPr/>
              <a:tblGrid>
                <a:gridCol w="19797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97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06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06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A. 8275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B. 7285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C. 5782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D. 2587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2483768" y="3651870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37914" y="2171800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1" y="928676"/>
            <a:ext cx="1142976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17377"/>
              </p:ext>
            </p:extLst>
          </p:nvPr>
        </p:nvGraphicFramePr>
        <p:xfrm>
          <a:off x="0" y="1571618"/>
          <a:ext cx="9036496" cy="3571882"/>
        </p:xfrm>
        <a:graphic>
          <a:graphicData uri="http://schemas.openxmlformats.org/drawingml/2006/table">
            <a:tbl>
              <a:tblPr/>
              <a:tblGrid>
                <a:gridCol w="3901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2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021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429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000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a. Tám nghìn, bốn trăm, bảy chục, hai đơn vị.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 </a:t>
                      </a:r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b. </a:t>
                      </a:r>
                      <a:r>
                        <a:rPr lang="vi-VN" sz="24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Sáu nghìn, năm trăm, chín đơn vị.</a:t>
                      </a:r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dirty="0" smtClean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c. </a:t>
                      </a:r>
                      <a:r>
                        <a:rPr lang="vi-VN" sz="24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Ba nghìn, bảy trăm, sáu chục.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4398"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400" b="1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29058" y="20247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 smtClean="0">
                <a:solidFill>
                  <a:srgbClr val="FF0000"/>
                </a:solidFill>
                <a:latin typeface="Arial"/>
              </a:rPr>
              <a:t>8 472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185737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Tám nghìn bốn trăm bảy mươi hai.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288204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/>
              </a:rPr>
              <a:t>6 509</a:t>
            </a:r>
            <a:endParaRPr lang="vi-VN" sz="2400" b="1" dirty="0" smtClean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2714626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Sáu nghìn năm trăm linh chín.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9058" y="366686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 smtClean="0">
                <a:solidFill>
                  <a:srgbClr val="FF0000"/>
                </a:solidFill>
                <a:latin typeface="Arial"/>
              </a:rPr>
              <a:t>3 760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364332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Ba nghìn bảy trăm sáu mươi.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52" y="107155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1. Viết số rồi đọc số, biết số gồm: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7644" y="1205498"/>
            <a:ext cx="4405794" cy="904500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55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55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2">
            <a:extLst>
              <a:ext uri="{FF2B5EF4-FFF2-40B4-BE49-F238E27FC236}">
                <a16:creationId xmlns="" xmlns:a16="http://schemas.microsoft.com/office/drawing/2014/main" id="{2FD65A96-A09A-43B3-BB5F-19B683163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8940"/>
            <a:ext cx="9143999" cy="2163090"/>
          </a:xfrm>
          <a:prstGeom prst="rect">
            <a:avLst/>
          </a:prstGeom>
        </p:spPr>
      </p:pic>
      <p:sp>
        <p:nvSpPr>
          <p:cNvPr id="10" name="Hình chữ nhật 3">
            <a:extLst>
              <a:ext uri="{FF2B5EF4-FFF2-40B4-BE49-F238E27FC236}">
                <a16:creationId xmlns="" xmlns:a16="http://schemas.microsoft.com/office/drawing/2014/main" id="{C7BBA83A-B874-4D75-A87F-CF28BE85B8D4}"/>
              </a:ext>
            </a:extLst>
          </p:cNvPr>
          <p:cNvSpPr/>
          <p:nvPr/>
        </p:nvSpPr>
        <p:spPr>
          <a:xfrm>
            <a:off x="4357686" y="3714758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Hình chữ nhật 4">
            <a:extLst>
              <a:ext uri="{FF2B5EF4-FFF2-40B4-BE49-F238E27FC236}">
                <a16:creationId xmlns="" xmlns:a16="http://schemas.microsoft.com/office/drawing/2014/main" id="{98233CA3-E834-4E8F-998A-810603D71459}"/>
              </a:ext>
            </a:extLst>
          </p:cNvPr>
          <p:cNvSpPr/>
          <p:nvPr/>
        </p:nvSpPr>
        <p:spPr>
          <a:xfrm>
            <a:off x="7429520" y="3786196"/>
            <a:ext cx="53898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700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Hình chữ nhật 5">
            <a:extLst>
              <a:ext uri="{FF2B5EF4-FFF2-40B4-BE49-F238E27FC236}">
                <a16:creationId xmlns="" xmlns:a16="http://schemas.microsoft.com/office/drawing/2014/main" id="{5B8AF41F-3D70-45F4-8964-E068F7CC6D5D}"/>
              </a:ext>
            </a:extLst>
          </p:cNvPr>
          <p:cNvSpPr/>
          <p:nvPr/>
        </p:nvSpPr>
        <p:spPr>
          <a:xfrm>
            <a:off x="3000364" y="4429138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Hình chữ nhật 6">
            <a:extLst>
              <a:ext uri="{FF2B5EF4-FFF2-40B4-BE49-F238E27FC236}">
                <a16:creationId xmlns="" xmlns:a16="http://schemas.microsoft.com/office/drawing/2014/main" id="{0053B8CC-FEE5-47B9-8D68-0FF109A56CAD}"/>
              </a:ext>
            </a:extLst>
          </p:cNvPr>
          <p:cNvSpPr/>
          <p:nvPr/>
        </p:nvSpPr>
        <p:spPr>
          <a:xfrm>
            <a:off x="7456975" y="4350998"/>
            <a:ext cx="507616" cy="3995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Hình chữ nhật 8">
            <a:extLst>
              <a:ext uri="{FF2B5EF4-FFF2-40B4-BE49-F238E27FC236}">
                <a16:creationId xmlns="" xmlns:a16="http://schemas.microsoft.com/office/drawing/2014/main" id="{D8C685C4-3DA6-41F1-A18C-C66287D0C273}"/>
              </a:ext>
            </a:extLst>
          </p:cNvPr>
          <p:cNvSpPr/>
          <p:nvPr/>
        </p:nvSpPr>
        <p:spPr>
          <a:xfrm>
            <a:off x="8130777" y="4316872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14494"/>
            <a:ext cx="8143900" cy="151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29388" y="1785932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3800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29586" y="1785932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3900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6314" y="2643188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5680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64591" y="2665398"/>
            <a:ext cx="1080120" cy="447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5700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0" y="0"/>
            <a:ext cx="1907703" cy="150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1500180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2. Số ?</a:t>
            </a:r>
            <a:endParaRPr lang="vi-VN" sz="28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20" y="1176027"/>
            <a:ext cx="784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cuốn sách cũ, mỗi cuốn đã bị mất một tờ, các trang còn lại như hình vẽ. Hỏi cuốn sách đó bị mất những trang nào?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" y="2390430"/>
            <a:ext cx="9001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96119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 smtClean="0">
                <a:solidFill>
                  <a:srgbClr val="008000"/>
                </a:solidFill>
                <a:latin typeface="+mj-lt"/>
              </a:rPr>
              <a:t>Số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trang bị mất của cuốn sách 1 là: 1 505 và 1 506.</a:t>
            </a:r>
          </a:p>
          <a:p>
            <a:r>
              <a:rPr lang="en-US" sz="2600" b="1" dirty="0" smtClean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 smtClean="0">
                <a:solidFill>
                  <a:srgbClr val="008000"/>
                </a:solidFill>
                <a:latin typeface="+mj-lt"/>
              </a:rPr>
              <a:t>Số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trang bị mất của cuốn sách 2 là : 1 999 và 2 000.</a:t>
            </a:r>
          </a:p>
          <a:p>
            <a:r>
              <a:rPr lang="en-US" sz="2600" b="1" dirty="0" smtClean="0">
                <a:solidFill>
                  <a:srgbClr val="008000"/>
                </a:solidFill>
                <a:latin typeface="+mj-lt"/>
              </a:rPr>
              <a:t>* </a:t>
            </a:r>
            <a:r>
              <a:rPr lang="vi-VN" sz="2600" b="1" dirty="0" smtClean="0">
                <a:solidFill>
                  <a:srgbClr val="008000"/>
                </a:solidFill>
                <a:latin typeface="+mj-lt"/>
              </a:rPr>
              <a:t>Vậy </a:t>
            </a:r>
            <a:r>
              <a:rPr lang="vi-VN" sz="2600" b="1" dirty="0">
                <a:solidFill>
                  <a:srgbClr val="008000"/>
                </a:solidFill>
                <a:latin typeface="+mj-lt"/>
              </a:rPr>
              <a:t>2 cuốn sách đó đã mất trang: 1 505; 1 506 và 1 999; 2000.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0" y="0"/>
            <a:ext cx="1619671" cy="98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575E9F21-EE37-DF8E-68C6-26558B2AB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1" y="0"/>
            <a:ext cx="8246163" cy="2065718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A9075E23-DC62-A403-A1F6-80F897546917}"/>
              </a:ext>
            </a:extLst>
          </p:cNvPr>
          <p:cNvSpPr/>
          <p:nvPr/>
        </p:nvSpPr>
        <p:spPr>
          <a:xfrm>
            <a:off x="157656" y="2293884"/>
            <a:ext cx="7740869" cy="1994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3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hàng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nghìn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2 ta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 algn="ctr" defTabSz="685800"/>
            <a:endParaRPr lang="en-US" sz="3300" dirty="0">
              <a:solidFill>
                <a:prstClr val="black"/>
              </a:solidFill>
              <a:latin typeface="Arial"/>
            </a:endParaRPr>
          </a:p>
          <a:p>
            <a:pPr algn="ctr" defTabSz="685800"/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685800"/>
            <a:r>
              <a:rPr lang="en-US" sz="33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hàng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nghìn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4 ta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: </a:t>
            </a:r>
          </a:p>
          <a:p>
            <a:pPr algn="ctr" defTabSz="685800"/>
            <a:endParaRPr lang="vi-VN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="" xmlns:a16="http://schemas.microsoft.com/office/drawing/2014/main" id="{2FF75B0E-8CE6-5A30-5227-6D9C01B6B384}"/>
              </a:ext>
            </a:extLst>
          </p:cNvPr>
          <p:cNvSpPr/>
          <p:nvPr/>
        </p:nvSpPr>
        <p:spPr>
          <a:xfrm>
            <a:off x="1245475" y="2833852"/>
            <a:ext cx="5245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050" b="1" dirty="0">
                <a:solidFill>
                  <a:srgbClr val="00B050"/>
                </a:solidFill>
                <a:latin typeface="Arial"/>
              </a:rPr>
              <a:t>2004; 2040; 2400</a:t>
            </a:r>
            <a:endParaRPr lang="vi-VN" sz="405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="" xmlns:a16="http://schemas.microsoft.com/office/drawing/2014/main" id="{1254329F-97D1-CD1C-35F6-0FCA2C4E936D}"/>
              </a:ext>
            </a:extLst>
          </p:cNvPr>
          <p:cNvSpPr/>
          <p:nvPr/>
        </p:nvSpPr>
        <p:spPr>
          <a:xfrm>
            <a:off x="1245475" y="4516387"/>
            <a:ext cx="5245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050" b="1" dirty="0">
                <a:solidFill>
                  <a:srgbClr val="00B050"/>
                </a:solidFill>
                <a:latin typeface="Arial"/>
              </a:rPr>
              <a:t>4002; 4020; 4200</a:t>
            </a:r>
            <a:endParaRPr lang="vi-VN" sz="4050" b="1" dirty="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AD61F2C1-F5FA-66FC-C14A-6FD1A4CE1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734" y="1278850"/>
            <a:ext cx="487315" cy="4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1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95486"/>
            <a:ext cx="9007896" cy="301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28940"/>
            <a:ext cx="8928992" cy="21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6512" y="33950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1. Chọn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số thích hợp với cách đọc.</a:t>
            </a:r>
          </a:p>
        </p:txBody>
      </p:sp>
      <p:pic>
        <p:nvPicPr>
          <p:cNvPr id="7" name="Picture 2" descr="https://img.loigiaihay.com/picture/2022/0330/bai-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9582"/>
            <a:ext cx="888092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475656" y="2919553"/>
            <a:ext cx="1656184" cy="1164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03648" y="3063569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68144" y="2967794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84168" y="2967794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000114"/>
            <a:ext cx="121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2. Số ?</a:t>
            </a:r>
            <a:endParaRPr lang="vi-VN" sz="2400" b="1" dirty="0" smtClean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8" name="Picture 2" descr="https://img.loigiaihay.com/picture/2022/0330/bai-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04"/>
            <a:ext cx="9036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691772" y="2157861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3849" y="2185396"/>
            <a:ext cx="93610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68705" y="21929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76309" y="21929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64898" y="2157860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2974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92687" y="3513350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04764" y="3510933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68704" y="3524236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76309" y="3532705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00FF"/>
                </a:solidFill>
              </a:rPr>
              <a:t>5003</a:t>
            </a:r>
          </a:p>
        </p:txBody>
      </p:sp>
    </p:spTree>
    <p:extLst>
      <p:ext uri="{BB962C8B-B14F-4D97-AF65-F5344CB8AC3E}">
        <p14:creationId xmlns:p14="http://schemas.microsoft.com/office/powerpoint/2010/main" val="17318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071552"/>
            <a:ext cx="12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3. Số?</a:t>
            </a:r>
            <a:endParaRPr lang="vi-VN" sz="2400" b="1" dirty="0" smtClean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90658"/>
              </p:ext>
            </p:extLst>
          </p:nvPr>
        </p:nvGraphicFramePr>
        <p:xfrm>
          <a:off x="48107" y="1584984"/>
          <a:ext cx="8988389" cy="3499198"/>
        </p:xfrm>
        <a:graphic>
          <a:graphicData uri="http://schemas.openxmlformats.org/drawingml/2006/table">
            <a:tbl>
              <a:tblPr/>
              <a:tblGrid>
                <a:gridCol w="1139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2964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nghìn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trăm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chục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đơn vị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4778"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Sáu nghìn bảy trăm bốn mươi hai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4778">
                <a:tc>
                  <a:txBody>
                    <a:bodyPr/>
                    <a:lstStyle/>
                    <a:p>
                      <a:pPr algn="ctr"/>
                      <a:r>
                        <a:rPr lang="vi-VN" sz="4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8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Năm nghìn sáu trăm 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ba mươi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201384" y="4071947"/>
            <a:ext cx="1138368" cy="9154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83768" y="4071946"/>
            <a:ext cx="1110866" cy="9154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29190" y="2857502"/>
            <a:ext cx="1584176" cy="9405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0000FF"/>
                </a:solidFill>
              </a:rPr>
              <a:t>6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vi-VN" sz="4400" b="1" dirty="0" smtClean="0">
                <a:solidFill>
                  <a:srgbClr val="0000FF"/>
                </a:solidFill>
              </a:rPr>
              <a:t>742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06009" y="4123775"/>
            <a:ext cx="1584176" cy="8710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0000FF"/>
                </a:solidFill>
              </a:rPr>
              <a:t>5</a:t>
            </a:r>
            <a:r>
              <a:rPr lang="en-US" sz="4400" b="1" dirty="0" smtClean="0">
                <a:solidFill>
                  <a:srgbClr val="0000FF"/>
                </a:solidFill>
              </a:rPr>
              <a:t> </a:t>
            </a:r>
            <a:r>
              <a:rPr lang="vi-VN" sz="4400" b="1" dirty="0" smtClean="0">
                <a:solidFill>
                  <a:srgbClr val="0000FF"/>
                </a:solidFill>
              </a:rPr>
              <a:t>630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loigiaihay.com/picture/2022/0330/bai-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84"/>
            <a:ext cx="9144000" cy="307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 11"/>
          <p:cNvSpPr/>
          <p:nvPr/>
        </p:nvSpPr>
        <p:spPr>
          <a:xfrm rot="278955">
            <a:off x="2562090" y="3242192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4000</a:t>
            </a:r>
          </a:p>
        </p:txBody>
      </p:sp>
      <p:sp>
        <p:nvSpPr>
          <p:cNvPr id="13" name="Pentagon 12"/>
          <p:cNvSpPr/>
          <p:nvPr/>
        </p:nvSpPr>
        <p:spPr>
          <a:xfrm rot="691855">
            <a:off x="3470043" y="3416364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5000</a:t>
            </a:r>
          </a:p>
        </p:txBody>
      </p:sp>
      <p:sp>
        <p:nvSpPr>
          <p:cNvPr id="14" name="Pentagon 13"/>
          <p:cNvSpPr/>
          <p:nvPr/>
        </p:nvSpPr>
        <p:spPr>
          <a:xfrm rot="454654">
            <a:off x="4988781" y="3867022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7000</a:t>
            </a:r>
          </a:p>
        </p:txBody>
      </p:sp>
      <p:sp>
        <p:nvSpPr>
          <p:cNvPr id="15" name="Pentagon 14"/>
          <p:cNvSpPr/>
          <p:nvPr/>
        </p:nvSpPr>
        <p:spPr>
          <a:xfrm rot="20299396">
            <a:off x="5558153" y="3318391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8000</a:t>
            </a:r>
          </a:p>
        </p:txBody>
      </p:sp>
      <p:sp>
        <p:nvSpPr>
          <p:cNvPr id="16" name="Pentagon 15"/>
          <p:cNvSpPr/>
          <p:nvPr/>
        </p:nvSpPr>
        <p:spPr>
          <a:xfrm rot="515218">
            <a:off x="6472484" y="3198265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700" b="1" dirty="0">
                <a:solidFill>
                  <a:srgbClr val="FF0000"/>
                </a:solidFill>
              </a:rPr>
              <a:t>9000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61638"/>
            <a:ext cx="9144000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28586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4. Rô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– bốt viết các số tròn nghìn lên mỗi tấm biển trên đường đến tòa lâu đài (như hình vẽ). Hỏi mỗi tấm biển có dấu “?” viết số nào?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7143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Bài 45: Các số có bốn chữ số. Số 10 000.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714480" y="1768073"/>
            <a:ext cx="5715041" cy="117961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334360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6242298" y="1044763"/>
            <a:ext cx="2901702" cy="1184840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5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3B.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19904" y="4621128"/>
            <a:ext cx="7485312" cy="5223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475047" y="160718"/>
            <a:ext cx="7188102" cy="542479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5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00835" y="750081"/>
            <a:ext cx="228757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214282" y="2357436"/>
            <a:ext cx="6572296" cy="1524174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45 :  CÁC SỐ </a:t>
            </a:r>
          </a:p>
          <a:p>
            <a:pPr algn="ctr"/>
            <a:r>
              <a:rPr lang="en-US" sz="2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BỐN CHỮ SỐ(TIẾT 2)</a:t>
            </a: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801</Words>
  <Application>Microsoft Office PowerPoint</Application>
  <PresentationFormat>On-screen Show (16:9)</PresentationFormat>
  <Paragraphs>177</Paragraphs>
  <Slides>23</Slides>
  <Notes>7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65</cp:revision>
  <dcterms:created xsi:type="dcterms:W3CDTF">2023-01-13T01:21:05Z</dcterms:created>
  <dcterms:modified xsi:type="dcterms:W3CDTF">2025-01-22T14:44:03Z</dcterms:modified>
</cp:coreProperties>
</file>