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362" r:id="rId2"/>
    <p:sldId id="366" r:id="rId3"/>
    <p:sldId id="367" r:id="rId4"/>
    <p:sldId id="368" r:id="rId5"/>
    <p:sldId id="370" r:id="rId6"/>
    <p:sldId id="371" r:id="rId7"/>
    <p:sldId id="377" r:id="rId8"/>
    <p:sldId id="378" r:id="rId9"/>
    <p:sldId id="379" r:id="rId10"/>
    <p:sldId id="381" r:id="rId11"/>
    <p:sldId id="382" r:id="rId12"/>
    <p:sldId id="383" r:id="rId13"/>
    <p:sldId id="38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F7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4_自定义版式">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矩形 2"/>
          <p:cNvSpPr/>
          <p:nvPr userDrawn="1"/>
        </p:nvSpPr>
        <p:spPr>
          <a:xfrm>
            <a:off x="452120" y="459105"/>
            <a:ext cx="11329035" cy="59594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
        <p:nvSpPr>
          <p:cNvPr id="4" name="矩形 3"/>
          <p:cNvSpPr/>
          <p:nvPr userDrawn="1"/>
        </p:nvSpPr>
        <p:spPr>
          <a:xfrm>
            <a:off x="610235" y="616585"/>
            <a:ext cx="11033760" cy="5654040"/>
          </a:xfrm>
          <a:prstGeom prst="rect">
            <a:avLst/>
          </a:prstGeom>
          <a:noFill/>
          <a:ln w="25400">
            <a:solidFill>
              <a:srgbClr val="F9BA6A"/>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Tree>
    <p:extLst>
      <p:ext uri="{BB962C8B-B14F-4D97-AF65-F5344CB8AC3E}">
        <p14:creationId xmlns:p14="http://schemas.microsoft.com/office/powerpoint/2010/main" val="2427540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0_自定义版式">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矩形 2"/>
          <p:cNvSpPr/>
          <p:nvPr userDrawn="1"/>
        </p:nvSpPr>
        <p:spPr>
          <a:xfrm>
            <a:off x="452120" y="459105"/>
            <a:ext cx="11329035" cy="59594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
        <p:nvSpPr>
          <p:cNvPr id="4" name="矩形 3"/>
          <p:cNvSpPr/>
          <p:nvPr userDrawn="1"/>
        </p:nvSpPr>
        <p:spPr>
          <a:xfrm>
            <a:off x="610235" y="616585"/>
            <a:ext cx="11033760" cy="5654040"/>
          </a:xfrm>
          <a:prstGeom prst="rect">
            <a:avLst/>
          </a:prstGeom>
          <a:noFill/>
          <a:ln w="25400">
            <a:solidFill>
              <a:srgbClr val="F9BA6A"/>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Tree>
    <p:extLst>
      <p:ext uri="{BB962C8B-B14F-4D97-AF65-F5344CB8AC3E}">
        <p14:creationId xmlns:p14="http://schemas.microsoft.com/office/powerpoint/2010/main" val="1157160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9_自定义版式">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矩形 2"/>
          <p:cNvSpPr/>
          <p:nvPr userDrawn="1"/>
        </p:nvSpPr>
        <p:spPr>
          <a:xfrm>
            <a:off x="452120" y="459105"/>
            <a:ext cx="11329035" cy="59594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
        <p:nvSpPr>
          <p:cNvPr id="4" name="矩形 3"/>
          <p:cNvSpPr/>
          <p:nvPr userDrawn="1"/>
        </p:nvSpPr>
        <p:spPr>
          <a:xfrm>
            <a:off x="610235" y="616585"/>
            <a:ext cx="11033760" cy="5654040"/>
          </a:xfrm>
          <a:prstGeom prst="rect">
            <a:avLst/>
          </a:prstGeom>
          <a:noFill/>
          <a:ln w="25400">
            <a:solidFill>
              <a:srgbClr val="F9BA6A"/>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Tree>
    <p:extLst>
      <p:ext uri="{BB962C8B-B14F-4D97-AF65-F5344CB8AC3E}">
        <p14:creationId xmlns:p14="http://schemas.microsoft.com/office/powerpoint/2010/main" val="3164345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8_自定义版式">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矩形 2"/>
          <p:cNvSpPr/>
          <p:nvPr userDrawn="1"/>
        </p:nvSpPr>
        <p:spPr>
          <a:xfrm>
            <a:off x="452120" y="459105"/>
            <a:ext cx="11329035" cy="59594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
        <p:nvSpPr>
          <p:cNvPr id="4" name="矩形 3"/>
          <p:cNvSpPr/>
          <p:nvPr userDrawn="1"/>
        </p:nvSpPr>
        <p:spPr>
          <a:xfrm>
            <a:off x="610235" y="616585"/>
            <a:ext cx="11033760" cy="5654040"/>
          </a:xfrm>
          <a:prstGeom prst="rect">
            <a:avLst/>
          </a:prstGeom>
          <a:noFill/>
          <a:ln w="25400">
            <a:solidFill>
              <a:srgbClr val="F9BA6A"/>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Tree>
    <p:extLst>
      <p:ext uri="{BB962C8B-B14F-4D97-AF65-F5344CB8AC3E}">
        <p14:creationId xmlns:p14="http://schemas.microsoft.com/office/powerpoint/2010/main" val="1959830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7_自定义版式">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矩形 2"/>
          <p:cNvSpPr/>
          <p:nvPr userDrawn="1"/>
        </p:nvSpPr>
        <p:spPr>
          <a:xfrm>
            <a:off x="452120" y="459105"/>
            <a:ext cx="11329035" cy="59594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
        <p:nvSpPr>
          <p:cNvPr id="4" name="矩形 3"/>
          <p:cNvSpPr/>
          <p:nvPr userDrawn="1"/>
        </p:nvSpPr>
        <p:spPr>
          <a:xfrm>
            <a:off x="610235" y="616585"/>
            <a:ext cx="11033760" cy="5654040"/>
          </a:xfrm>
          <a:prstGeom prst="rect">
            <a:avLst/>
          </a:prstGeom>
          <a:noFill/>
          <a:ln w="25400">
            <a:solidFill>
              <a:srgbClr val="F9BA6A"/>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Tree>
    <p:extLst>
      <p:ext uri="{BB962C8B-B14F-4D97-AF65-F5344CB8AC3E}">
        <p14:creationId xmlns:p14="http://schemas.microsoft.com/office/powerpoint/2010/main" val="2720830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6_自定义版式">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矩形 2"/>
          <p:cNvSpPr/>
          <p:nvPr userDrawn="1"/>
        </p:nvSpPr>
        <p:spPr>
          <a:xfrm>
            <a:off x="452120" y="459105"/>
            <a:ext cx="11329035" cy="59594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
        <p:nvSpPr>
          <p:cNvPr id="4" name="矩形 3"/>
          <p:cNvSpPr/>
          <p:nvPr userDrawn="1"/>
        </p:nvSpPr>
        <p:spPr>
          <a:xfrm>
            <a:off x="610235" y="616585"/>
            <a:ext cx="11033760" cy="5654040"/>
          </a:xfrm>
          <a:prstGeom prst="rect">
            <a:avLst/>
          </a:prstGeom>
          <a:noFill/>
          <a:ln w="25400">
            <a:solidFill>
              <a:srgbClr val="F9BA6A"/>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Tree>
    <p:extLst>
      <p:ext uri="{BB962C8B-B14F-4D97-AF65-F5344CB8AC3E}">
        <p14:creationId xmlns:p14="http://schemas.microsoft.com/office/powerpoint/2010/main" val="4088699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5_自定义版式">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矩形 2"/>
          <p:cNvSpPr/>
          <p:nvPr userDrawn="1"/>
        </p:nvSpPr>
        <p:spPr>
          <a:xfrm>
            <a:off x="452120" y="459105"/>
            <a:ext cx="11329035" cy="59594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
        <p:nvSpPr>
          <p:cNvPr id="4" name="矩形 3"/>
          <p:cNvSpPr/>
          <p:nvPr userDrawn="1"/>
        </p:nvSpPr>
        <p:spPr>
          <a:xfrm>
            <a:off x="610235" y="616585"/>
            <a:ext cx="11033760" cy="5654040"/>
          </a:xfrm>
          <a:prstGeom prst="rect">
            <a:avLst/>
          </a:prstGeom>
          <a:noFill/>
          <a:ln w="25400">
            <a:solidFill>
              <a:srgbClr val="F9BA6A"/>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字魂131号-酷乐潮玩体"/>
              <a:cs typeface="+mn-cs"/>
            </a:endParaRPr>
          </a:p>
        </p:txBody>
      </p:sp>
    </p:spTree>
    <p:extLst>
      <p:ext uri="{BB962C8B-B14F-4D97-AF65-F5344CB8AC3E}">
        <p14:creationId xmlns:p14="http://schemas.microsoft.com/office/powerpoint/2010/main" val="3965302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4910333"/>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Lst>
  <p:txStyles>
    <p:titleStyle>
      <a:lvl1pPr algn="l" defTabSz="1219200" rtl="0" eaLnBrk="1" latinLnBrk="0" hangingPunct="1">
        <a:lnSpc>
          <a:spcPct val="90000"/>
        </a:lnSpc>
        <a:spcBef>
          <a:spcPct val="0"/>
        </a:spcBef>
        <a:buNone/>
        <a:defRPr sz="5865" kern="1200">
          <a:solidFill>
            <a:schemeClr val="tx1"/>
          </a:solidFill>
          <a:latin typeface="+mj-lt"/>
          <a:ea typeface="+mj-ea"/>
          <a:cs typeface="+mj-cs"/>
        </a:defRPr>
      </a:lvl1pPr>
    </p:titleStyle>
    <p:bodyStyle>
      <a:lvl1pPr marL="304800" indent="-304800" algn="l" defTabSz="1219200" rtl="0" eaLnBrk="1" latinLnBrk="0" hangingPunct="1">
        <a:lnSpc>
          <a:spcPct val="90000"/>
        </a:lnSpc>
        <a:spcBef>
          <a:spcPts val="1335"/>
        </a:spcBef>
        <a:buFont typeface="Arial" panose="020B0604020202020204" pitchFamily="34" charset="0"/>
        <a:buChar char="•"/>
        <a:defRPr sz="3735" kern="1200">
          <a:solidFill>
            <a:schemeClr val="tx1"/>
          </a:solidFill>
          <a:latin typeface="+mn-lt"/>
          <a:ea typeface="+mn-ea"/>
          <a:cs typeface="+mn-cs"/>
        </a:defRPr>
      </a:lvl1pPr>
      <a:lvl2pPr marL="914400" indent="-304800" algn="l" defTabSz="1219200" rtl="0" eaLnBrk="1" latinLnBrk="0" hangingPunct="1">
        <a:lnSpc>
          <a:spcPct val="90000"/>
        </a:lnSpc>
        <a:spcBef>
          <a:spcPts val="665"/>
        </a:spcBef>
        <a:buFont typeface="Arial" panose="020B0604020202020204" pitchFamily="34" charset="0"/>
        <a:buChar char="•"/>
        <a:defRPr sz="3200" kern="1200">
          <a:solidFill>
            <a:schemeClr val="tx1"/>
          </a:solidFill>
          <a:latin typeface="+mn-lt"/>
          <a:ea typeface="+mn-ea"/>
          <a:cs typeface="+mn-cs"/>
        </a:defRPr>
      </a:lvl2pPr>
      <a:lvl3pPr marL="1524000" indent="-304800" algn="l" defTabSz="1219200" rtl="0" eaLnBrk="1" latinLnBrk="0" hangingPunct="1">
        <a:lnSpc>
          <a:spcPct val="90000"/>
        </a:lnSpc>
        <a:spcBef>
          <a:spcPts val="665"/>
        </a:spcBef>
        <a:buFont typeface="Arial" panose="020B0604020202020204" pitchFamily="34" charset="0"/>
        <a:buChar char="•"/>
        <a:defRPr sz="2665" kern="1200">
          <a:solidFill>
            <a:schemeClr val="tx1"/>
          </a:solidFill>
          <a:latin typeface="+mn-lt"/>
          <a:ea typeface="+mn-ea"/>
          <a:cs typeface="+mn-cs"/>
        </a:defRPr>
      </a:lvl3pPr>
      <a:lvl4pPr marL="21336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4pPr>
      <a:lvl5pPr marL="27432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5pPr>
      <a:lvl6pPr marL="33528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6pPr>
      <a:lvl7pPr marL="39624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7pPr>
      <a:lvl8pPr marL="45720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8pPr>
      <a:lvl9pPr marL="51816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5">
            <a:extLst>
              <a:ext uri="{FF2B5EF4-FFF2-40B4-BE49-F238E27FC236}">
                <a16:creationId xmlns:a16="http://schemas.microsoft.com/office/drawing/2014/main" id="{F1EFB486-808A-4B9A-BCE0-48113DA05147}"/>
              </a:ext>
            </a:extLst>
          </p:cNvPr>
          <p:cNvSpPr/>
          <p:nvPr/>
        </p:nvSpPr>
        <p:spPr>
          <a:xfrm>
            <a:off x="295275" y="452372"/>
            <a:ext cx="11601450" cy="6319406"/>
          </a:xfrm>
          <a:prstGeom prst="rect">
            <a:avLst/>
          </a:prstGeom>
          <a:solidFill>
            <a:schemeClr val="bg1"/>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Cambria" panose="02040503050406030204" pitchFamily="18" charset="0"/>
              <a:cs typeface="+mn-cs"/>
            </a:endParaRPr>
          </a:p>
        </p:txBody>
      </p:sp>
      <p:pic>
        <p:nvPicPr>
          <p:cNvPr id="10" name="图片 18">
            <a:extLst>
              <a:ext uri="{FF2B5EF4-FFF2-40B4-BE49-F238E27FC236}">
                <a16:creationId xmlns:a16="http://schemas.microsoft.com/office/drawing/2014/main" id="{A766523A-36E6-4ABD-B5F6-635F3921E775}"/>
              </a:ext>
            </a:extLst>
          </p:cNvPr>
          <p:cNvPicPr>
            <a:picLocks noChangeAspect="1"/>
          </p:cNvPicPr>
          <p:nvPr/>
        </p:nvPicPr>
        <p:blipFill>
          <a:blip r:embed="rId2"/>
          <a:stretch>
            <a:fillRect/>
          </a:stretch>
        </p:blipFill>
        <p:spPr>
          <a:xfrm>
            <a:off x="494635" y="452372"/>
            <a:ext cx="2770767" cy="740323"/>
          </a:xfrm>
          <a:prstGeom prst="rect">
            <a:avLst/>
          </a:prstGeom>
        </p:spPr>
      </p:pic>
      <p:sp>
        <p:nvSpPr>
          <p:cNvPr id="11" name="文本框 19">
            <a:extLst>
              <a:ext uri="{FF2B5EF4-FFF2-40B4-BE49-F238E27FC236}">
                <a16:creationId xmlns:a16="http://schemas.microsoft.com/office/drawing/2014/main" id="{CA201851-E135-4CDA-A9E8-D190411254FE}"/>
              </a:ext>
            </a:extLst>
          </p:cNvPr>
          <p:cNvSpPr txBox="1"/>
          <p:nvPr/>
        </p:nvSpPr>
        <p:spPr>
          <a:xfrm>
            <a:off x="1167245" y="541742"/>
            <a:ext cx="10824730" cy="584775"/>
          </a:xfrm>
          <a:prstGeom prst="rect">
            <a:avLst/>
          </a:prstGeom>
          <a:noFill/>
        </p:spPr>
        <p:txBody>
          <a:bodyPr wrap="square" rtlCol="0">
            <a:spAutoFit/>
          </a:bodyPr>
          <a:lstStyle/>
          <a:p>
            <a:pPr lvl="0">
              <a:defRPr/>
            </a:pPr>
            <a:r>
              <a:rPr lang="en-US" sz="3200" dirty="0">
                <a:solidFill>
                  <a:srgbClr val="000000"/>
                </a:solidFill>
                <a:latin typeface="Cambria" panose="02040503050406030204" pitchFamily="18" charset="0"/>
                <a:ea typeface="Cambria" panose="02040503050406030204" pitchFamily="18" charset="0"/>
              </a:rPr>
              <a:t>1. </a:t>
            </a:r>
            <a:r>
              <a:rPr lang="vi-VN" sz="3200" dirty="0">
                <a:solidFill>
                  <a:srgbClr val="000000"/>
                </a:solidFill>
                <a:latin typeface="Cambria" panose="02040503050406030204" pitchFamily="18" charset="0"/>
                <a:ea typeface="Cambria" panose="02040503050406030204" pitchFamily="18" charset="0"/>
              </a:rPr>
              <a:t>Đoạn văn dưới đây có mấy câu? Nhờ đâu em biết như vậy?</a:t>
            </a:r>
            <a:endParaRPr kumimoji="0" lang="zh-CN" altLang="en-US" sz="3200" b="0" i="0" u="none" strike="noStrike" kern="1200" cap="none" spc="0" normalizeH="0" baseline="0" noProof="0" dirty="0">
              <a:ln>
                <a:noFill/>
              </a:ln>
              <a:solidFill>
                <a:srgbClr val="000000"/>
              </a:solidFill>
              <a:effectLst/>
              <a:uLnTx/>
              <a:uFillTx/>
              <a:latin typeface="Cambria" panose="02040503050406030204" pitchFamily="18" charset="0"/>
              <a:ea typeface="字魂20号-石头体" panose="00000500000000000000" pitchFamily="2" charset="-122"/>
              <a:cs typeface="字魂58号-创中黑" panose="00000500000000000000" charset="-122"/>
            </a:endParaRPr>
          </a:p>
        </p:txBody>
      </p:sp>
      <p:sp>
        <p:nvSpPr>
          <p:cNvPr id="2" name="Rectangle: Rounded Corners 1">
            <a:extLst>
              <a:ext uri="{FF2B5EF4-FFF2-40B4-BE49-F238E27FC236}">
                <a16:creationId xmlns:a16="http://schemas.microsoft.com/office/drawing/2014/main" id="{8332DFA0-B1D0-E154-E1CD-CFCB5C5A9B7E}"/>
              </a:ext>
            </a:extLst>
          </p:cNvPr>
          <p:cNvSpPr/>
          <p:nvPr/>
        </p:nvSpPr>
        <p:spPr>
          <a:xfrm>
            <a:off x="971550" y="1695450"/>
            <a:ext cx="10572750" cy="2914650"/>
          </a:xfrm>
          <a:prstGeom prst="roundRect">
            <a:avLst/>
          </a:prstGeom>
          <a:ln w="38100">
            <a:solidFill>
              <a:srgbClr val="00B050"/>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just"/>
            <a:r>
              <a:rPr lang="vi-VN" sz="2800" b="0" i="0" dirty="0">
                <a:solidFill>
                  <a:srgbClr val="000000"/>
                </a:solidFill>
                <a:effectLst/>
                <a:latin typeface="Cambria" panose="02040503050406030204" pitchFamily="18" charset="0"/>
                <a:ea typeface="Cambria" panose="02040503050406030204" pitchFamily="18" charset="0"/>
              </a:rPr>
              <a:t>Anh em tôi ở cùng bà nội từ bé. Những đêm hè, bà thường trải chiếu ở giữa sân gạch. Bà ngồi đó xem chúng tôi chạy nhảy, nô đùa đủ trò. Ba biết nhiều câu chuyện cổ tích. Chúng tôi đã thuộc lòng những câu chuyện bà kể. Chẳng hiểu vì sao chúng tôi vẫn thấy h</a:t>
            </a:r>
            <a:r>
              <a:rPr lang="en-US" sz="2800" dirty="0" err="1">
                <a:solidFill>
                  <a:srgbClr val="000000"/>
                </a:solidFill>
                <a:latin typeface="Cambria" panose="02040503050406030204" pitchFamily="18" charset="0"/>
                <a:ea typeface="Cambria" panose="02040503050406030204" pitchFamily="18" charset="0"/>
              </a:rPr>
              <a:t>áo</a:t>
            </a:r>
            <a:r>
              <a:rPr lang="vi-VN" sz="2800" b="0" i="0" dirty="0">
                <a:solidFill>
                  <a:srgbClr val="000000"/>
                </a:solidFill>
                <a:effectLst/>
                <a:latin typeface="Cambria" panose="02040503050406030204" pitchFamily="18" charset="0"/>
                <a:ea typeface="Cambria" panose="02040503050406030204" pitchFamily="18" charset="0"/>
              </a:rPr>
              <a:t> hức mỗi lần được nghe bà kể chuyện?</a:t>
            </a:r>
          </a:p>
          <a:p>
            <a:pPr algn="r"/>
            <a:r>
              <a:rPr lang="vi-VN" sz="2800" b="0" i="0" dirty="0">
                <a:solidFill>
                  <a:srgbClr val="000000"/>
                </a:solidFill>
                <a:effectLst/>
                <a:latin typeface="Cambria" panose="02040503050406030204" pitchFamily="18" charset="0"/>
                <a:ea typeface="Cambria" panose="02040503050406030204" pitchFamily="18" charset="0"/>
              </a:rPr>
              <a:t>(</a:t>
            </a:r>
            <a:r>
              <a:rPr lang="vi-VN" sz="2800" b="0" i="1" dirty="0">
                <a:solidFill>
                  <a:srgbClr val="000000"/>
                </a:solidFill>
                <a:effectLst/>
                <a:latin typeface="Cambria" panose="02040503050406030204" pitchFamily="18" charset="0"/>
                <a:ea typeface="Cambria" panose="02040503050406030204" pitchFamily="18" charset="0"/>
              </a:rPr>
              <a:t>Theo</a:t>
            </a:r>
            <a:r>
              <a:rPr lang="vi-VN" sz="2800" b="0" i="0" dirty="0">
                <a:solidFill>
                  <a:srgbClr val="000000"/>
                </a:solidFill>
                <a:effectLst/>
                <a:latin typeface="Cambria" panose="02040503050406030204" pitchFamily="18" charset="0"/>
                <a:ea typeface="Cambria" panose="02040503050406030204" pitchFamily="18" charset="0"/>
              </a:rPr>
              <a:t> Phương Trung)</a:t>
            </a:r>
          </a:p>
        </p:txBody>
      </p:sp>
      <p:sp>
        <p:nvSpPr>
          <p:cNvPr id="4" name="Rectangle 3">
            <a:extLst>
              <a:ext uri="{FF2B5EF4-FFF2-40B4-BE49-F238E27FC236}">
                <a16:creationId xmlns:a16="http://schemas.microsoft.com/office/drawing/2014/main" id="{FA23EB85-5B20-B90A-DF6F-D3A6DC8E0043}"/>
              </a:ext>
            </a:extLst>
          </p:cNvPr>
          <p:cNvSpPr/>
          <p:nvPr/>
        </p:nvSpPr>
        <p:spPr>
          <a:xfrm>
            <a:off x="3709222" y="5008076"/>
            <a:ext cx="5025203" cy="716450"/>
          </a:xfrm>
          <a:prstGeom prst="rect">
            <a:avLst/>
          </a:prstGeom>
          <a:solidFill>
            <a:schemeClr val="accent2">
              <a:lumMod val="40000"/>
              <a:lumOff val="6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vi-VN" sz="4400" dirty="0">
                <a:solidFill>
                  <a:srgbClr val="000000"/>
                </a:solidFill>
                <a:latin typeface="Cambria" panose="02040503050406030204" pitchFamily="18" charset="0"/>
                <a:ea typeface="Cambria" panose="02040503050406030204" pitchFamily="18" charset="0"/>
              </a:rPr>
              <a:t>Đoạn văn có 6 câu</a:t>
            </a:r>
            <a:endParaRPr kumimoji="0" lang="en-VN" sz="4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endParaRPr>
          </a:p>
        </p:txBody>
      </p:sp>
      <p:sp>
        <p:nvSpPr>
          <p:cNvPr id="5" name="Oval 4">
            <a:extLst>
              <a:ext uri="{FF2B5EF4-FFF2-40B4-BE49-F238E27FC236}">
                <a16:creationId xmlns:a16="http://schemas.microsoft.com/office/drawing/2014/main" id="{590AE266-2B3A-0CF3-31D5-D19FB02E0F9C}"/>
              </a:ext>
            </a:extLst>
          </p:cNvPr>
          <p:cNvSpPr/>
          <p:nvPr/>
        </p:nvSpPr>
        <p:spPr>
          <a:xfrm>
            <a:off x="762000" y="1781175"/>
            <a:ext cx="447675" cy="39052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mbria" panose="02040503050406030204" pitchFamily="18" charset="0"/>
                <a:ea typeface="Cambria" panose="02040503050406030204" pitchFamily="18" charset="0"/>
              </a:rPr>
              <a:t>1</a:t>
            </a:r>
          </a:p>
        </p:txBody>
      </p:sp>
      <p:sp>
        <p:nvSpPr>
          <p:cNvPr id="6" name="Oval 5">
            <a:extLst>
              <a:ext uri="{FF2B5EF4-FFF2-40B4-BE49-F238E27FC236}">
                <a16:creationId xmlns:a16="http://schemas.microsoft.com/office/drawing/2014/main" id="{61888041-A530-9341-1737-C2F89E84AF5F}"/>
              </a:ext>
            </a:extLst>
          </p:cNvPr>
          <p:cNvSpPr/>
          <p:nvPr/>
        </p:nvSpPr>
        <p:spPr>
          <a:xfrm>
            <a:off x="6191250" y="1609725"/>
            <a:ext cx="447675" cy="39052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mbria" panose="02040503050406030204" pitchFamily="18" charset="0"/>
                <a:ea typeface="Cambria" panose="02040503050406030204" pitchFamily="18" charset="0"/>
              </a:rPr>
              <a:t>2</a:t>
            </a:r>
          </a:p>
        </p:txBody>
      </p:sp>
      <p:sp>
        <p:nvSpPr>
          <p:cNvPr id="7" name="Oval 6">
            <a:extLst>
              <a:ext uri="{FF2B5EF4-FFF2-40B4-BE49-F238E27FC236}">
                <a16:creationId xmlns:a16="http://schemas.microsoft.com/office/drawing/2014/main" id="{8DAC586A-BAEC-7DF5-1082-3B92169A2418}"/>
              </a:ext>
            </a:extLst>
          </p:cNvPr>
          <p:cNvSpPr/>
          <p:nvPr/>
        </p:nvSpPr>
        <p:spPr>
          <a:xfrm>
            <a:off x="4391025" y="2143125"/>
            <a:ext cx="447675" cy="39052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mbria" panose="02040503050406030204" pitchFamily="18" charset="0"/>
                <a:ea typeface="Cambria" panose="02040503050406030204" pitchFamily="18" charset="0"/>
              </a:rPr>
              <a:t>3</a:t>
            </a:r>
          </a:p>
        </p:txBody>
      </p:sp>
      <p:sp>
        <p:nvSpPr>
          <p:cNvPr id="8" name="Oval 7">
            <a:extLst>
              <a:ext uri="{FF2B5EF4-FFF2-40B4-BE49-F238E27FC236}">
                <a16:creationId xmlns:a16="http://schemas.microsoft.com/office/drawing/2014/main" id="{AA41DD54-67AC-F911-CF05-9CDDD65C06CA}"/>
              </a:ext>
            </a:extLst>
          </p:cNvPr>
          <p:cNvSpPr/>
          <p:nvPr/>
        </p:nvSpPr>
        <p:spPr>
          <a:xfrm>
            <a:off x="2028825" y="2524125"/>
            <a:ext cx="447675" cy="39052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mbria" panose="02040503050406030204" pitchFamily="18" charset="0"/>
                <a:ea typeface="Cambria" panose="02040503050406030204" pitchFamily="18" charset="0"/>
              </a:rPr>
              <a:t>4</a:t>
            </a:r>
          </a:p>
        </p:txBody>
      </p:sp>
      <p:sp>
        <p:nvSpPr>
          <p:cNvPr id="16" name="Oval 15">
            <a:extLst>
              <a:ext uri="{FF2B5EF4-FFF2-40B4-BE49-F238E27FC236}">
                <a16:creationId xmlns:a16="http://schemas.microsoft.com/office/drawing/2014/main" id="{706D7B28-7603-E530-2B3A-C3F50C224ABA}"/>
              </a:ext>
            </a:extLst>
          </p:cNvPr>
          <p:cNvSpPr/>
          <p:nvPr/>
        </p:nvSpPr>
        <p:spPr>
          <a:xfrm>
            <a:off x="7277100" y="2571750"/>
            <a:ext cx="447675" cy="39052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mbria" panose="02040503050406030204" pitchFamily="18" charset="0"/>
                <a:ea typeface="Cambria" panose="02040503050406030204" pitchFamily="18" charset="0"/>
              </a:rPr>
              <a:t>5</a:t>
            </a:r>
          </a:p>
        </p:txBody>
      </p:sp>
      <p:sp>
        <p:nvSpPr>
          <p:cNvPr id="17" name="Oval 16">
            <a:extLst>
              <a:ext uri="{FF2B5EF4-FFF2-40B4-BE49-F238E27FC236}">
                <a16:creationId xmlns:a16="http://schemas.microsoft.com/office/drawing/2014/main" id="{EFB47BC8-6AF9-EBC2-809E-2BE9DD588AD1}"/>
              </a:ext>
            </a:extLst>
          </p:cNvPr>
          <p:cNvSpPr/>
          <p:nvPr/>
        </p:nvSpPr>
        <p:spPr>
          <a:xfrm>
            <a:off x="4819650" y="2971800"/>
            <a:ext cx="447675" cy="39052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mbria" panose="02040503050406030204" pitchFamily="18" charset="0"/>
                <a:ea typeface="Cambria" panose="02040503050406030204" pitchFamily="18" charset="0"/>
              </a:rPr>
              <a:t>6</a:t>
            </a:r>
          </a:p>
        </p:txBody>
      </p:sp>
      <p:sp>
        <p:nvSpPr>
          <p:cNvPr id="18" name="Rectangle 17">
            <a:extLst>
              <a:ext uri="{FF2B5EF4-FFF2-40B4-BE49-F238E27FC236}">
                <a16:creationId xmlns:a16="http://schemas.microsoft.com/office/drawing/2014/main" id="{8A4478E0-FAFA-6A1A-53D0-6A105C8D5B11}"/>
              </a:ext>
            </a:extLst>
          </p:cNvPr>
          <p:cNvSpPr/>
          <p:nvPr/>
        </p:nvSpPr>
        <p:spPr>
          <a:xfrm>
            <a:off x="1928047" y="4752976"/>
            <a:ext cx="8778053" cy="1809750"/>
          </a:xfrm>
          <a:prstGeom prst="rect">
            <a:avLst/>
          </a:prstGeom>
          <a:solidFill>
            <a:schemeClr val="accent2">
              <a:lumMod val="40000"/>
              <a:lumOff val="6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defRPr/>
            </a:pPr>
            <a:r>
              <a:rPr lang="vi-VN" sz="4000" dirty="0">
                <a:solidFill>
                  <a:srgbClr val="000000"/>
                </a:solidFill>
                <a:latin typeface="Cambria" panose="02040503050406030204" pitchFamily="18" charset="0"/>
                <a:ea typeface="Cambria" panose="02040503050406030204" pitchFamily="18" charset="0"/>
              </a:rPr>
              <a:t>Các câu được nhận diện nhờ vào dấu hiệu hình thức:</a:t>
            </a:r>
            <a:r>
              <a:rPr lang="en-US" sz="4000" dirty="0">
                <a:solidFill>
                  <a:srgbClr val="000000"/>
                </a:solidFill>
                <a:latin typeface="Cambria" panose="02040503050406030204" pitchFamily="18" charset="0"/>
                <a:ea typeface="Cambria" panose="02040503050406030204" pitchFamily="18" charset="0"/>
              </a:rPr>
              <a:t> </a:t>
            </a:r>
            <a:r>
              <a:rPr lang="vi-VN" sz="4000" b="1" dirty="0">
                <a:solidFill>
                  <a:srgbClr val="000000"/>
                </a:solidFill>
                <a:latin typeface="Cambria" panose="02040503050406030204" pitchFamily="18" charset="0"/>
                <a:ea typeface="Cambria" panose="02040503050406030204" pitchFamily="18" charset="0"/>
              </a:rPr>
              <a:t>Chữ cái đầu câu viết hoa,cuối câu có dấu kết thúc.</a:t>
            </a:r>
            <a:endParaRPr kumimoji="0" lang="en-VN" sz="40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endParaRPr>
          </a:p>
        </p:txBody>
      </p:sp>
      <p:sp>
        <p:nvSpPr>
          <p:cNvPr id="21" name="Oval 20">
            <a:extLst>
              <a:ext uri="{FF2B5EF4-FFF2-40B4-BE49-F238E27FC236}">
                <a16:creationId xmlns:a16="http://schemas.microsoft.com/office/drawing/2014/main" id="{D24BE190-7452-D21E-48E4-2F6720480F44}"/>
              </a:ext>
            </a:extLst>
          </p:cNvPr>
          <p:cNvSpPr/>
          <p:nvPr/>
        </p:nvSpPr>
        <p:spPr>
          <a:xfrm>
            <a:off x="1171575" y="1924050"/>
            <a:ext cx="285750" cy="390525"/>
          </a:xfrm>
          <a:prstGeom prst="ellipse">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0DDFB542-0337-5915-4343-54A29FA93505}"/>
              </a:ext>
            </a:extLst>
          </p:cNvPr>
          <p:cNvSpPr/>
          <p:nvPr/>
        </p:nvSpPr>
        <p:spPr>
          <a:xfrm>
            <a:off x="6229350" y="2066925"/>
            <a:ext cx="152400" cy="238125"/>
          </a:xfrm>
          <a:prstGeom prst="ellipse">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174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Effect transition="in" filter="fad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down)">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wipe(down)">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ipe(down)">
                                      <p:cBhvr>
                                        <p:cTn id="39" dur="500"/>
                                        <p:tgtEl>
                                          <p:spTgt spid="8"/>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wipe(down)">
                                      <p:cBhvr>
                                        <p:cTn id="44" dur="500"/>
                                        <p:tgtEl>
                                          <p:spTgt spid="16"/>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ipe(down)">
                                      <p:cBhvr>
                                        <p:cTn id="49" dur="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18"/>
                                        </p:tgtEl>
                                        <p:attrNameLst>
                                          <p:attrName>style.visibility</p:attrName>
                                        </p:attrNameLst>
                                      </p:cBhvr>
                                      <p:to>
                                        <p:strVal val="visible"/>
                                      </p:to>
                                    </p:set>
                                    <p:anim calcmode="lin" valueType="num">
                                      <p:cBhvr>
                                        <p:cTn id="54" dur="500" fill="hold"/>
                                        <p:tgtEl>
                                          <p:spTgt spid="18"/>
                                        </p:tgtEl>
                                        <p:attrNameLst>
                                          <p:attrName>ppt_w</p:attrName>
                                        </p:attrNameLst>
                                      </p:cBhvr>
                                      <p:tavLst>
                                        <p:tav tm="0">
                                          <p:val>
                                            <p:fltVal val="0"/>
                                          </p:val>
                                        </p:tav>
                                        <p:tav tm="100000">
                                          <p:val>
                                            <p:strVal val="#ppt_w"/>
                                          </p:val>
                                        </p:tav>
                                      </p:tavLst>
                                    </p:anim>
                                    <p:anim calcmode="lin" valueType="num">
                                      <p:cBhvr>
                                        <p:cTn id="55" dur="500" fill="hold"/>
                                        <p:tgtEl>
                                          <p:spTgt spid="18"/>
                                        </p:tgtEl>
                                        <p:attrNameLst>
                                          <p:attrName>ppt_h</p:attrName>
                                        </p:attrNameLst>
                                      </p:cBhvr>
                                      <p:tavLst>
                                        <p:tav tm="0">
                                          <p:val>
                                            <p:fltVal val="0"/>
                                          </p:val>
                                        </p:tav>
                                        <p:tav tm="100000">
                                          <p:val>
                                            <p:strVal val="#ppt_h"/>
                                          </p:val>
                                        </p:tav>
                                      </p:tavLst>
                                    </p:anim>
                                    <p:animEffect transition="in" filter="fade">
                                      <p:cBhvr>
                                        <p:cTn id="56" dur="500"/>
                                        <p:tgtEl>
                                          <p:spTgt spid="18"/>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wipe(down)">
                                      <p:cBhvr>
                                        <p:cTn id="61" dur="500"/>
                                        <p:tgtEl>
                                          <p:spTgt spid="21"/>
                                        </p:tgtEl>
                                      </p:cBhvr>
                                    </p:animEffect>
                                  </p:childTnLst>
                                </p:cTn>
                              </p:par>
                              <p:par>
                                <p:cTn id="62" presetID="22" presetClass="entr" presetSubtype="4" fill="hold" grpId="0" nodeType="with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wipe(down)">
                                      <p:cBhvr>
                                        <p:cTn id="6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animBg="1"/>
      <p:bldP spid="4" grpId="0" animBg="1"/>
      <p:bldP spid="5" grpId="0" animBg="1"/>
      <p:bldP spid="6" grpId="0" animBg="1"/>
      <p:bldP spid="7" grpId="0" animBg="1"/>
      <p:bldP spid="8" grpId="0" animBg="1"/>
      <p:bldP spid="16" grpId="0" animBg="1"/>
      <p:bldP spid="17" grpId="0" animBg="1"/>
      <p:bldP spid="18" grpId="0" animBg="1"/>
      <p:bldP spid="21" grpId="0" animBg="1"/>
      <p:bldP spid="2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13A07E-647D-CC0E-AC17-1931507CEE90}"/>
              </a:ext>
            </a:extLst>
          </p:cNvPr>
          <p:cNvSpPr txBox="1"/>
          <p:nvPr/>
        </p:nvSpPr>
        <p:spPr>
          <a:xfrm>
            <a:off x="1925680" y="2938423"/>
            <a:ext cx="4475119" cy="1323439"/>
          </a:xfrm>
          <a:prstGeom prst="rect">
            <a:avLst/>
          </a:prstGeom>
          <a:noFill/>
        </p:spPr>
        <p:txBody>
          <a:bodyPr wrap="square" rtlCol="0">
            <a:spAutoFit/>
          </a:bodyPr>
          <a:lstStyle/>
          <a:p>
            <a:pPr algn="ctr">
              <a:spcBef>
                <a:spcPts val="1200"/>
              </a:spcBef>
            </a:pPr>
            <a:r>
              <a:rPr lang="en-US" sz="4000" dirty="0" err="1">
                <a:solidFill>
                  <a:srgbClr val="C00000"/>
                </a:solidFill>
                <a:latin typeface="Cambria" panose="02040503050406030204" pitchFamily="18" charset="0"/>
                <a:ea typeface="Cambria" panose="02040503050406030204" pitchFamily="18" charset="0"/>
              </a:rPr>
              <a:t>Bác</a:t>
            </a:r>
            <a:r>
              <a:rPr lang="en-US" sz="4000" dirty="0">
                <a:solidFill>
                  <a:srgbClr val="C00000"/>
                </a:solidFill>
                <a:latin typeface="Cambria" panose="02040503050406030204" pitchFamily="18" charset="0"/>
                <a:ea typeface="Cambria" panose="02040503050406030204" pitchFamily="18" charset="0"/>
              </a:rPr>
              <a:t> </a:t>
            </a:r>
            <a:r>
              <a:rPr lang="en-US" sz="4000" dirty="0" err="1">
                <a:solidFill>
                  <a:srgbClr val="C00000"/>
                </a:solidFill>
                <a:latin typeface="Cambria" panose="02040503050406030204" pitchFamily="18" charset="0"/>
                <a:ea typeface="Cambria" panose="02040503050406030204" pitchFamily="18" charset="0"/>
              </a:rPr>
              <a:t>sĩ</a:t>
            </a:r>
            <a:r>
              <a:rPr lang="en-US" sz="4000" dirty="0">
                <a:solidFill>
                  <a:srgbClr val="C00000"/>
                </a:solidFill>
                <a:latin typeface="Cambria" panose="02040503050406030204" pitchFamily="18" charset="0"/>
                <a:ea typeface="Cambria" panose="02040503050406030204" pitchFamily="18" charset="0"/>
              </a:rPr>
              <a:t> </a:t>
            </a:r>
            <a:r>
              <a:rPr lang="en-US" sz="4000" dirty="0" err="1">
                <a:solidFill>
                  <a:srgbClr val="C00000"/>
                </a:solidFill>
                <a:latin typeface="Cambria" panose="02040503050406030204" pitchFamily="18" charset="0"/>
                <a:ea typeface="Cambria" panose="02040503050406030204" pitchFamily="18" charset="0"/>
              </a:rPr>
              <a:t>đang</a:t>
            </a:r>
            <a:r>
              <a:rPr lang="en-US" sz="4000" dirty="0">
                <a:solidFill>
                  <a:srgbClr val="C00000"/>
                </a:solidFill>
                <a:latin typeface="Cambria" panose="02040503050406030204" pitchFamily="18" charset="0"/>
                <a:ea typeface="Cambria" panose="02040503050406030204" pitchFamily="18" charset="0"/>
              </a:rPr>
              <a:t> </a:t>
            </a:r>
            <a:r>
              <a:rPr lang="en-US" sz="4000" dirty="0" err="1">
                <a:solidFill>
                  <a:srgbClr val="C00000"/>
                </a:solidFill>
                <a:latin typeface="Cambria" panose="02040503050406030204" pitchFamily="18" charset="0"/>
                <a:ea typeface="Cambria" panose="02040503050406030204" pitchFamily="18" charset="0"/>
              </a:rPr>
              <a:t>khám</a:t>
            </a:r>
            <a:r>
              <a:rPr lang="en-US" sz="4000" dirty="0">
                <a:solidFill>
                  <a:srgbClr val="C00000"/>
                </a:solidFill>
                <a:latin typeface="Cambria" panose="02040503050406030204" pitchFamily="18" charset="0"/>
                <a:ea typeface="Cambria" panose="02040503050406030204" pitchFamily="18" charset="0"/>
              </a:rPr>
              <a:t> </a:t>
            </a:r>
            <a:r>
              <a:rPr lang="en-US" sz="4000" dirty="0" err="1">
                <a:solidFill>
                  <a:srgbClr val="C00000"/>
                </a:solidFill>
                <a:latin typeface="Cambria" panose="02040503050406030204" pitchFamily="18" charset="0"/>
                <a:ea typeface="Cambria" panose="02040503050406030204" pitchFamily="18" charset="0"/>
              </a:rPr>
              <a:t>răng</a:t>
            </a:r>
            <a:r>
              <a:rPr lang="en-US" sz="4000" dirty="0">
                <a:solidFill>
                  <a:srgbClr val="C00000"/>
                </a:solidFill>
                <a:latin typeface="Cambria" panose="02040503050406030204" pitchFamily="18" charset="0"/>
                <a:ea typeface="Cambria" panose="02040503050406030204" pitchFamily="18" charset="0"/>
              </a:rPr>
              <a:t> </a:t>
            </a:r>
            <a:r>
              <a:rPr lang="en-US" sz="4000" dirty="0" err="1">
                <a:solidFill>
                  <a:srgbClr val="C00000"/>
                </a:solidFill>
                <a:latin typeface="Cambria" panose="02040503050406030204" pitchFamily="18" charset="0"/>
                <a:ea typeface="Cambria" panose="02040503050406030204" pitchFamily="18" charset="0"/>
              </a:rPr>
              <a:t>cho</a:t>
            </a:r>
            <a:r>
              <a:rPr lang="en-US" sz="4000" dirty="0">
                <a:solidFill>
                  <a:srgbClr val="C00000"/>
                </a:solidFill>
                <a:latin typeface="Cambria" panose="02040503050406030204" pitchFamily="18" charset="0"/>
                <a:ea typeface="Cambria" panose="02040503050406030204" pitchFamily="18" charset="0"/>
              </a:rPr>
              <a:t> Nga.</a:t>
            </a:r>
            <a:endParaRPr lang="en-VN" sz="2800" dirty="0">
              <a:solidFill>
                <a:srgbClr val="C00000"/>
              </a:solidFill>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A018CE0B-51EC-C4B8-ED72-34570EEA9170}"/>
              </a:ext>
            </a:extLst>
          </p:cNvPr>
          <p:cNvSpPr txBox="1"/>
          <p:nvPr/>
        </p:nvSpPr>
        <p:spPr>
          <a:xfrm>
            <a:off x="790575" y="714375"/>
            <a:ext cx="5086350" cy="820609"/>
          </a:xfrm>
          <a:prstGeom prst="rect">
            <a:avLst/>
          </a:prstGeom>
          <a:noFill/>
        </p:spPr>
        <p:txBody>
          <a:bodyPr wrap="square" rtlCol="0">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a. </a:t>
            </a:r>
            <a:r>
              <a:rPr kumimoji="0" lang="en-US" sz="3600" b="0"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Một</a:t>
            </a:r>
            <a:r>
              <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US" sz="3600" b="0"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câu</a:t>
            </a:r>
            <a:r>
              <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US" sz="3600" b="0"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kể</a:t>
            </a:r>
            <a:r>
              <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a:t>
            </a:r>
          </a:p>
        </p:txBody>
      </p:sp>
      <p:pic>
        <p:nvPicPr>
          <p:cNvPr id="7" name="Picture 6">
            <a:extLst>
              <a:ext uri="{FF2B5EF4-FFF2-40B4-BE49-F238E27FC236}">
                <a16:creationId xmlns:a16="http://schemas.microsoft.com/office/drawing/2014/main" id="{12C875F5-7BDE-35E5-A60D-253B87FD5D33}"/>
              </a:ext>
            </a:extLst>
          </p:cNvPr>
          <p:cNvPicPr>
            <a:picLocks noChangeAspect="1"/>
          </p:cNvPicPr>
          <p:nvPr/>
        </p:nvPicPr>
        <p:blipFill>
          <a:blip r:embed="rId2"/>
          <a:stretch>
            <a:fillRect/>
          </a:stretch>
        </p:blipFill>
        <p:spPr>
          <a:xfrm>
            <a:off x="7443243" y="1714500"/>
            <a:ext cx="3920082" cy="28289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587745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13A07E-647D-CC0E-AC17-1931507CEE90}"/>
              </a:ext>
            </a:extLst>
          </p:cNvPr>
          <p:cNvSpPr txBox="1"/>
          <p:nvPr/>
        </p:nvSpPr>
        <p:spPr>
          <a:xfrm>
            <a:off x="1925680" y="2938423"/>
            <a:ext cx="4475119" cy="1323439"/>
          </a:xfrm>
          <a:prstGeom prst="rect">
            <a:avLst/>
          </a:prstGeom>
          <a:noFill/>
        </p:spPr>
        <p:txBody>
          <a:bodyPr wrap="square" rtlCol="0">
            <a:spAutoFit/>
          </a:bodyPr>
          <a:lstStyle/>
          <a:p>
            <a:pPr lvl="0" algn="ctr">
              <a:spcBef>
                <a:spcPts val="1200"/>
              </a:spcBef>
            </a:pPr>
            <a:r>
              <a:rPr lang="en-US" sz="4000">
                <a:solidFill>
                  <a:srgbClr val="C00000"/>
                </a:solidFill>
                <a:latin typeface="Cambria" panose="02040503050406030204" pitchFamily="18" charset="0"/>
                <a:ea typeface="Cambria" panose="02040503050406030204" pitchFamily="18" charset="0"/>
              </a:rPr>
              <a:t> Cháu có thấy đau răng không?</a:t>
            </a:r>
            <a:endParaRPr kumimoji="0" lang="en-VN" sz="2800" b="0" i="0" u="none" strike="noStrike" kern="1200" cap="none" spc="0" normalizeH="0" baseline="0" noProof="0" dirty="0">
              <a:ln>
                <a:noFill/>
              </a:ln>
              <a:solidFill>
                <a:srgbClr val="C00000"/>
              </a:solidFill>
              <a:effectLst/>
              <a:uLnTx/>
              <a:uFillTx/>
              <a:latin typeface="Cambria" panose="02040503050406030204" pitchFamily="18" charset="0"/>
              <a:ea typeface="Cambria" panose="02040503050406030204" pitchFamily="18" charset="0"/>
              <a:cs typeface="+mn-cs"/>
            </a:endParaRPr>
          </a:p>
        </p:txBody>
      </p:sp>
      <p:sp>
        <p:nvSpPr>
          <p:cNvPr id="6" name="TextBox 5">
            <a:extLst>
              <a:ext uri="{FF2B5EF4-FFF2-40B4-BE49-F238E27FC236}">
                <a16:creationId xmlns:a16="http://schemas.microsoft.com/office/drawing/2014/main" id="{A018CE0B-51EC-C4B8-ED72-34570EEA9170}"/>
              </a:ext>
            </a:extLst>
          </p:cNvPr>
          <p:cNvSpPr txBox="1"/>
          <p:nvPr/>
        </p:nvSpPr>
        <p:spPr>
          <a:xfrm>
            <a:off x="790575" y="714375"/>
            <a:ext cx="5086350" cy="820609"/>
          </a:xfrm>
          <a:prstGeom prst="rect">
            <a:avLst/>
          </a:prstGeom>
          <a:noFill/>
        </p:spPr>
        <p:txBody>
          <a:bodyPr wrap="square" rtlCol="0">
            <a:spAutoFit/>
          </a:bodyPr>
          <a:lstStyle/>
          <a:p>
            <a:pPr lvl="0" algn="just">
              <a:lnSpc>
                <a:spcPct val="150000"/>
              </a:lnSpc>
            </a:pPr>
            <a:r>
              <a:rPr lang="en-US" sz="3600" dirty="0">
                <a:solidFill>
                  <a:srgbClr val="000000"/>
                </a:solidFill>
                <a:latin typeface="Cambria" panose="02040503050406030204" pitchFamily="18" charset="0"/>
                <a:ea typeface="Cambria" panose="02040503050406030204" pitchFamily="18" charset="0"/>
              </a:rPr>
              <a:t>b. </a:t>
            </a:r>
            <a:r>
              <a:rPr lang="en-US" sz="3600" dirty="0" err="1">
                <a:solidFill>
                  <a:srgbClr val="000000"/>
                </a:solidFill>
                <a:latin typeface="Cambria" panose="02040503050406030204" pitchFamily="18" charset="0"/>
                <a:ea typeface="Cambria" panose="02040503050406030204" pitchFamily="18" charset="0"/>
              </a:rPr>
              <a:t>Một</a:t>
            </a:r>
            <a:r>
              <a:rPr lang="en-US" sz="3600" dirty="0">
                <a:solidFill>
                  <a:srgbClr val="000000"/>
                </a:solidFill>
                <a:latin typeface="Cambria" panose="02040503050406030204" pitchFamily="18" charset="0"/>
                <a:ea typeface="Cambria" panose="02040503050406030204" pitchFamily="18" charset="0"/>
              </a:rPr>
              <a:t> </a:t>
            </a:r>
            <a:r>
              <a:rPr lang="en-US" sz="3600" dirty="0" err="1">
                <a:solidFill>
                  <a:srgbClr val="000000"/>
                </a:solidFill>
                <a:latin typeface="Cambria" panose="02040503050406030204" pitchFamily="18" charset="0"/>
                <a:ea typeface="Cambria" panose="02040503050406030204" pitchFamily="18" charset="0"/>
              </a:rPr>
              <a:t>câu</a:t>
            </a:r>
            <a:r>
              <a:rPr lang="en-US" sz="3600" dirty="0">
                <a:solidFill>
                  <a:srgbClr val="000000"/>
                </a:solidFill>
                <a:latin typeface="Cambria" panose="02040503050406030204" pitchFamily="18" charset="0"/>
                <a:ea typeface="Cambria" panose="02040503050406030204" pitchFamily="18" charset="0"/>
              </a:rPr>
              <a:t> </a:t>
            </a:r>
            <a:r>
              <a:rPr lang="en-US" sz="3600" dirty="0" err="1">
                <a:solidFill>
                  <a:srgbClr val="000000"/>
                </a:solidFill>
                <a:latin typeface="Cambria" panose="02040503050406030204" pitchFamily="18" charset="0"/>
                <a:ea typeface="Cambria" panose="02040503050406030204" pitchFamily="18" charset="0"/>
              </a:rPr>
              <a:t>hỏi</a:t>
            </a:r>
            <a:r>
              <a:rPr lang="en-US" sz="3600" dirty="0">
                <a:solidFill>
                  <a:srgbClr val="000000"/>
                </a:solidFill>
                <a:latin typeface="Cambria" panose="02040503050406030204" pitchFamily="18" charset="0"/>
                <a:ea typeface="Cambria" panose="02040503050406030204" pitchFamily="18" charset="0"/>
              </a:rPr>
              <a:t>.</a:t>
            </a:r>
          </a:p>
        </p:txBody>
      </p:sp>
      <p:pic>
        <p:nvPicPr>
          <p:cNvPr id="7" name="Picture 6">
            <a:extLst>
              <a:ext uri="{FF2B5EF4-FFF2-40B4-BE49-F238E27FC236}">
                <a16:creationId xmlns:a16="http://schemas.microsoft.com/office/drawing/2014/main" id="{12C875F5-7BDE-35E5-A60D-253B87FD5D33}"/>
              </a:ext>
            </a:extLst>
          </p:cNvPr>
          <p:cNvPicPr>
            <a:picLocks noChangeAspect="1"/>
          </p:cNvPicPr>
          <p:nvPr/>
        </p:nvPicPr>
        <p:blipFill>
          <a:blip r:embed="rId2"/>
          <a:stretch>
            <a:fillRect/>
          </a:stretch>
        </p:blipFill>
        <p:spPr>
          <a:xfrm>
            <a:off x="7443243" y="1714500"/>
            <a:ext cx="3920082" cy="28289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912497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13A07E-647D-CC0E-AC17-1931507CEE90}"/>
              </a:ext>
            </a:extLst>
          </p:cNvPr>
          <p:cNvSpPr txBox="1"/>
          <p:nvPr/>
        </p:nvSpPr>
        <p:spPr>
          <a:xfrm>
            <a:off x="1868530" y="2909848"/>
            <a:ext cx="4741820" cy="1446550"/>
          </a:xfrm>
          <a:prstGeom prst="rect">
            <a:avLst/>
          </a:prstGeom>
          <a:noFill/>
        </p:spPr>
        <p:txBody>
          <a:bodyPr wrap="square" rtlCol="0">
            <a:spAutoFit/>
          </a:bodyPr>
          <a:lstStyle/>
          <a:p>
            <a:pPr lvl="0" algn="ctr">
              <a:spcBef>
                <a:spcPts val="1200"/>
              </a:spcBef>
            </a:pPr>
            <a:r>
              <a:rPr lang="en-US" sz="4400" dirty="0" err="1">
                <a:solidFill>
                  <a:srgbClr val="C00000"/>
                </a:solidFill>
                <a:latin typeface="Cambria" panose="02040503050406030204" pitchFamily="18" charset="0"/>
                <a:ea typeface="Cambria" panose="02040503050406030204" pitchFamily="18" charset="0"/>
              </a:rPr>
              <a:t>Cháu</a:t>
            </a:r>
            <a:r>
              <a:rPr lang="en-US" sz="4400" dirty="0">
                <a:solidFill>
                  <a:srgbClr val="C00000"/>
                </a:solidFill>
                <a:latin typeface="Cambria" panose="02040503050406030204" pitchFamily="18" charset="0"/>
                <a:ea typeface="Cambria" panose="02040503050406030204" pitchFamily="18" charset="0"/>
              </a:rPr>
              <a:t> </a:t>
            </a:r>
            <a:r>
              <a:rPr lang="en-US" sz="4400" dirty="0" err="1">
                <a:solidFill>
                  <a:srgbClr val="C00000"/>
                </a:solidFill>
                <a:latin typeface="Cambria" panose="02040503050406030204" pitchFamily="18" charset="0"/>
                <a:ea typeface="Cambria" panose="02040503050406030204" pitchFamily="18" charset="0"/>
              </a:rPr>
              <a:t>hãy</a:t>
            </a:r>
            <a:r>
              <a:rPr lang="en-US" sz="4400" dirty="0">
                <a:solidFill>
                  <a:srgbClr val="C00000"/>
                </a:solidFill>
                <a:latin typeface="Cambria" panose="02040503050406030204" pitchFamily="18" charset="0"/>
                <a:ea typeface="Cambria" panose="02040503050406030204" pitchFamily="18" charset="0"/>
              </a:rPr>
              <a:t> </a:t>
            </a:r>
            <a:r>
              <a:rPr lang="en-US" sz="4400" dirty="0" err="1">
                <a:solidFill>
                  <a:srgbClr val="C00000"/>
                </a:solidFill>
                <a:latin typeface="Cambria" panose="02040503050406030204" pitchFamily="18" charset="0"/>
                <a:ea typeface="Cambria" panose="02040503050406030204" pitchFamily="18" charset="0"/>
              </a:rPr>
              <a:t>há</a:t>
            </a:r>
            <a:r>
              <a:rPr lang="en-US" sz="4400" dirty="0">
                <a:solidFill>
                  <a:srgbClr val="C00000"/>
                </a:solidFill>
                <a:latin typeface="Cambria" panose="02040503050406030204" pitchFamily="18" charset="0"/>
                <a:ea typeface="Cambria" panose="02040503050406030204" pitchFamily="18" charset="0"/>
              </a:rPr>
              <a:t> </a:t>
            </a:r>
            <a:r>
              <a:rPr lang="en-US" sz="4400" dirty="0" err="1">
                <a:solidFill>
                  <a:srgbClr val="C00000"/>
                </a:solidFill>
                <a:latin typeface="Cambria" panose="02040503050406030204" pitchFamily="18" charset="0"/>
                <a:ea typeface="Cambria" panose="02040503050406030204" pitchFamily="18" charset="0"/>
              </a:rPr>
              <a:t>miệng</a:t>
            </a:r>
            <a:r>
              <a:rPr lang="en-US" sz="4400" dirty="0">
                <a:solidFill>
                  <a:srgbClr val="C00000"/>
                </a:solidFill>
                <a:latin typeface="Cambria" panose="02040503050406030204" pitchFamily="18" charset="0"/>
                <a:ea typeface="Cambria" panose="02040503050406030204" pitchFamily="18" charset="0"/>
              </a:rPr>
              <a:t> </a:t>
            </a:r>
            <a:r>
              <a:rPr lang="en-US" sz="4400" dirty="0" err="1">
                <a:solidFill>
                  <a:srgbClr val="C00000"/>
                </a:solidFill>
                <a:latin typeface="Cambria" panose="02040503050406030204" pitchFamily="18" charset="0"/>
                <a:ea typeface="Cambria" panose="02040503050406030204" pitchFamily="18" charset="0"/>
              </a:rPr>
              <a:t>thật</a:t>
            </a:r>
            <a:r>
              <a:rPr lang="en-US" sz="4400" dirty="0">
                <a:solidFill>
                  <a:srgbClr val="C00000"/>
                </a:solidFill>
                <a:latin typeface="Cambria" panose="02040503050406030204" pitchFamily="18" charset="0"/>
                <a:ea typeface="Cambria" panose="02040503050406030204" pitchFamily="18" charset="0"/>
              </a:rPr>
              <a:t> to </a:t>
            </a:r>
            <a:r>
              <a:rPr lang="en-US" sz="4400" dirty="0" err="1">
                <a:solidFill>
                  <a:srgbClr val="C00000"/>
                </a:solidFill>
                <a:latin typeface="Cambria" panose="02040503050406030204" pitchFamily="18" charset="0"/>
                <a:ea typeface="Cambria" panose="02040503050406030204" pitchFamily="18" charset="0"/>
              </a:rPr>
              <a:t>nhé</a:t>
            </a:r>
            <a:r>
              <a:rPr lang="en-US" sz="4400" dirty="0">
                <a:solidFill>
                  <a:srgbClr val="C00000"/>
                </a:solidFill>
                <a:latin typeface="Cambria" panose="02040503050406030204" pitchFamily="18" charset="0"/>
                <a:ea typeface="Cambria" panose="02040503050406030204" pitchFamily="18" charset="0"/>
              </a:rPr>
              <a:t>!</a:t>
            </a:r>
            <a:endParaRPr kumimoji="0" lang="en-VN" sz="3200" b="0" i="0" u="none" strike="noStrike" kern="1200" cap="none" spc="0" normalizeH="0" baseline="0" noProof="0" dirty="0">
              <a:ln>
                <a:noFill/>
              </a:ln>
              <a:solidFill>
                <a:srgbClr val="C00000"/>
              </a:solidFill>
              <a:effectLst/>
              <a:uLnTx/>
              <a:uFillTx/>
              <a:latin typeface="Cambria" panose="02040503050406030204" pitchFamily="18" charset="0"/>
              <a:ea typeface="Cambria" panose="02040503050406030204" pitchFamily="18" charset="0"/>
              <a:cs typeface="+mn-cs"/>
            </a:endParaRPr>
          </a:p>
        </p:txBody>
      </p:sp>
      <p:sp>
        <p:nvSpPr>
          <p:cNvPr id="6" name="TextBox 5">
            <a:extLst>
              <a:ext uri="{FF2B5EF4-FFF2-40B4-BE49-F238E27FC236}">
                <a16:creationId xmlns:a16="http://schemas.microsoft.com/office/drawing/2014/main" id="{A018CE0B-51EC-C4B8-ED72-34570EEA9170}"/>
              </a:ext>
            </a:extLst>
          </p:cNvPr>
          <p:cNvSpPr txBox="1"/>
          <p:nvPr/>
        </p:nvSpPr>
        <p:spPr>
          <a:xfrm>
            <a:off x="790575" y="714375"/>
            <a:ext cx="5086350" cy="820609"/>
          </a:xfrm>
          <a:prstGeom prst="rect">
            <a:avLst/>
          </a:prstGeom>
          <a:noFill/>
        </p:spPr>
        <p:txBody>
          <a:bodyPr wrap="square" rtlCol="0">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c. </a:t>
            </a:r>
            <a:r>
              <a:rPr kumimoji="0" lang="en-US" sz="3600" b="0"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Một</a:t>
            </a:r>
            <a:r>
              <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US" sz="3600" b="0"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câu</a:t>
            </a:r>
            <a:r>
              <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US" sz="3600" b="0"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khiến</a:t>
            </a:r>
            <a:r>
              <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a:t>
            </a:r>
          </a:p>
        </p:txBody>
      </p:sp>
      <p:pic>
        <p:nvPicPr>
          <p:cNvPr id="7" name="Picture 6">
            <a:extLst>
              <a:ext uri="{FF2B5EF4-FFF2-40B4-BE49-F238E27FC236}">
                <a16:creationId xmlns:a16="http://schemas.microsoft.com/office/drawing/2014/main" id="{12C875F5-7BDE-35E5-A60D-253B87FD5D33}"/>
              </a:ext>
            </a:extLst>
          </p:cNvPr>
          <p:cNvPicPr>
            <a:picLocks noChangeAspect="1"/>
          </p:cNvPicPr>
          <p:nvPr/>
        </p:nvPicPr>
        <p:blipFill>
          <a:blip r:embed="rId2"/>
          <a:stretch>
            <a:fillRect/>
          </a:stretch>
        </p:blipFill>
        <p:spPr>
          <a:xfrm>
            <a:off x="7443243" y="1714500"/>
            <a:ext cx="3920082" cy="28289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230434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13A07E-647D-CC0E-AC17-1931507CEE90}"/>
              </a:ext>
            </a:extLst>
          </p:cNvPr>
          <p:cNvSpPr txBox="1"/>
          <p:nvPr/>
        </p:nvSpPr>
        <p:spPr>
          <a:xfrm>
            <a:off x="1830430" y="2671723"/>
            <a:ext cx="4475119" cy="1754326"/>
          </a:xfrm>
          <a:prstGeom prst="rect">
            <a:avLst/>
          </a:prstGeom>
          <a:noFill/>
        </p:spPr>
        <p:txBody>
          <a:bodyPr wrap="square" rtlCol="0">
            <a:spAutoFit/>
          </a:bodyPr>
          <a:lstStyle/>
          <a:p>
            <a:pPr lvl="0" algn="ctr">
              <a:spcBef>
                <a:spcPts val="1200"/>
              </a:spcBef>
            </a:pPr>
            <a:r>
              <a:rPr lang="pt-BR" sz="5400" dirty="0">
                <a:solidFill>
                  <a:srgbClr val="C00000"/>
                </a:solidFill>
                <a:latin typeface="Cambria" panose="02040503050406030204" pitchFamily="18" charset="0"/>
                <a:ea typeface="Cambria" panose="02040503050406030204" pitchFamily="18" charset="0"/>
              </a:rPr>
              <a:t>Ôi, sâu răng thật rồi!</a:t>
            </a:r>
            <a:endParaRPr kumimoji="0" lang="en-VN" sz="4000" b="0" i="0" u="none" strike="noStrike" kern="1200" cap="none" spc="0" normalizeH="0" baseline="0" noProof="0" dirty="0">
              <a:ln>
                <a:noFill/>
              </a:ln>
              <a:solidFill>
                <a:srgbClr val="C00000"/>
              </a:solidFill>
              <a:effectLst/>
              <a:uLnTx/>
              <a:uFillTx/>
              <a:latin typeface="Cambria" panose="02040503050406030204" pitchFamily="18" charset="0"/>
              <a:ea typeface="Cambria" panose="02040503050406030204" pitchFamily="18" charset="0"/>
              <a:cs typeface="+mn-cs"/>
            </a:endParaRPr>
          </a:p>
        </p:txBody>
      </p:sp>
      <p:sp>
        <p:nvSpPr>
          <p:cNvPr id="6" name="TextBox 5">
            <a:extLst>
              <a:ext uri="{FF2B5EF4-FFF2-40B4-BE49-F238E27FC236}">
                <a16:creationId xmlns:a16="http://schemas.microsoft.com/office/drawing/2014/main" id="{A018CE0B-51EC-C4B8-ED72-34570EEA9170}"/>
              </a:ext>
            </a:extLst>
          </p:cNvPr>
          <p:cNvSpPr txBox="1"/>
          <p:nvPr/>
        </p:nvSpPr>
        <p:spPr>
          <a:xfrm>
            <a:off x="790575" y="714375"/>
            <a:ext cx="5086350" cy="820609"/>
          </a:xfrm>
          <a:prstGeom prst="rect">
            <a:avLst/>
          </a:prstGeom>
          <a:noFill/>
        </p:spPr>
        <p:txBody>
          <a:bodyPr wrap="square" rtlCol="0">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d. </a:t>
            </a:r>
            <a:r>
              <a:rPr kumimoji="0" lang="en-US" sz="3600" b="0"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Một</a:t>
            </a:r>
            <a:r>
              <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US" sz="3600" b="0"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câu</a:t>
            </a:r>
            <a:r>
              <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 </a:t>
            </a:r>
            <a:r>
              <a:rPr kumimoji="0" lang="en-US" sz="3600" b="0" i="0" u="none" strike="noStrike" kern="1200" cap="none" spc="0" normalizeH="0" baseline="0" noProof="0" dirty="0" err="1">
                <a:ln>
                  <a:noFill/>
                </a:ln>
                <a:solidFill>
                  <a:srgbClr val="000000"/>
                </a:solidFill>
                <a:effectLst/>
                <a:uLnTx/>
                <a:uFillTx/>
                <a:latin typeface="Cambria" panose="02040503050406030204" pitchFamily="18" charset="0"/>
                <a:ea typeface="Cambria" panose="02040503050406030204" pitchFamily="18" charset="0"/>
                <a:cs typeface="+mn-cs"/>
              </a:rPr>
              <a:t>cảm</a:t>
            </a:r>
            <a:endParaRPr kumimoji="0" lang="en-US" sz="36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endParaRPr>
          </a:p>
        </p:txBody>
      </p:sp>
      <p:pic>
        <p:nvPicPr>
          <p:cNvPr id="7" name="Picture 6">
            <a:extLst>
              <a:ext uri="{FF2B5EF4-FFF2-40B4-BE49-F238E27FC236}">
                <a16:creationId xmlns:a16="http://schemas.microsoft.com/office/drawing/2014/main" id="{12C875F5-7BDE-35E5-A60D-253B87FD5D33}"/>
              </a:ext>
            </a:extLst>
          </p:cNvPr>
          <p:cNvPicPr>
            <a:picLocks noChangeAspect="1"/>
          </p:cNvPicPr>
          <p:nvPr/>
        </p:nvPicPr>
        <p:blipFill>
          <a:blip r:embed="rId2"/>
          <a:stretch>
            <a:fillRect/>
          </a:stretch>
        </p:blipFill>
        <p:spPr>
          <a:xfrm>
            <a:off x="7443243" y="1714500"/>
            <a:ext cx="3920082" cy="28289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767358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18">
            <a:extLst>
              <a:ext uri="{FF2B5EF4-FFF2-40B4-BE49-F238E27FC236}">
                <a16:creationId xmlns:a16="http://schemas.microsoft.com/office/drawing/2014/main" id="{A766523A-36E6-4ABD-B5F6-635F3921E775}"/>
              </a:ext>
            </a:extLst>
          </p:cNvPr>
          <p:cNvPicPr>
            <a:picLocks noChangeAspect="1"/>
          </p:cNvPicPr>
          <p:nvPr/>
        </p:nvPicPr>
        <p:blipFill>
          <a:blip r:embed="rId2"/>
          <a:stretch>
            <a:fillRect/>
          </a:stretch>
        </p:blipFill>
        <p:spPr>
          <a:xfrm>
            <a:off x="773104" y="1081403"/>
            <a:ext cx="2770767" cy="740323"/>
          </a:xfrm>
          <a:prstGeom prst="rect">
            <a:avLst/>
          </a:prstGeom>
        </p:spPr>
      </p:pic>
      <p:sp>
        <p:nvSpPr>
          <p:cNvPr id="9" name="文本框 19">
            <a:extLst>
              <a:ext uri="{FF2B5EF4-FFF2-40B4-BE49-F238E27FC236}">
                <a16:creationId xmlns:a16="http://schemas.microsoft.com/office/drawing/2014/main" id="{CA201851-E135-4CDA-A9E8-D190411254FE}"/>
              </a:ext>
            </a:extLst>
          </p:cNvPr>
          <p:cNvSpPr txBox="1"/>
          <p:nvPr/>
        </p:nvSpPr>
        <p:spPr>
          <a:xfrm>
            <a:off x="1678131" y="733072"/>
            <a:ext cx="9342293" cy="954107"/>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字魂58号-创中黑" panose="00000500000000000000" charset="-122"/>
              </a:rPr>
              <a:t>2. </a:t>
            </a:r>
            <a:r>
              <a:rPr kumimoji="0" lang="vi-VN" altLang="zh-CN" sz="28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字魂58号-创中黑" panose="00000500000000000000" charset="-122"/>
              </a:rPr>
              <a:t>Xét các kết hợp từ dưới đây, cho biết trường hợp nào là câu, trường hợp nào chưa phải là câu. Vì sao?</a:t>
            </a:r>
            <a:endParaRPr kumimoji="0" lang="zh-CN" altLang="en-US" sz="2800" b="1" i="0" u="none" strike="noStrike" kern="1200" cap="none" spc="0" normalizeH="0" baseline="0" noProof="0" dirty="0">
              <a:ln>
                <a:noFill/>
              </a:ln>
              <a:solidFill>
                <a:srgbClr val="000000"/>
              </a:solidFill>
              <a:effectLst/>
              <a:uLnTx/>
              <a:uFillTx/>
              <a:latin typeface="Cambria" panose="02040503050406030204" pitchFamily="18" charset="0"/>
              <a:ea typeface="字魂20号-石头体" panose="00000500000000000000" pitchFamily="2" charset="-122"/>
              <a:cs typeface="字魂58号-创中黑" panose="00000500000000000000" charset="-122"/>
            </a:endParaRPr>
          </a:p>
        </p:txBody>
      </p:sp>
      <p:pic>
        <p:nvPicPr>
          <p:cNvPr id="3" name="Picture 2">
            <a:extLst>
              <a:ext uri="{FF2B5EF4-FFF2-40B4-BE49-F238E27FC236}">
                <a16:creationId xmlns:a16="http://schemas.microsoft.com/office/drawing/2014/main" id="{AEF95543-E7E6-BBF2-7FA7-E88A067DAC2C}"/>
              </a:ext>
            </a:extLst>
          </p:cNvPr>
          <p:cNvPicPr>
            <a:picLocks noChangeAspect="1"/>
          </p:cNvPicPr>
          <p:nvPr/>
        </p:nvPicPr>
        <p:blipFill>
          <a:blip r:embed="rId3"/>
          <a:stretch>
            <a:fillRect/>
          </a:stretch>
        </p:blipFill>
        <p:spPr>
          <a:xfrm>
            <a:off x="1728787" y="2181225"/>
            <a:ext cx="9210129" cy="3619500"/>
          </a:xfrm>
          <a:prstGeom prst="rect">
            <a:avLst/>
          </a:prstGeom>
        </p:spPr>
      </p:pic>
    </p:spTree>
    <p:extLst>
      <p:ext uri="{BB962C8B-B14F-4D97-AF65-F5344CB8AC3E}">
        <p14:creationId xmlns:p14="http://schemas.microsoft.com/office/powerpoint/2010/main" val="214175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FA7888E7-9A75-FC4C-AB40-F2F4D13C5980}"/>
              </a:ext>
            </a:extLst>
          </p:cNvPr>
          <p:cNvGrpSpPr/>
          <p:nvPr/>
        </p:nvGrpSpPr>
        <p:grpSpPr>
          <a:xfrm>
            <a:off x="1223850" y="202484"/>
            <a:ext cx="9662359" cy="1938736"/>
            <a:chOff x="1546893" y="1544627"/>
            <a:chExt cx="9662359" cy="1938736"/>
          </a:xfrm>
        </p:grpSpPr>
        <p:pic>
          <p:nvPicPr>
            <p:cNvPr id="29" name="图片 6">
              <a:extLst>
                <a:ext uri="{FF2B5EF4-FFF2-40B4-BE49-F238E27FC236}">
                  <a16:creationId xmlns:a16="http://schemas.microsoft.com/office/drawing/2014/main" id="{F000A019-9625-2844-967C-0F103B835545}"/>
                </a:ext>
              </a:extLst>
            </p:cNvPr>
            <p:cNvPicPr>
              <a:picLocks noChangeAspect="1"/>
            </p:cNvPicPr>
            <p:nvPr/>
          </p:nvPicPr>
          <p:blipFill>
            <a:blip r:embed="rId2"/>
            <a:stretch>
              <a:fillRect/>
            </a:stretch>
          </p:blipFill>
          <p:spPr>
            <a:xfrm>
              <a:off x="1546893" y="1544627"/>
              <a:ext cx="9662359" cy="1938736"/>
            </a:xfrm>
            <a:prstGeom prst="rect">
              <a:avLst/>
            </a:prstGeom>
          </p:spPr>
        </p:pic>
        <p:sp>
          <p:nvSpPr>
            <p:cNvPr id="30" name="文本框 7">
              <a:extLst>
                <a:ext uri="{FF2B5EF4-FFF2-40B4-BE49-F238E27FC236}">
                  <a16:creationId xmlns:a16="http://schemas.microsoft.com/office/drawing/2014/main" id="{0CA10EBC-2C00-134A-A7C3-4C76FC245329}"/>
                </a:ext>
              </a:extLst>
            </p:cNvPr>
            <p:cNvSpPr txBox="1"/>
            <p:nvPr/>
          </p:nvSpPr>
          <p:spPr>
            <a:xfrm>
              <a:off x="2034814" y="1871965"/>
              <a:ext cx="9174438" cy="997709"/>
            </a:xfrm>
            <a:prstGeom prst="rect">
              <a:avLst/>
            </a:prstGeom>
            <a:noFill/>
          </p:spPr>
          <p:txBody>
            <a:bodyPr wrap="square" rtlCol="0">
              <a:spAutoFit/>
            </a:bodyPr>
            <a:lstStyle>
              <a:defPPr>
                <a:defRPr lang="zh-CN"/>
              </a:defPPr>
              <a:lvl1pPr>
                <a:defRPr sz="2400">
                  <a:latin typeface="字魂20号-石头体" panose="00000500000000000000" pitchFamily="2" charset="-122"/>
                  <a:ea typeface="字魂20号-石头体" panose="00000500000000000000" pitchFamily="2" charset="-122"/>
                  <a:cs typeface="字魂58号-创中黑" panose="00000500000000000000" charset="-122"/>
                </a:defRPr>
              </a:lvl1pPr>
            </a:lstStyle>
            <a:p>
              <a:pPr marL="0" marR="0" lvl="0" indent="0" algn="ctr" defTabSz="914400" rtl="0" eaLnBrk="1" fontAlgn="auto" latinLnBrk="0" hangingPunct="1">
                <a:lnSpc>
                  <a:spcPct val="120000"/>
                </a:lnSpc>
                <a:spcBef>
                  <a:spcPts val="0"/>
                </a:spcBef>
                <a:spcAft>
                  <a:spcPts val="0"/>
                </a:spcAft>
                <a:buClrTx/>
                <a:buSzTx/>
                <a:buFontTx/>
                <a:buNone/>
                <a:tabLst/>
                <a:defRPr/>
              </a:pPr>
              <a:r>
                <a:rPr kumimoji="0" lang="nl-NL" sz="5400" b="1" i="0" u="none" strike="noStrike" kern="1200" cap="none" spc="0" normalizeH="0" baseline="0" noProof="0" dirty="0">
                  <a:ln>
                    <a:noFill/>
                  </a:ln>
                  <a:solidFill>
                    <a:srgbClr val="000000"/>
                  </a:solidFill>
                  <a:effectLst/>
                  <a:uLnTx/>
                  <a:uFillTx/>
                  <a:latin typeface="Cambria" panose="02040503050406030204" pitchFamily="18" charset="0"/>
                  <a:ea typeface="Times New Roman" panose="02020603050405020304" pitchFamily="18" charset="0"/>
                </a:rPr>
                <a:t>Trò chơi: Ai nhanh, ai </a:t>
              </a:r>
              <a:endParaRPr kumimoji="0" lang="en-VN" sz="5400" b="1" i="0" u="none" strike="noStrike" kern="1200" cap="none" spc="0" normalizeH="0" baseline="0" noProof="0" dirty="0">
                <a:ln>
                  <a:noFill/>
                </a:ln>
                <a:solidFill>
                  <a:srgbClr val="000000"/>
                </a:solidFill>
                <a:effectLst/>
                <a:uLnTx/>
                <a:uFillTx/>
                <a:latin typeface="Cambria" panose="02040503050406030204" pitchFamily="18" charset="0"/>
                <a:ea typeface="Times New Roman" panose="02020603050405020304" pitchFamily="18" charset="0"/>
              </a:endParaRPr>
            </a:p>
          </p:txBody>
        </p:sp>
      </p:grpSp>
      <p:sp>
        <p:nvSpPr>
          <p:cNvPr id="2" name="TextBox 1">
            <a:extLst>
              <a:ext uri="{FF2B5EF4-FFF2-40B4-BE49-F238E27FC236}">
                <a16:creationId xmlns:a16="http://schemas.microsoft.com/office/drawing/2014/main" id="{7D2001E4-0A48-4554-E2BB-3F7FD04E2CAB}"/>
              </a:ext>
            </a:extLst>
          </p:cNvPr>
          <p:cNvSpPr txBox="1"/>
          <p:nvPr/>
        </p:nvSpPr>
        <p:spPr>
          <a:xfrm>
            <a:off x="952500" y="2819400"/>
            <a:ext cx="10325100" cy="1569660"/>
          </a:xfrm>
          <a:prstGeom prst="rect">
            <a:avLst/>
          </a:prstGeom>
          <a:noFill/>
        </p:spPr>
        <p:txBody>
          <a:bodyPr wrap="square" rtlCol="0">
            <a:spAutoFit/>
          </a:bodyPr>
          <a:lstStyle/>
          <a:p>
            <a:pPr algn="just"/>
            <a:r>
              <a:rPr lang="en-US" sz="3200" b="1" dirty="0" err="1">
                <a:solidFill>
                  <a:srgbClr val="FF0000"/>
                </a:solidFill>
                <a:effectLst/>
                <a:latin typeface="Cambria" panose="02040503050406030204" pitchFamily="18" charset="0"/>
                <a:ea typeface="Cambria" panose="02040503050406030204" pitchFamily="18" charset="0"/>
              </a:rPr>
              <a:t>Luật</a:t>
            </a:r>
            <a:r>
              <a:rPr lang="en-US" sz="3200" b="1" dirty="0">
                <a:solidFill>
                  <a:srgbClr val="FF0000"/>
                </a:solidFill>
                <a:effectLst/>
                <a:latin typeface="Cambria" panose="02040503050406030204" pitchFamily="18" charset="0"/>
                <a:ea typeface="Cambria" panose="02040503050406030204" pitchFamily="18" charset="0"/>
              </a:rPr>
              <a:t> </a:t>
            </a:r>
            <a:r>
              <a:rPr lang="en-US" sz="3200" b="1" dirty="0" err="1">
                <a:solidFill>
                  <a:srgbClr val="FF0000"/>
                </a:solidFill>
                <a:effectLst/>
                <a:latin typeface="Cambria" panose="02040503050406030204" pitchFamily="18" charset="0"/>
                <a:ea typeface="Cambria" panose="02040503050406030204" pitchFamily="18" charset="0"/>
              </a:rPr>
              <a:t>chơi</a:t>
            </a:r>
            <a:r>
              <a:rPr lang="en-US" sz="3200" b="1"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L</a:t>
            </a:r>
            <a:r>
              <a:rPr lang="en-US" sz="3200" dirty="0" err="1">
                <a:solidFill>
                  <a:srgbClr val="FF0000"/>
                </a:solidFill>
                <a:effectLst/>
                <a:latin typeface="Cambria" panose="02040503050406030204" pitchFamily="18" charset="0"/>
                <a:ea typeface="Cambria" panose="02040503050406030204" pitchFamily="18" charset="0"/>
              </a:rPr>
              <a:t>ập</a:t>
            </a:r>
            <a:r>
              <a:rPr lang="en-US" sz="3200" dirty="0">
                <a:solidFill>
                  <a:srgbClr val="FF0000"/>
                </a:solidFill>
                <a:effectLst/>
                <a:latin typeface="Cambria" panose="02040503050406030204" pitchFamily="18" charset="0"/>
                <a:ea typeface="Cambria" panose="02040503050406030204" pitchFamily="18" charset="0"/>
              </a:rPr>
              <a:t> 2 </a:t>
            </a:r>
            <a:r>
              <a:rPr lang="en-US" sz="3200" dirty="0" err="1">
                <a:solidFill>
                  <a:srgbClr val="FF0000"/>
                </a:solidFill>
                <a:effectLst/>
                <a:latin typeface="Cambria" panose="02040503050406030204" pitchFamily="18" charset="0"/>
                <a:ea typeface="Cambria" panose="02040503050406030204" pitchFamily="18" charset="0"/>
              </a:rPr>
              <a:t>đội</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tham</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gia</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chơi</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mỗi</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đội</a:t>
            </a:r>
            <a:r>
              <a:rPr lang="en-US" sz="3200" dirty="0">
                <a:solidFill>
                  <a:srgbClr val="FF0000"/>
                </a:solidFill>
                <a:effectLst/>
                <a:latin typeface="Cambria" panose="02040503050406030204" pitchFamily="18" charset="0"/>
                <a:ea typeface="Cambria" panose="02040503050406030204" pitchFamily="18" charset="0"/>
              </a:rPr>
              <a:t> 7 </a:t>
            </a:r>
            <a:r>
              <a:rPr lang="en-US" sz="3200" dirty="0" err="1">
                <a:solidFill>
                  <a:srgbClr val="FF0000"/>
                </a:solidFill>
                <a:effectLst/>
                <a:latin typeface="Cambria" panose="02040503050406030204" pitchFamily="18" charset="0"/>
                <a:ea typeface="Cambria" panose="02040503050406030204" pitchFamily="18" charset="0"/>
              </a:rPr>
              <a:t>bạn</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mỗi</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bạn</a:t>
            </a:r>
            <a:r>
              <a:rPr lang="en-US" sz="3200" dirty="0">
                <a:solidFill>
                  <a:srgbClr val="FF0000"/>
                </a:solidFill>
                <a:effectLst/>
                <a:latin typeface="Cambria" panose="02040503050406030204" pitchFamily="18" charset="0"/>
                <a:ea typeface="Cambria" panose="02040503050406030204" pitchFamily="18" charset="0"/>
              </a:rPr>
              <a:t> 1 </a:t>
            </a:r>
            <a:r>
              <a:rPr lang="en-US" sz="3200" dirty="0" err="1">
                <a:solidFill>
                  <a:srgbClr val="FF0000"/>
                </a:solidFill>
                <a:effectLst/>
                <a:latin typeface="Cambria" panose="02040503050406030204" pitchFamily="18" charset="0"/>
                <a:ea typeface="Cambria" panose="02040503050406030204" pitchFamily="18" charset="0"/>
              </a:rPr>
              <a:t>thẻ</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chữ</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và</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bấm</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thời</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gian</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cho</a:t>
            </a:r>
            <a:r>
              <a:rPr lang="en-US" sz="3200" dirty="0">
                <a:solidFill>
                  <a:srgbClr val="FF0000"/>
                </a:solidFill>
                <a:effectLst/>
                <a:latin typeface="Cambria" panose="02040503050406030204" pitchFamily="18" charset="0"/>
                <a:ea typeface="Cambria" panose="02040503050406030204" pitchFamily="18" charset="0"/>
              </a:rPr>
              <a:t> 2 </a:t>
            </a:r>
            <a:r>
              <a:rPr lang="en-US" sz="3200" dirty="0" err="1">
                <a:solidFill>
                  <a:srgbClr val="FF0000"/>
                </a:solidFill>
                <a:effectLst/>
                <a:latin typeface="Cambria" panose="02040503050406030204" pitchFamily="18" charset="0"/>
                <a:ea typeface="Cambria" panose="02040503050406030204" pitchFamily="18" charset="0"/>
              </a:rPr>
              <a:t>đội</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gắn</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thẻ</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đúng</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vào</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đúng</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nội</a:t>
            </a:r>
            <a:r>
              <a:rPr lang="en-US" sz="3200" dirty="0">
                <a:solidFill>
                  <a:srgbClr val="FF0000"/>
                </a:solidFill>
                <a:effectLst/>
                <a:latin typeface="Cambria" panose="02040503050406030204" pitchFamily="18" charset="0"/>
                <a:ea typeface="Cambria" panose="02040503050406030204" pitchFamily="18" charset="0"/>
              </a:rPr>
              <a:t> dung </a:t>
            </a:r>
            <a:r>
              <a:rPr lang="en-US" sz="3200" dirty="0" err="1">
                <a:solidFill>
                  <a:srgbClr val="FF0000"/>
                </a:solidFill>
                <a:effectLst/>
                <a:latin typeface="Cambria" panose="02040503050406030204" pitchFamily="18" charset="0"/>
                <a:ea typeface="Cambria" panose="02040503050406030204" pitchFamily="18" charset="0"/>
              </a:rPr>
              <a:t>cột</a:t>
            </a:r>
            <a:r>
              <a:rPr lang="en-US" sz="3200" dirty="0">
                <a:solidFill>
                  <a:srgbClr val="FF0000"/>
                </a:solidFill>
                <a:latin typeface="Cambria" panose="02040503050406030204" pitchFamily="18" charset="0"/>
                <a:ea typeface="Cambria" panose="02040503050406030204" pitchFamily="18" charset="0"/>
              </a:rPr>
              <a:t>. </a:t>
            </a:r>
            <a:r>
              <a:rPr lang="en-US" sz="3200" dirty="0" err="1">
                <a:solidFill>
                  <a:srgbClr val="FF0000"/>
                </a:solidFill>
                <a:latin typeface="Cambria" panose="02040503050406030204" pitchFamily="18" charset="0"/>
                <a:ea typeface="Cambria" panose="02040503050406030204" pitchFamily="18" charset="0"/>
              </a:rPr>
              <a:t>Đ</a:t>
            </a:r>
            <a:r>
              <a:rPr lang="en-US" sz="3200" dirty="0" err="1">
                <a:solidFill>
                  <a:srgbClr val="FF0000"/>
                </a:solidFill>
                <a:effectLst/>
                <a:latin typeface="Cambria" panose="02040503050406030204" pitchFamily="18" charset="0"/>
                <a:ea typeface="Cambria" panose="02040503050406030204" pitchFamily="18" charset="0"/>
              </a:rPr>
              <a:t>ội</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nào</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nhanh</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và</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đúng</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sẽ</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thắng</a:t>
            </a:r>
            <a:r>
              <a:rPr lang="en-US" sz="3200" dirty="0">
                <a:solidFill>
                  <a:srgbClr val="FF0000"/>
                </a:solidFill>
                <a:effectLst/>
                <a:latin typeface="Cambria" panose="02040503050406030204" pitchFamily="18" charset="0"/>
                <a:ea typeface="Cambria" panose="02040503050406030204" pitchFamily="18" charset="0"/>
              </a:rPr>
              <a:t> </a:t>
            </a:r>
            <a:r>
              <a:rPr lang="en-US" sz="3200" dirty="0" err="1">
                <a:solidFill>
                  <a:srgbClr val="FF0000"/>
                </a:solidFill>
                <a:effectLst/>
                <a:latin typeface="Cambria" panose="02040503050406030204" pitchFamily="18" charset="0"/>
                <a:ea typeface="Cambria" panose="02040503050406030204" pitchFamily="18" charset="0"/>
              </a:rPr>
              <a:t>cuộc</a:t>
            </a:r>
            <a:r>
              <a:rPr lang="en-US" sz="3200" dirty="0">
                <a:solidFill>
                  <a:srgbClr val="FF0000"/>
                </a:solidFill>
                <a:effectLst/>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2380053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dissolv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423BB62B-7C74-1A41-9486-066564926D7E}"/>
              </a:ext>
            </a:extLst>
          </p:cNvPr>
          <p:cNvSpPr/>
          <p:nvPr/>
        </p:nvSpPr>
        <p:spPr>
          <a:xfrm>
            <a:off x="7368261" y="1028149"/>
            <a:ext cx="3851563" cy="49876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srgbClr val="FFFFFF"/>
                </a:solidFill>
                <a:effectLst/>
                <a:uLnTx/>
                <a:uFillTx/>
                <a:latin typeface="Cambria" panose="02040503050406030204" pitchFamily="18" charset="0"/>
                <a:cs typeface="+mn-cs"/>
              </a:rPr>
              <a:t>Không</a:t>
            </a:r>
            <a:r>
              <a:rPr kumimoji="0" lang="en-US" sz="3200" b="0" i="0" u="none" strike="noStrike" kern="1200" cap="none" spc="0" normalizeH="0" noProof="0" dirty="0">
                <a:ln>
                  <a:noFill/>
                </a:ln>
                <a:solidFill>
                  <a:srgbClr val="FFFFFF"/>
                </a:solidFill>
                <a:effectLst/>
                <a:uLnTx/>
                <a:uFillTx/>
                <a:latin typeface="Cambria" panose="02040503050406030204" pitchFamily="18" charset="0"/>
                <a:cs typeface="+mn-cs"/>
              </a:rPr>
              <a:t> </a:t>
            </a:r>
            <a:r>
              <a:rPr kumimoji="0" lang="en-US" sz="3200" b="0" i="0" u="none" strike="noStrike" kern="1200" cap="none" spc="0" normalizeH="0" noProof="0" dirty="0" err="1">
                <a:ln>
                  <a:noFill/>
                </a:ln>
                <a:solidFill>
                  <a:srgbClr val="FFFFFF"/>
                </a:solidFill>
                <a:effectLst/>
                <a:uLnTx/>
                <a:uFillTx/>
                <a:latin typeface="Cambria" panose="02040503050406030204" pitchFamily="18" charset="0"/>
                <a:cs typeface="+mn-cs"/>
              </a:rPr>
              <a:t>phải</a:t>
            </a:r>
            <a:r>
              <a:rPr kumimoji="0" lang="en-US" sz="3200" b="0" i="0" u="none" strike="noStrike" kern="1200" cap="none" spc="0" normalizeH="0" noProof="0" dirty="0">
                <a:ln>
                  <a:noFill/>
                </a:ln>
                <a:solidFill>
                  <a:srgbClr val="FFFFFF"/>
                </a:solidFill>
                <a:effectLst/>
                <a:uLnTx/>
                <a:uFillTx/>
                <a:latin typeface="Cambria" panose="02040503050406030204" pitchFamily="18" charset="0"/>
                <a:cs typeface="+mn-cs"/>
              </a:rPr>
              <a:t> </a:t>
            </a:r>
            <a:r>
              <a:rPr kumimoji="0" lang="en-US" sz="3200" b="0" i="0" u="none" strike="noStrike" kern="1200" cap="none" spc="0" normalizeH="0" noProof="0" dirty="0" err="1">
                <a:ln>
                  <a:noFill/>
                </a:ln>
                <a:solidFill>
                  <a:srgbClr val="FFFFFF"/>
                </a:solidFill>
                <a:effectLst/>
                <a:uLnTx/>
                <a:uFillTx/>
                <a:latin typeface="Cambria" panose="02040503050406030204" pitchFamily="18" charset="0"/>
                <a:cs typeface="+mn-cs"/>
              </a:rPr>
              <a:t>là</a:t>
            </a:r>
            <a:r>
              <a:rPr kumimoji="0" lang="en-US" sz="3200" b="0" i="0" u="none" strike="noStrike" kern="1200" cap="none" spc="0" normalizeH="0" noProof="0" dirty="0">
                <a:ln>
                  <a:noFill/>
                </a:ln>
                <a:solidFill>
                  <a:srgbClr val="FFFFFF"/>
                </a:solidFill>
                <a:effectLst/>
                <a:uLnTx/>
                <a:uFillTx/>
                <a:latin typeface="Cambria" panose="02040503050406030204" pitchFamily="18" charset="0"/>
                <a:cs typeface="+mn-cs"/>
              </a:rPr>
              <a:t> </a:t>
            </a:r>
            <a:r>
              <a:rPr kumimoji="0" lang="en-US" sz="3200" b="0" i="0" u="none" strike="noStrike" kern="1200" cap="none" spc="0" normalizeH="0" noProof="0" dirty="0" err="1">
                <a:ln>
                  <a:noFill/>
                </a:ln>
                <a:solidFill>
                  <a:srgbClr val="FFFFFF"/>
                </a:solidFill>
                <a:effectLst/>
                <a:uLnTx/>
                <a:uFillTx/>
                <a:latin typeface="Cambria" panose="02040503050406030204" pitchFamily="18" charset="0"/>
                <a:cs typeface="+mn-cs"/>
              </a:rPr>
              <a:t>câu</a:t>
            </a:r>
            <a:endParaRPr kumimoji="0" lang="en-VN" sz="3200" b="0" i="0" u="none" strike="noStrike" kern="1200" cap="none" spc="0" normalizeH="0" baseline="0" noProof="0" dirty="0">
              <a:ln>
                <a:noFill/>
              </a:ln>
              <a:solidFill>
                <a:srgbClr val="FFFFFF"/>
              </a:solidFill>
              <a:effectLst/>
              <a:uLnTx/>
              <a:uFillTx/>
              <a:latin typeface="Cambria" panose="02040503050406030204" pitchFamily="18" charset="0"/>
              <a:cs typeface="+mn-cs"/>
            </a:endParaRPr>
          </a:p>
        </p:txBody>
      </p:sp>
      <p:sp>
        <p:nvSpPr>
          <p:cNvPr id="21" name="Rectangle 20">
            <a:extLst>
              <a:ext uri="{FF2B5EF4-FFF2-40B4-BE49-F238E27FC236}">
                <a16:creationId xmlns:a16="http://schemas.microsoft.com/office/drawing/2014/main" id="{53C88DFC-69CF-1A44-9041-097A27E9B415}"/>
              </a:ext>
            </a:extLst>
          </p:cNvPr>
          <p:cNvSpPr/>
          <p:nvPr/>
        </p:nvSpPr>
        <p:spPr>
          <a:xfrm>
            <a:off x="1348219" y="1047200"/>
            <a:ext cx="3851563" cy="49876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srgbClr val="FFFFFF"/>
                </a:solidFill>
                <a:effectLst/>
                <a:uLnTx/>
                <a:uFillTx/>
                <a:latin typeface="Cambria" panose="02040503050406030204" pitchFamily="18" charset="0"/>
                <a:cs typeface="+mn-cs"/>
              </a:rPr>
              <a:t>Là</a:t>
            </a:r>
            <a:r>
              <a:rPr kumimoji="0" lang="en-US" sz="3200" b="0" i="0" u="none" strike="noStrike" kern="1200" cap="none" spc="0" normalizeH="0" noProof="0" dirty="0">
                <a:ln>
                  <a:noFill/>
                </a:ln>
                <a:solidFill>
                  <a:srgbClr val="FFFFFF"/>
                </a:solidFill>
                <a:effectLst/>
                <a:uLnTx/>
                <a:uFillTx/>
                <a:latin typeface="Cambria" panose="02040503050406030204" pitchFamily="18" charset="0"/>
                <a:cs typeface="+mn-cs"/>
              </a:rPr>
              <a:t> </a:t>
            </a:r>
            <a:r>
              <a:rPr kumimoji="0" lang="en-US" sz="3200" b="0" i="0" u="none" strike="noStrike" kern="1200" cap="none" spc="0" normalizeH="0" noProof="0" dirty="0" err="1">
                <a:ln>
                  <a:noFill/>
                </a:ln>
                <a:solidFill>
                  <a:srgbClr val="FFFFFF"/>
                </a:solidFill>
                <a:effectLst/>
                <a:uLnTx/>
                <a:uFillTx/>
                <a:latin typeface="Cambria" panose="02040503050406030204" pitchFamily="18" charset="0"/>
                <a:cs typeface="+mn-cs"/>
              </a:rPr>
              <a:t>câu</a:t>
            </a:r>
            <a:endParaRPr kumimoji="0" lang="en-VN" sz="3200" b="0" i="0" u="none" strike="noStrike" kern="1200" cap="none" spc="0" normalizeH="0" baseline="0" noProof="0" dirty="0">
              <a:ln>
                <a:noFill/>
              </a:ln>
              <a:solidFill>
                <a:srgbClr val="FFFFFF"/>
              </a:solidFill>
              <a:effectLst/>
              <a:uLnTx/>
              <a:uFillTx/>
              <a:latin typeface="Cambria" panose="02040503050406030204" pitchFamily="18" charset="0"/>
              <a:cs typeface="+mn-cs"/>
            </a:endParaRPr>
          </a:p>
        </p:txBody>
      </p:sp>
      <p:cxnSp>
        <p:nvCxnSpPr>
          <p:cNvPr id="22" name="Straight Connector 21">
            <a:extLst>
              <a:ext uri="{FF2B5EF4-FFF2-40B4-BE49-F238E27FC236}">
                <a16:creationId xmlns:a16="http://schemas.microsoft.com/office/drawing/2014/main" id="{8BEFA11E-F0EA-A048-88CC-B750E73E413F}"/>
              </a:ext>
            </a:extLst>
          </p:cNvPr>
          <p:cNvCxnSpPr>
            <a:cxnSpLocks/>
          </p:cNvCxnSpPr>
          <p:nvPr/>
        </p:nvCxnSpPr>
        <p:spPr>
          <a:xfrm>
            <a:off x="6321729" y="990600"/>
            <a:ext cx="0" cy="4229100"/>
          </a:xfrm>
          <a:prstGeom prst="line">
            <a:avLst/>
          </a:prstGeom>
          <a:ln w="38100" cap="flat" cmpd="sng" algn="ctr">
            <a:solidFill>
              <a:schemeClr val="tx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Rounded Corners 2">
            <a:extLst>
              <a:ext uri="{FF2B5EF4-FFF2-40B4-BE49-F238E27FC236}">
                <a16:creationId xmlns:a16="http://schemas.microsoft.com/office/drawing/2014/main" id="{9F3DFB42-ABA5-0636-6FFF-E367D5BB8BA3}"/>
              </a:ext>
            </a:extLst>
          </p:cNvPr>
          <p:cNvSpPr/>
          <p:nvPr/>
        </p:nvSpPr>
        <p:spPr>
          <a:xfrm>
            <a:off x="1095375" y="1990725"/>
            <a:ext cx="4371975" cy="581025"/>
          </a:xfrm>
          <a:prstGeom prst="roundRect">
            <a:avLst/>
          </a:prstGeom>
          <a:solidFill>
            <a:srgbClr val="93F7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0" i="0" dirty="0">
                <a:solidFill>
                  <a:srgbClr val="000000"/>
                </a:solidFill>
                <a:effectLst/>
                <a:latin typeface="Cambria" panose="02040503050406030204" pitchFamily="18" charset="0"/>
                <a:ea typeface="Cambria" panose="02040503050406030204" pitchFamily="18" charset="0"/>
              </a:rPr>
              <a:t>Nam dẫn bà cụ sang đường.</a:t>
            </a:r>
            <a:endParaRPr lang="en-US" sz="2400" dirty="0">
              <a:latin typeface="Cambria" panose="02040503050406030204" pitchFamily="18" charset="0"/>
              <a:ea typeface="Cambria" panose="02040503050406030204" pitchFamily="18" charset="0"/>
            </a:endParaRPr>
          </a:p>
        </p:txBody>
      </p:sp>
      <p:sp>
        <p:nvSpPr>
          <p:cNvPr id="4" name="Rectangle: Rounded Corners 3">
            <a:extLst>
              <a:ext uri="{FF2B5EF4-FFF2-40B4-BE49-F238E27FC236}">
                <a16:creationId xmlns:a16="http://schemas.microsoft.com/office/drawing/2014/main" id="{2E8A6A57-D8F0-D524-C3B2-791788A132C6}"/>
              </a:ext>
            </a:extLst>
          </p:cNvPr>
          <p:cNvSpPr/>
          <p:nvPr/>
        </p:nvSpPr>
        <p:spPr>
          <a:xfrm>
            <a:off x="1114425" y="2886075"/>
            <a:ext cx="4371975" cy="581025"/>
          </a:xfrm>
          <a:prstGeom prst="roundRect">
            <a:avLst/>
          </a:prstGeom>
          <a:solidFill>
            <a:srgbClr val="93F7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dirty="0">
                <a:solidFill>
                  <a:srgbClr val="000000"/>
                </a:solidFill>
                <a:latin typeface="Cambria" panose="02040503050406030204" pitchFamily="18" charset="0"/>
                <a:ea typeface="Cambria" panose="02040503050406030204" pitchFamily="18" charset="0"/>
              </a:rPr>
              <a:t>Bà cụ rất cảm động.</a:t>
            </a:r>
            <a:endParaRPr lang="en-US" sz="2400" dirty="0">
              <a:latin typeface="Cambria" panose="02040503050406030204" pitchFamily="18" charset="0"/>
              <a:ea typeface="Cambria" panose="02040503050406030204" pitchFamily="18" charset="0"/>
            </a:endParaRPr>
          </a:p>
        </p:txBody>
      </p:sp>
      <p:sp>
        <p:nvSpPr>
          <p:cNvPr id="5" name="Rectangle: Rounded Corners 4">
            <a:extLst>
              <a:ext uri="{FF2B5EF4-FFF2-40B4-BE49-F238E27FC236}">
                <a16:creationId xmlns:a16="http://schemas.microsoft.com/office/drawing/2014/main" id="{8FCFC1D6-C61F-B589-83EC-9ED8FC0A3856}"/>
              </a:ext>
            </a:extLst>
          </p:cNvPr>
          <p:cNvSpPr/>
          <p:nvPr/>
        </p:nvSpPr>
        <p:spPr>
          <a:xfrm>
            <a:off x="1123950" y="3686175"/>
            <a:ext cx="4371975" cy="695325"/>
          </a:xfrm>
          <a:prstGeom prst="roundRect">
            <a:avLst/>
          </a:prstGeom>
          <a:solidFill>
            <a:srgbClr val="93F7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dirty="0">
                <a:solidFill>
                  <a:srgbClr val="000000"/>
                </a:solidFill>
                <a:latin typeface="Cambria" panose="02040503050406030204" pitchFamily="18" charset="0"/>
                <a:ea typeface="Cambria" panose="02040503050406030204" pitchFamily="18" charset="0"/>
              </a:rPr>
              <a:t> Bà muốn sang đường phải không ạ?</a:t>
            </a:r>
            <a:endParaRPr lang="en-US" sz="2400" dirty="0">
              <a:latin typeface="Cambria" panose="02040503050406030204" pitchFamily="18" charset="0"/>
              <a:ea typeface="Cambria" panose="02040503050406030204" pitchFamily="18" charset="0"/>
            </a:endParaRPr>
          </a:p>
        </p:txBody>
      </p:sp>
      <p:sp>
        <p:nvSpPr>
          <p:cNvPr id="6" name="Rectangle: Rounded Corners 5">
            <a:extLst>
              <a:ext uri="{FF2B5EF4-FFF2-40B4-BE49-F238E27FC236}">
                <a16:creationId xmlns:a16="http://schemas.microsoft.com/office/drawing/2014/main" id="{67F6F36E-924F-64E4-FE13-7E017A405B49}"/>
              </a:ext>
            </a:extLst>
          </p:cNvPr>
          <p:cNvSpPr/>
          <p:nvPr/>
        </p:nvSpPr>
        <p:spPr>
          <a:xfrm>
            <a:off x="1114425" y="4686300"/>
            <a:ext cx="4371975" cy="581025"/>
          </a:xfrm>
          <a:prstGeom prst="roundRect">
            <a:avLst/>
          </a:prstGeom>
          <a:solidFill>
            <a:srgbClr val="93F7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a:solidFill>
                  <a:srgbClr val="000000"/>
                </a:solidFill>
                <a:latin typeface="Cambria" panose="02040503050406030204" pitchFamily="18" charset="0"/>
                <a:ea typeface="Cambria" panose="02040503050406030204" pitchFamily="18" charset="0"/>
              </a:rPr>
              <a:t>Cảm ơn cháu nhé!</a:t>
            </a:r>
            <a:endParaRPr lang="en-US" sz="2400" dirty="0">
              <a:latin typeface="Cambria" panose="02040503050406030204" pitchFamily="18" charset="0"/>
              <a:ea typeface="Cambria" panose="02040503050406030204" pitchFamily="18" charset="0"/>
            </a:endParaRPr>
          </a:p>
        </p:txBody>
      </p:sp>
      <p:sp>
        <p:nvSpPr>
          <p:cNvPr id="7" name="Rectangle: Rounded Corners 6">
            <a:extLst>
              <a:ext uri="{FF2B5EF4-FFF2-40B4-BE49-F238E27FC236}">
                <a16:creationId xmlns:a16="http://schemas.microsoft.com/office/drawing/2014/main" id="{4AC14793-684C-98B0-0EE1-DF2C0E8F9FF2}"/>
              </a:ext>
            </a:extLst>
          </p:cNvPr>
          <p:cNvSpPr/>
          <p:nvPr/>
        </p:nvSpPr>
        <p:spPr>
          <a:xfrm>
            <a:off x="6915150" y="1933575"/>
            <a:ext cx="4371975" cy="581025"/>
          </a:xfrm>
          <a:prstGeom prst="roundRect">
            <a:avLst/>
          </a:prstGeom>
          <a:solidFill>
            <a:srgbClr val="93F7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rgbClr val="000000"/>
                </a:solidFill>
                <a:latin typeface="Cambria" panose="02040503050406030204" pitchFamily="18" charset="0"/>
                <a:ea typeface="Cambria" panose="02040503050406030204" pitchFamily="18" charset="0"/>
              </a:rPr>
              <a:t> giúp đỡ người già</a:t>
            </a:r>
            <a:endParaRPr lang="en-US" sz="2800" dirty="0">
              <a:latin typeface="Cambria" panose="02040503050406030204" pitchFamily="18" charset="0"/>
              <a:ea typeface="Cambria" panose="02040503050406030204" pitchFamily="18" charset="0"/>
            </a:endParaRPr>
          </a:p>
        </p:txBody>
      </p:sp>
      <p:sp>
        <p:nvSpPr>
          <p:cNvPr id="8" name="Rectangle: Rounded Corners 7">
            <a:extLst>
              <a:ext uri="{FF2B5EF4-FFF2-40B4-BE49-F238E27FC236}">
                <a16:creationId xmlns:a16="http://schemas.microsoft.com/office/drawing/2014/main" id="{E3342C7A-BD8E-A4FD-68CA-9A5648DB5EDD}"/>
              </a:ext>
            </a:extLst>
          </p:cNvPr>
          <p:cNvSpPr/>
          <p:nvPr/>
        </p:nvSpPr>
        <p:spPr>
          <a:xfrm>
            <a:off x="6962775" y="2733675"/>
            <a:ext cx="4371975" cy="581025"/>
          </a:xfrm>
          <a:prstGeom prst="roundRect">
            <a:avLst/>
          </a:prstGeom>
          <a:solidFill>
            <a:srgbClr val="93F7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rgbClr val="000000"/>
                </a:solidFill>
                <a:latin typeface="Cambria" panose="02040503050406030204" pitchFamily="18" charset="0"/>
                <a:ea typeface="Cambria" panose="02040503050406030204" pitchFamily="18" charset="0"/>
              </a:rPr>
              <a:t>Nam và bà cụ</a:t>
            </a:r>
            <a:endParaRPr lang="en-US" sz="2800" dirty="0">
              <a:latin typeface="Cambria" panose="02040503050406030204" pitchFamily="18" charset="0"/>
              <a:ea typeface="Cambria" panose="02040503050406030204" pitchFamily="18" charset="0"/>
            </a:endParaRPr>
          </a:p>
        </p:txBody>
      </p:sp>
      <p:sp>
        <p:nvSpPr>
          <p:cNvPr id="15" name="Rectangle: Rounded Corners 14">
            <a:extLst>
              <a:ext uri="{FF2B5EF4-FFF2-40B4-BE49-F238E27FC236}">
                <a16:creationId xmlns:a16="http://schemas.microsoft.com/office/drawing/2014/main" id="{F3547952-2D82-B065-C9D6-BA9AD0F57691}"/>
              </a:ext>
            </a:extLst>
          </p:cNvPr>
          <p:cNvSpPr/>
          <p:nvPr/>
        </p:nvSpPr>
        <p:spPr>
          <a:xfrm>
            <a:off x="6991350" y="3600450"/>
            <a:ext cx="4371975" cy="581025"/>
          </a:xfrm>
          <a:prstGeom prst="roundRect">
            <a:avLst/>
          </a:prstGeom>
          <a:solidFill>
            <a:srgbClr val="93F7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rgbClr val="000000"/>
                </a:solidFill>
                <a:latin typeface="Cambria" panose="02040503050406030204" pitchFamily="18" charset="0"/>
                <a:ea typeface="Cambria" panose="02040503050406030204" pitchFamily="18" charset="0"/>
              </a:rPr>
              <a:t>đã già yếu</a:t>
            </a:r>
            <a:endParaRPr lang="en-US" sz="2800" dirty="0">
              <a:latin typeface="Cambria" panose="02040503050406030204" pitchFamily="18" charset="0"/>
              <a:ea typeface="Cambria" panose="02040503050406030204" pitchFamily="18" charset="0"/>
            </a:endParaRPr>
          </a:p>
        </p:txBody>
      </p:sp>
      <p:sp>
        <p:nvSpPr>
          <p:cNvPr id="17" name="TextBox 16">
            <a:extLst>
              <a:ext uri="{FF2B5EF4-FFF2-40B4-BE49-F238E27FC236}">
                <a16:creationId xmlns:a16="http://schemas.microsoft.com/office/drawing/2014/main" id="{EDA0E811-C46E-7143-63A9-00799D200C85}"/>
              </a:ext>
            </a:extLst>
          </p:cNvPr>
          <p:cNvSpPr txBox="1"/>
          <p:nvPr/>
        </p:nvSpPr>
        <p:spPr>
          <a:xfrm>
            <a:off x="6591301" y="4343400"/>
            <a:ext cx="4972050" cy="1200329"/>
          </a:xfrm>
          <a:prstGeom prst="rect">
            <a:avLst/>
          </a:prstGeom>
          <a:noFill/>
        </p:spPr>
        <p:txBody>
          <a:bodyPr wrap="square" rtlCol="0">
            <a:spAutoFit/>
          </a:bodyPr>
          <a:lstStyle/>
          <a:p>
            <a:pPr algn="just"/>
            <a:r>
              <a:rPr lang="en-US" sz="2400" b="1" i="1" dirty="0" err="1">
                <a:solidFill>
                  <a:srgbClr val="FF0000"/>
                </a:solidFill>
                <a:effectLst/>
                <a:latin typeface="Cambria" panose="02040503050406030204" pitchFamily="18" charset="0"/>
                <a:ea typeface="Cambria" panose="02040503050406030204" pitchFamily="18" charset="0"/>
              </a:rPr>
              <a:t>Các</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kết</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hợp</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từ</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trên</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không</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có</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dấu</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kết</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thúc</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câu</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và</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các</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chữ</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đầu</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câu</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không</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viết</a:t>
            </a:r>
            <a:r>
              <a:rPr lang="en-US" sz="2400" b="1" i="1" dirty="0">
                <a:solidFill>
                  <a:srgbClr val="FF0000"/>
                </a:solidFill>
                <a:effectLst/>
                <a:latin typeface="Cambria" panose="02040503050406030204" pitchFamily="18" charset="0"/>
                <a:ea typeface="Cambria" panose="02040503050406030204" pitchFamily="18" charset="0"/>
              </a:rPr>
              <a:t> </a:t>
            </a:r>
            <a:r>
              <a:rPr lang="en-US" sz="2400" b="1" i="1" dirty="0" err="1">
                <a:solidFill>
                  <a:srgbClr val="FF0000"/>
                </a:solidFill>
                <a:effectLst/>
                <a:latin typeface="Cambria" panose="02040503050406030204" pitchFamily="18" charset="0"/>
                <a:ea typeface="Cambria" panose="02040503050406030204" pitchFamily="18" charset="0"/>
              </a:rPr>
              <a:t>hoa</a:t>
            </a:r>
            <a:r>
              <a:rPr lang="en-US" sz="2400" b="1" i="1" dirty="0">
                <a:solidFill>
                  <a:srgbClr val="FF0000"/>
                </a:solidFill>
                <a:effectLst/>
                <a:latin typeface="Cambria" panose="02040503050406030204" pitchFamily="18" charset="0"/>
                <a:ea typeface="Cambria" panose="02040503050406030204" pitchFamily="18" charset="0"/>
              </a:rPr>
              <a:t>.</a:t>
            </a:r>
            <a:endParaRPr lang="en-US" sz="2400" b="1" i="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89952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down)">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down)">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7">
                                            <p:txEl>
                                              <p:pRg st="0" end="0"/>
                                            </p:txEl>
                                          </p:spTgt>
                                        </p:tgtEl>
                                        <p:attrNameLst>
                                          <p:attrName>style.visibility</p:attrName>
                                        </p:attrNameLst>
                                      </p:cBhvr>
                                      <p:to>
                                        <p:strVal val="visible"/>
                                      </p:to>
                                    </p:set>
                                    <p:animEffect transition="in" filter="barn(inVertical)">
                                      <p:cBhvr>
                                        <p:cTn id="42"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076716D-2FE8-2FFE-AA03-122A32C9C931}"/>
              </a:ext>
            </a:extLst>
          </p:cNvPr>
          <p:cNvGrpSpPr/>
          <p:nvPr/>
        </p:nvGrpSpPr>
        <p:grpSpPr>
          <a:xfrm>
            <a:off x="457199" y="400050"/>
            <a:ext cx="2847975" cy="1649431"/>
            <a:chOff x="1067330" y="536584"/>
            <a:chExt cx="1575662" cy="1575662"/>
          </a:xfrm>
        </p:grpSpPr>
        <p:pic>
          <p:nvPicPr>
            <p:cNvPr id="3" name="图片 22" descr="G:\PPT制作\幼儿园期末家长会\素材\元素\51miz-E718321-72BBDB03.png51miz-E718321-72BBDB03">
              <a:extLst>
                <a:ext uri="{FF2B5EF4-FFF2-40B4-BE49-F238E27FC236}">
                  <a16:creationId xmlns:a16="http://schemas.microsoft.com/office/drawing/2014/main" id="{A2375E6A-32FA-38CC-2924-A8BBEBD5AF3B}"/>
                </a:ext>
              </a:extLst>
            </p:cNvPr>
            <p:cNvPicPr>
              <a:picLocks noChangeAspect="1"/>
            </p:cNvPicPr>
            <p:nvPr/>
          </p:nvPicPr>
          <p:blipFill>
            <a:blip r:embed="rId2"/>
            <a:srcRect/>
            <a:stretch>
              <a:fillRect/>
            </a:stretch>
          </p:blipFill>
          <p:spPr>
            <a:xfrm>
              <a:off x="1067330" y="536584"/>
              <a:ext cx="1575662" cy="1575662"/>
            </a:xfrm>
            <a:prstGeom prst="rect">
              <a:avLst/>
            </a:prstGeom>
            <a:effectLst>
              <a:outerShdw blurRad="50800" dist="38100" algn="l" rotWithShape="0">
                <a:prstClr val="black">
                  <a:alpha val="40000"/>
                </a:prstClr>
              </a:outerShdw>
            </a:effectLst>
          </p:spPr>
        </p:pic>
        <p:sp>
          <p:nvSpPr>
            <p:cNvPr id="4" name="TextBox 3">
              <a:extLst>
                <a:ext uri="{FF2B5EF4-FFF2-40B4-BE49-F238E27FC236}">
                  <a16:creationId xmlns:a16="http://schemas.microsoft.com/office/drawing/2014/main" id="{72F4AF6B-EA49-BE74-C44D-A11BA32F711B}"/>
                </a:ext>
              </a:extLst>
            </p:cNvPr>
            <p:cNvSpPr txBox="1"/>
            <p:nvPr/>
          </p:nvSpPr>
          <p:spPr>
            <a:xfrm>
              <a:off x="1270582" y="1250476"/>
              <a:ext cx="1211390" cy="499820"/>
            </a:xfrm>
            <a:prstGeom prst="rect">
              <a:avLst/>
            </a:prstGeom>
            <a:noFill/>
          </p:spPr>
          <p:txBody>
            <a:bodyPr wrap="square" rtlCol="0">
              <a:spAutoFit/>
            </a:bodyPr>
            <a:lstStyle/>
            <a:p>
              <a:pPr algn="ctr"/>
              <a:r>
                <a:rPr lang="en-US" sz="2800" b="1" dirty="0" err="1">
                  <a:solidFill>
                    <a:srgbClr val="498329"/>
                  </a:solidFill>
                  <a:latin typeface="Cambria" panose="02040503050406030204" pitchFamily="18" charset="0"/>
                </a:rPr>
                <a:t>Kết</a:t>
              </a:r>
              <a:r>
                <a:rPr lang="en-US" sz="2800" b="1" dirty="0">
                  <a:solidFill>
                    <a:srgbClr val="498329"/>
                  </a:solidFill>
                  <a:latin typeface="Cambria" panose="02040503050406030204" pitchFamily="18" charset="0"/>
                </a:rPr>
                <a:t> </a:t>
              </a:r>
              <a:r>
                <a:rPr lang="en-US" sz="2800" b="1" dirty="0" err="1">
                  <a:solidFill>
                    <a:srgbClr val="498329"/>
                  </a:solidFill>
                  <a:latin typeface="Cambria" panose="02040503050406030204" pitchFamily="18" charset="0"/>
                </a:rPr>
                <a:t>luận</a:t>
              </a:r>
              <a:endParaRPr lang="en-US" sz="2800" b="1" dirty="0">
                <a:solidFill>
                  <a:srgbClr val="498329"/>
                </a:solidFill>
                <a:latin typeface="Cambria" panose="02040503050406030204" pitchFamily="18" charset="0"/>
              </a:endParaRPr>
            </a:p>
          </p:txBody>
        </p:sp>
      </p:grpSp>
      <p:grpSp>
        <p:nvGrpSpPr>
          <p:cNvPr id="5" name="Group 4">
            <a:extLst>
              <a:ext uri="{FF2B5EF4-FFF2-40B4-BE49-F238E27FC236}">
                <a16:creationId xmlns:a16="http://schemas.microsoft.com/office/drawing/2014/main" id="{1E5F10BF-EC3C-14AF-B8F7-140F9835B00F}"/>
              </a:ext>
            </a:extLst>
          </p:cNvPr>
          <p:cNvGrpSpPr/>
          <p:nvPr/>
        </p:nvGrpSpPr>
        <p:grpSpPr>
          <a:xfrm>
            <a:off x="2414704" y="2262226"/>
            <a:ext cx="8945042" cy="2643149"/>
            <a:chOff x="2481379" y="1614526"/>
            <a:chExt cx="8945042" cy="4255696"/>
          </a:xfrm>
        </p:grpSpPr>
        <p:sp>
          <p:nvSpPr>
            <p:cNvPr id="6" name="Rectangle: Rounded Corners 5">
              <a:extLst>
                <a:ext uri="{FF2B5EF4-FFF2-40B4-BE49-F238E27FC236}">
                  <a16:creationId xmlns:a16="http://schemas.microsoft.com/office/drawing/2014/main" id="{77B7672C-439E-06C7-9C3F-F8BA74BD34E5}"/>
                </a:ext>
              </a:extLst>
            </p:cNvPr>
            <p:cNvSpPr/>
            <p:nvPr/>
          </p:nvSpPr>
          <p:spPr>
            <a:xfrm>
              <a:off x="2481379" y="1614526"/>
              <a:ext cx="8945042" cy="4255696"/>
            </a:xfrm>
            <a:prstGeom prst="roundRect">
              <a:avLst/>
            </a:prstGeom>
            <a:solidFill>
              <a:schemeClr val="bg1"/>
            </a:solidFill>
            <a:ln w="38100">
              <a:solidFill>
                <a:srgbClr val="49AD6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7" name="TextBox 6">
              <a:extLst>
                <a:ext uri="{FF2B5EF4-FFF2-40B4-BE49-F238E27FC236}">
                  <a16:creationId xmlns:a16="http://schemas.microsoft.com/office/drawing/2014/main" id="{D756A408-CD55-B66E-3A05-4FFDA927338A}"/>
                </a:ext>
              </a:extLst>
            </p:cNvPr>
            <p:cNvSpPr txBox="1"/>
            <p:nvPr/>
          </p:nvSpPr>
          <p:spPr>
            <a:xfrm>
              <a:off x="2781300" y="1685418"/>
              <a:ext cx="8515874" cy="4113036"/>
            </a:xfrm>
            <a:prstGeom prst="rect">
              <a:avLst/>
            </a:prstGeom>
            <a:noFill/>
          </p:spPr>
          <p:txBody>
            <a:bodyPr wrap="square">
              <a:spAutoFit/>
            </a:bodyPr>
            <a:lstStyle/>
            <a:p>
              <a:pPr marL="457200" indent="-457200" algn="just">
                <a:buFont typeface="Arial" panose="020B0604020202020204" pitchFamily="34" charset="0"/>
                <a:buChar char="•"/>
              </a:pPr>
              <a:r>
                <a:rPr lang="en-US" sz="3200" b="1" dirty="0">
                  <a:solidFill>
                    <a:srgbClr val="222222"/>
                  </a:solidFill>
                  <a:latin typeface="Cambria" panose="02040503050406030204" pitchFamily="18" charset="0"/>
                </a:rPr>
                <a:t>N</a:t>
              </a:r>
              <a:r>
                <a:rPr lang="vi-VN" sz="3200" b="1" i="0" dirty="0">
                  <a:solidFill>
                    <a:srgbClr val="222222"/>
                  </a:solidFill>
                  <a:effectLst/>
                  <a:latin typeface="Cambria" panose="02040503050406030204" pitchFamily="18" charset="0"/>
                </a:rPr>
                <a:t>goài những hình thức thì câu phải diễn đạt một ý</a:t>
              </a:r>
              <a:r>
                <a:rPr lang="en-US" sz="3200" b="1" dirty="0">
                  <a:solidFill>
                    <a:srgbClr val="222222"/>
                  </a:solidFill>
                  <a:latin typeface="Cambria" panose="02040503050406030204" pitchFamily="18" charset="0"/>
                </a:rPr>
                <a:t> tr</a:t>
              </a:r>
              <a:r>
                <a:rPr lang="vi-VN" sz="3200" b="1" i="0" dirty="0">
                  <a:solidFill>
                    <a:srgbClr val="222222"/>
                  </a:solidFill>
                  <a:effectLst/>
                  <a:latin typeface="Cambria" panose="02040503050406030204" pitchFamily="18" charset="0"/>
                </a:rPr>
                <a:t>ọn </a:t>
              </a:r>
              <a:r>
                <a:rPr lang="en-US" sz="3200" b="1" i="0" dirty="0" err="1">
                  <a:solidFill>
                    <a:srgbClr val="222222"/>
                  </a:solidFill>
                  <a:effectLst/>
                  <a:latin typeface="Cambria" panose="02040503050406030204" pitchFamily="18" charset="0"/>
                </a:rPr>
                <a:t>vẹn</a:t>
              </a:r>
              <a:r>
                <a:rPr lang="en-US" sz="3200" b="1" dirty="0">
                  <a:solidFill>
                    <a:srgbClr val="222222"/>
                  </a:solidFill>
                  <a:latin typeface="Cambria" panose="02040503050406030204" pitchFamily="18" charset="0"/>
                </a:rPr>
                <a:t>, </a:t>
              </a:r>
              <a:r>
                <a:rPr lang="vi-VN" sz="3200" b="1" i="0" dirty="0">
                  <a:solidFill>
                    <a:srgbClr val="222222"/>
                  </a:solidFill>
                  <a:effectLst/>
                  <a:latin typeface="Cambria" panose="02040503050406030204" pitchFamily="18" charset="0"/>
                </a:rPr>
                <a:t>chúng ta có thể hỏi và trả lời được các câu hỏi liên quan đến câu.</a:t>
              </a:r>
            </a:p>
            <a:p>
              <a:pPr marL="457200" indent="-457200" algn="just">
                <a:buFont typeface="Arial" panose="020B0604020202020204" pitchFamily="34" charset="0"/>
                <a:buChar char="•"/>
              </a:pPr>
              <a:r>
                <a:rPr lang="vi-VN" sz="3200" b="1" i="0" dirty="0">
                  <a:solidFill>
                    <a:srgbClr val="222222"/>
                  </a:solidFill>
                  <a:effectLst/>
                  <a:latin typeface="Cambria" panose="02040503050406030204" pitchFamily="18" charset="0"/>
                </a:rPr>
                <a:t>Để người khác hiểu được mình thì ta phải nói hoặc viết câu có đầy đủ ý.</a:t>
              </a:r>
            </a:p>
          </p:txBody>
        </p:sp>
      </p:grpSp>
    </p:spTree>
    <p:extLst>
      <p:ext uri="{BB962C8B-B14F-4D97-AF65-F5344CB8AC3E}">
        <p14:creationId xmlns:p14="http://schemas.microsoft.com/office/powerpoint/2010/main" val="1803359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F392E6E3-3F81-0B49-B3C9-99D16FEF5B1B}"/>
              </a:ext>
            </a:extLst>
          </p:cNvPr>
          <p:cNvGrpSpPr/>
          <p:nvPr/>
        </p:nvGrpSpPr>
        <p:grpSpPr>
          <a:xfrm>
            <a:off x="746368" y="184130"/>
            <a:ext cx="10527814" cy="1199926"/>
            <a:chOff x="1546893" y="1544627"/>
            <a:chExt cx="9553073" cy="1140308"/>
          </a:xfrm>
        </p:grpSpPr>
        <p:pic>
          <p:nvPicPr>
            <p:cNvPr id="9" name="图片 6">
              <a:extLst>
                <a:ext uri="{FF2B5EF4-FFF2-40B4-BE49-F238E27FC236}">
                  <a16:creationId xmlns:a16="http://schemas.microsoft.com/office/drawing/2014/main" id="{B0E14B7C-8E52-A34A-BD0D-41A69CE1056A}"/>
                </a:ext>
              </a:extLst>
            </p:cNvPr>
            <p:cNvPicPr>
              <a:picLocks noChangeAspect="1"/>
            </p:cNvPicPr>
            <p:nvPr/>
          </p:nvPicPr>
          <p:blipFill>
            <a:blip r:embed="rId2"/>
            <a:stretch>
              <a:fillRect/>
            </a:stretch>
          </p:blipFill>
          <p:spPr>
            <a:xfrm>
              <a:off x="1546893" y="1544627"/>
              <a:ext cx="9553073" cy="1140308"/>
            </a:xfrm>
            <a:prstGeom prst="rect">
              <a:avLst/>
            </a:prstGeom>
          </p:spPr>
        </p:pic>
        <p:sp>
          <p:nvSpPr>
            <p:cNvPr id="10" name="文本框 7">
              <a:extLst>
                <a:ext uri="{FF2B5EF4-FFF2-40B4-BE49-F238E27FC236}">
                  <a16:creationId xmlns:a16="http://schemas.microsoft.com/office/drawing/2014/main" id="{A069CC6A-6CA0-F244-9CBF-D0F16C8B9013}"/>
                </a:ext>
              </a:extLst>
            </p:cNvPr>
            <p:cNvSpPr txBox="1"/>
            <p:nvPr/>
          </p:nvSpPr>
          <p:spPr>
            <a:xfrm>
              <a:off x="2034814" y="1871965"/>
              <a:ext cx="8808960" cy="533846"/>
            </a:xfrm>
            <a:prstGeom prst="rect">
              <a:avLst/>
            </a:prstGeom>
            <a:noFill/>
          </p:spPr>
          <p:txBody>
            <a:bodyPr wrap="square" rtlCol="0">
              <a:spAutoFit/>
            </a:bodyPr>
            <a:lstStyle>
              <a:defPPr>
                <a:defRPr lang="zh-CN"/>
              </a:defPPr>
              <a:lvl1pPr>
                <a:defRPr sz="2400">
                  <a:latin typeface="字魂20号-石头体" panose="00000500000000000000" pitchFamily="2" charset="-122"/>
                  <a:ea typeface="字魂20号-石头体" panose="00000500000000000000" pitchFamily="2" charset="-122"/>
                  <a:cs typeface="字魂58号-创中黑" panose="00000500000000000000" charset="-122"/>
                </a:defRPr>
              </a:lvl1pPr>
            </a:lstStyle>
            <a:p>
              <a:pPr marL="0" marR="0" lvl="0" indent="0" algn="just" defTabSz="914400" rtl="0" eaLnBrk="1" fontAlgn="auto" latinLnBrk="0" hangingPunct="1">
                <a:lnSpc>
                  <a:spcPct val="120000"/>
                </a:lnSpc>
                <a:spcBef>
                  <a:spcPts val="0"/>
                </a:spcBef>
                <a:spcAft>
                  <a:spcPts val="0"/>
                </a:spcAft>
                <a:buClrTx/>
                <a:buSzTx/>
                <a:buFontTx/>
                <a:buNone/>
                <a:tabLst/>
                <a:defRPr/>
              </a:pPr>
              <a:r>
                <a:rPr lang="vi-VN" sz="2800" b="1" i="0" dirty="0">
                  <a:solidFill>
                    <a:srgbClr val="000000"/>
                  </a:solidFill>
                  <a:effectLst/>
                  <a:latin typeface="Cambria" panose="02040503050406030204" pitchFamily="18" charset="0"/>
                  <a:ea typeface="Cambria" panose="02040503050406030204" pitchFamily="18" charset="0"/>
                </a:rPr>
                <a:t> </a:t>
              </a:r>
              <a:r>
                <a:rPr lang="en-US" sz="2800" b="1" dirty="0">
                  <a:solidFill>
                    <a:srgbClr val="000000"/>
                  </a:solidFill>
                  <a:latin typeface="Cambria" panose="02040503050406030204" pitchFamily="18" charset="0"/>
                  <a:ea typeface="Cambria" panose="02040503050406030204" pitchFamily="18" charset="0"/>
                </a:rPr>
                <a:t>3. </a:t>
              </a:r>
              <a:r>
                <a:rPr lang="vi-VN" sz="2800" b="1" i="0" dirty="0">
                  <a:solidFill>
                    <a:srgbClr val="000000"/>
                  </a:solidFill>
                  <a:effectLst/>
                  <a:latin typeface="Cambria" panose="02040503050406030204" pitchFamily="18" charset="0"/>
                  <a:ea typeface="Cambria" panose="02040503050406030204" pitchFamily="18" charset="0"/>
                </a:rPr>
                <a:t>Sắp xếp các từ ngữ dưới đây thành câu. Viết câu vào vở.</a:t>
              </a:r>
              <a:endParaRPr kumimoji="0" lang="en-VN" sz="28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endParaRPr>
            </a:p>
          </p:txBody>
        </p:sp>
      </p:grpSp>
      <p:sp>
        <p:nvSpPr>
          <p:cNvPr id="4" name="Rectangle: Rounded Corners 3">
            <a:extLst>
              <a:ext uri="{FF2B5EF4-FFF2-40B4-BE49-F238E27FC236}">
                <a16:creationId xmlns:a16="http://schemas.microsoft.com/office/drawing/2014/main" id="{0719DDBA-BE39-82E8-C04C-D749A7B87B1B}"/>
              </a:ext>
            </a:extLst>
          </p:cNvPr>
          <p:cNvSpPr/>
          <p:nvPr/>
        </p:nvSpPr>
        <p:spPr>
          <a:xfrm>
            <a:off x="1457325" y="1485900"/>
            <a:ext cx="8639175" cy="571500"/>
          </a:xfrm>
          <a:prstGeom prst="round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3200" b="0" i="0" dirty="0">
                <a:solidFill>
                  <a:srgbClr val="000000"/>
                </a:solidFill>
                <a:effectLst/>
                <a:latin typeface="Cambria" panose="02040503050406030204" pitchFamily="18" charset="0"/>
                <a:ea typeface="Cambria" panose="02040503050406030204" pitchFamily="18" charset="0"/>
              </a:rPr>
              <a:t>a. chữa bệnh/ ông/ cứu người/ để</a:t>
            </a:r>
            <a:endParaRPr lang="en-US" sz="3200" dirty="0">
              <a:latin typeface="Cambria" panose="02040503050406030204" pitchFamily="18" charset="0"/>
              <a:ea typeface="Cambria" panose="02040503050406030204" pitchFamily="18" charset="0"/>
            </a:endParaRPr>
          </a:p>
        </p:txBody>
      </p:sp>
      <p:sp>
        <p:nvSpPr>
          <p:cNvPr id="5" name="Rectangle: Rounded Corners 4">
            <a:extLst>
              <a:ext uri="{FF2B5EF4-FFF2-40B4-BE49-F238E27FC236}">
                <a16:creationId xmlns:a16="http://schemas.microsoft.com/office/drawing/2014/main" id="{B1DDE6A5-29A2-01D6-A9EB-192E5C29C915}"/>
              </a:ext>
            </a:extLst>
          </p:cNvPr>
          <p:cNvSpPr/>
          <p:nvPr/>
        </p:nvSpPr>
        <p:spPr>
          <a:xfrm>
            <a:off x="1485900" y="2733675"/>
            <a:ext cx="8639175" cy="571500"/>
          </a:xfrm>
          <a:prstGeom prst="round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3200" b="0" i="0" dirty="0">
                <a:solidFill>
                  <a:srgbClr val="000000"/>
                </a:solidFill>
                <a:effectLst/>
                <a:latin typeface="Cambria" panose="02040503050406030204" pitchFamily="18" charset="0"/>
                <a:ea typeface="Cambria" panose="02040503050406030204" pitchFamily="18" charset="0"/>
              </a:rPr>
              <a:t>b. khám bệnh/ miễn phí/ ông/ cho ai</a:t>
            </a:r>
            <a:endParaRPr lang="en-US" sz="3200" dirty="0">
              <a:latin typeface="Cambria" panose="02040503050406030204" pitchFamily="18" charset="0"/>
              <a:ea typeface="Cambria" panose="02040503050406030204" pitchFamily="18" charset="0"/>
            </a:endParaRPr>
          </a:p>
        </p:txBody>
      </p:sp>
      <p:sp>
        <p:nvSpPr>
          <p:cNvPr id="6" name="Rectangle: Rounded Corners 5">
            <a:extLst>
              <a:ext uri="{FF2B5EF4-FFF2-40B4-BE49-F238E27FC236}">
                <a16:creationId xmlns:a16="http://schemas.microsoft.com/office/drawing/2014/main" id="{373A8CFD-0C84-B894-D739-F2888D651865}"/>
              </a:ext>
            </a:extLst>
          </p:cNvPr>
          <p:cNvSpPr/>
          <p:nvPr/>
        </p:nvSpPr>
        <p:spPr>
          <a:xfrm>
            <a:off x="1533525" y="3838575"/>
            <a:ext cx="8639175" cy="571500"/>
          </a:xfrm>
          <a:prstGeom prst="round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3200" b="0" i="0" dirty="0">
                <a:solidFill>
                  <a:srgbClr val="000000"/>
                </a:solidFill>
                <a:effectLst/>
                <a:latin typeface="Cambria" panose="02040503050406030204" pitchFamily="18" charset="0"/>
                <a:ea typeface="Cambria" panose="02040503050406030204" pitchFamily="18" charset="0"/>
              </a:rPr>
              <a:t>c. phải tập thể dục/ cháu/ nhé/ thường xuyên</a:t>
            </a:r>
            <a:endParaRPr lang="en-US" sz="3200" dirty="0">
              <a:latin typeface="Cambria" panose="02040503050406030204" pitchFamily="18" charset="0"/>
              <a:ea typeface="Cambria" panose="02040503050406030204" pitchFamily="18" charset="0"/>
            </a:endParaRPr>
          </a:p>
        </p:txBody>
      </p:sp>
      <p:sp>
        <p:nvSpPr>
          <p:cNvPr id="7" name="Rectangle: Rounded Corners 6">
            <a:extLst>
              <a:ext uri="{FF2B5EF4-FFF2-40B4-BE49-F238E27FC236}">
                <a16:creationId xmlns:a16="http://schemas.microsoft.com/office/drawing/2014/main" id="{069D5D4D-4397-7554-BE0F-71D52141DC73}"/>
              </a:ext>
            </a:extLst>
          </p:cNvPr>
          <p:cNvSpPr/>
          <p:nvPr/>
        </p:nvSpPr>
        <p:spPr>
          <a:xfrm>
            <a:off x="1504950" y="5076825"/>
            <a:ext cx="8639175" cy="571500"/>
          </a:xfrm>
          <a:prstGeom prst="round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3200" b="0" i="0" dirty="0">
                <a:solidFill>
                  <a:srgbClr val="000000"/>
                </a:solidFill>
                <a:effectLst/>
                <a:latin typeface="Cambria" panose="02040503050406030204" pitchFamily="18" charset="0"/>
                <a:ea typeface="Cambria" panose="02040503050406030204" pitchFamily="18" charset="0"/>
              </a:rPr>
              <a:t>d. lắm/ ông ấy/ thương người</a:t>
            </a:r>
            <a:endParaRPr lang="en-US" sz="3200" dirty="0">
              <a:latin typeface="Cambria" panose="02040503050406030204" pitchFamily="18" charset="0"/>
              <a:ea typeface="Cambria" panose="02040503050406030204" pitchFamily="18" charset="0"/>
            </a:endParaRPr>
          </a:p>
        </p:txBody>
      </p:sp>
      <p:sp>
        <p:nvSpPr>
          <p:cNvPr id="11" name="TextBox 10">
            <a:extLst>
              <a:ext uri="{FF2B5EF4-FFF2-40B4-BE49-F238E27FC236}">
                <a16:creationId xmlns:a16="http://schemas.microsoft.com/office/drawing/2014/main" id="{E1A11E7A-9C0E-0D23-CE66-C169E95E1CA1}"/>
              </a:ext>
            </a:extLst>
          </p:cNvPr>
          <p:cNvSpPr txBox="1"/>
          <p:nvPr/>
        </p:nvSpPr>
        <p:spPr>
          <a:xfrm>
            <a:off x="1219199" y="2074327"/>
            <a:ext cx="11430001" cy="646331"/>
          </a:xfrm>
          <a:prstGeom prst="rect">
            <a:avLst/>
          </a:prstGeom>
          <a:noFill/>
        </p:spPr>
        <p:txBody>
          <a:bodyPr wrap="square" rtlCol="0">
            <a:spAutoFit/>
          </a:bodyPr>
          <a:lstStyle/>
          <a:p>
            <a:r>
              <a:rPr lang="en-US" sz="3600" i="1" dirty="0">
                <a:solidFill>
                  <a:srgbClr val="C00000"/>
                </a:solidFill>
                <a:latin typeface="Cambria" panose="02040503050406030204" pitchFamily="18" charset="0"/>
                <a:ea typeface="Cambria" panose="02040503050406030204" pitchFamily="18" charset="0"/>
              </a:rPr>
              <a:t>=&gt; </a:t>
            </a:r>
            <a:r>
              <a:rPr lang="vi-VN" sz="3600" i="1" dirty="0">
                <a:solidFill>
                  <a:srgbClr val="C00000"/>
                </a:solidFill>
                <a:latin typeface="Cambria" panose="02040503050406030204" pitchFamily="18" charset="0"/>
                <a:ea typeface="Cambria" panose="02040503050406030204" pitchFamily="18" charset="0"/>
              </a:rPr>
              <a:t>Ông chữa bệnh để cứu người.</a:t>
            </a:r>
            <a:endParaRPr lang="en-US" sz="3600" i="1" dirty="0">
              <a:solidFill>
                <a:srgbClr val="C00000"/>
              </a:solidFill>
              <a:latin typeface="Cambria" panose="02040503050406030204" pitchFamily="18" charset="0"/>
              <a:ea typeface="Cambria" panose="02040503050406030204" pitchFamily="18" charset="0"/>
            </a:endParaRPr>
          </a:p>
        </p:txBody>
      </p:sp>
      <p:sp>
        <p:nvSpPr>
          <p:cNvPr id="14" name="TextBox 13">
            <a:extLst>
              <a:ext uri="{FF2B5EF4-FFF2-40B4-BE49-F238E27FC236}">
                <a16:creationId xmlns:a16="http://schemas.microsoft.com/office/drawing/2014/main" id="{37AB029D-BC65-CE33-477D-7E5D2C3D90C1}"/>
              </a:ext>
            </a:extLst>
          </p:cNvPr>
          <p:cNvSpPr txBox="1"/>
          <p:nvPr/>
        </p:nvSpPr>
        <p:spPr>
          <a:xfrm>
            <a:off x="1219200" y="3226852"/>
            <a:ext cx="8753476" cy="646331"/>
          </a:xfrm>
          <a:prstGeom prst="rect">
            <a:avLst/>
          </a:prstGeom>
          <a:noFill/>
        </p:spPr>
        <p:txBody>
          <a:bodyPr wrap="square" rtlCol="0">
            <a:spAutoFit/>
          </a:bodyPr>
          <a:lstStyle/>
          <a:p>
            <a:r>
              <a:rPr lang="en-US" sz="3600" i="1" dirty="0">
                <a:solidFill>
                  <a:srgbClr val="C00000"/>
                </a:solidFill>
                <a:latin typeface="Cambria" panose="02040503050406030204" pitchFamily="18" charset="0"/>
                <a:ea typeface="Cambria" panose="02040503050406030204" pitchFamily="18" charset="0"/>
              </a:rPr>
              <a:t>=&gt; </a:t>
            </a:r>
            <a:r>
              <a:rPr lang="en-US" sz="3600" i="1" dirty="0" err="1">
                <a:solidFill>
                  <a:srgbClr val="C00000"/>
                </a:solidFill>
                <a:latin typeface="Cambria" panose="02040503050406030204" pitchFamily="18" charset="0"/>
                <a:ea typeface="Cambria" panose="02040503050406030204" pitchFamily="18" charset="0"/>
              </a:rPr>
              <a:t>Ông</a:t>
            </a:r>
            <a:r>
              <a:rPr lang="en-US" sz="3600" i="1" dirty="0">
                <a:solidFill>
                  <a:srgbClr val="C00000"/>
                </a:solidFill>
                <a:latin typeface="Cambria" panose="02040503050406030204" pitchFamily="18" charset="0"/>
                <a:ea typeface="Cambria" panose="02040503050406030204" pitchFamily="18" charset="0"/>
              </a:rPr>
              <a:t> </a:t>
            </a:r>
            <a:r>
              <a:rPr lang="en-US" sz="3600" i="1" dirty="0" err="1">
                <a:solidFill>
                  <a:srgbClr val="C00000"/>
                </a:solidFill>
                <a:latin typeface="Cambria" panose="02040503050406030204" pitchFamily="18" charset="0"/>
                <a:ea typeface="Cambria" panose="02040503050406030204" pitchFamily="18" charset="0"/>
              </a:rPr>
              <a:t>khám</a:t>
            </a:r>
            <a:r>
              <a:rPr lang="en-US" sz="3600" i="1" dirty="0">
                <a:solidFill>
                  <a:srgbClr val="C00000"/>
                </a:solidFill>
                <a:latin typeface="Cambria" panose="02040503050406030204" pitchFamily="18" charset="0"/>
                <a:ea typeface="Cambria" panose="02040503050406030204" pitchFamily="18" charset="0"/>
              </a:rPr>
              <a:t> </a:t>
            </a:r>
            <a:r>
              <a:rPr lang="en-US" sz="3600" i="1" dirty="0" err="1">
                <a:solidFill>
                  <a:srgbClr val="C00000"/>
                </a:solidFill>
                <a:latin typeface="Cambria" panose="02040503050406030204" pitchFamily="18" charset="0"/>
                <a:ea typeface="Cambria" panose="02040503050406030204" pitchFamily="18" charset="0"/>
              </a:rPr>
              <a:t>bệnh</a:t>
            </a:r>
            <a:r>
              <a:rPr lang="en-US" sz="3600" i="1" dirty="0">
                <a:solidFill>
                  <a:srgbClr val="C00000"/>
                </a:solidFill>
                <a:latin typeface="Cambria" panose="02040503050406030204" pitchFamily="18" charset="0"/>
                <a:ea typeface="Cambria" panose="02040503050406030204" pitchFamily="18" charset="0"/>
              </a:rPr>
              <a:t> </a:t>
            </a:r>
            <a:r>
              <a:rPr lang="en-US" sz="3600" i="1" dirty="0" err="1">
                <a:solidFill>
                  <a:srgbClr val="C00000"/>
                </a:solidFill>
                <a:latin typeface="Cambria" panose="02040503050406030204" pitchFamily="18" charset="0"/>
                <a:ea typeface="Cambria" panose="02040503050406030204" pitchFamily="18" charset="0"/>
              </a:rPr>
              <a:t>miễn</a:t>
            </a:r>
            <a:r>
              <a:rPr lang="en-US" sz="3600" i="1" dirty="0">
                <a:solidFill>
                  <a:srgbClr val="C00000"/>
                </a:solidFill>
                <a:latin typeface="Cambria" panose="02040503050406030204" pitchFamily="18" charset="0"/>
                <a:ea typeface="Cambria" panose="02040503050406030204" pitchFamily="18" charset="0"/>
              </a:rPr>
              <a:t> </a:t>
            </a:r>
            <a:r>
              <a:rPr lang="en-US" sz="3600" i="1" dirty="0" err="1">
                <a:solidFill>
                  <a:srgbClr val="C00000"/>
                </a:solidFill>
                <a:latin typeface="Cambria" panose="02040503050406030204" pitchFamily="18" charset="0"/>
                <a:ea typeface="Cambria" panose="02040503050406030204" pitchFamily="18" charset="0"/>
              </a:rPr>
              <a:t>phí</a:t>
            </a:r>
            <a:r>
              <a:rPr lang="en-US" sz="3600" i="1" dirty="0">
                <a:solidFill>
                  <a:srgbClr val="C00000"/>
                </a:solidFill>
                <a:latin typeface="Cambria" panose="02040503050406030204" pitchFamily="18" charset="0"/>
                <a:ea typeface="Cambria" panose="02040503050406030204" pitchFamily="18" charset="0"/>
              </a:rPr>
              <a:t> </a:t>
            </a:r>
            <a:r>
              <a:rPr lang="en-US" sz="3600" i="1" dirty="0" err="1">
                <a:solidFill>
                  <a:srgbClr val="C00000"/>
                </a:solidFill>
                <a:latin typeface="Cambria" panose="02040503050406030204" pitchFamily="18" charset="0"/>
                <a:ea typeface="Cambria" panose="02040503050406030204" pitchFamily="18" charset="0"/>
              </a:rPr>
              <a:t>cho</a:t>
            </a:r>
            <a:r>
              <a:rPr lang="en-US" sz="3600" i="1" dirty="0">
                <a:solidFill>
                  <a:srgbClr val="C00000"/>
                </a:solidFill>
                <a:latin typeface="Cambria" panose="02040503050406030204" pitchFamily="18" charset="0"/>
                <a:ea typeface="Cambria" panose="02040503050406030204" pitchFamily="18" charset="0"/>
              </a:rPr>
              <a:t> ai?</a:t>
            </a:r>
          </a:p>
        </p:txBody>
      </p:sp>
      <p:sp>
        <p:nvSpPr>
          <p:cNvPr id="16" name="TextBox 15">
            <a:extLst>
              <a:ext uri="{FF2B5EF4-FFF2-40B4-BE49-F238E27FC236}">
                <a16:creationId xmlns:a16="http://schemas.microsoft.com/office/drawing/2014/main" id="{14B04DB7-45F8-292F-1A1A-F7717C5907E7}"/>
              </a:ext>
            </a:extLst>
          </p:cNvPr>
          <p:cNvSpPr txBox="1"/>
          <p:nvPr/>
        </p:nvSpPr>
        <p:spPr>
          <a:xfrm>
            <a:off x="1219200" y="4369852"/>
            <a:ext cx="8753476" cy="646331"/>
          </a:xfrm>
          <a:prstGeom prst="rect">
            <a:avLst/>
          </a:prstGeom>
          <a:noFill/>
        </p:spPr>
        <p:txBody>
          <a:bodyPr wrap="square" rtlCol="0">
            <a:spAutoFit/>
          </a:bodyPr>
          <a:lstStyle/>
          <a:p>
            <a:r>
              <a:rPr lang="en-US" sz="3600" i="1" dirty="0">
                <a:solidFill>
                  <a:srgbClr val="C00000"/>
                </a:solidFill>
                <a:latin typeface="Cambria" panose="02040503050406030204" pitchFamily="18" charset="0"/>
                <a:ea typeface="Cambria" panose="02040503050406030204" pitchFamily="18" charset="0"/>
              </a:rPr>
              <a:t>=&gt; </a:t>
            </a:r>
            <a:r>
              <a:rPr lang="vi-VN" sz="3600" i="1" dirty="0">
                <a:solidFill>
                  <a:srgbClr val="C00000"/>
                </a:solidFill>
                <a:latin typeface="Cambria" panose="02040503050406030204" pitchFamily="18" charset="0"/>
                <a:ea typeface="Cambria" panose="02040503050406030204" pitchFamily="18" charset="0"/>
              </a:rPr>
              <a:t>Cháu phải tập thể dục thường xuyên nhé!</a:t>
            </a:r>
            <a:endParaRPr lang="en-US" sz="3600" i="1" dirty="0">
              <a:solidFill>
                <a:srgbClr val="C00000"/>
              </a:solidFill>
              <a:latin typeface="Cambria" panose="02040503050406030204" pitchFamily="18" charset="0"/>
              <a:ea typeface="Cambria" panose="02040503050406030204" pitchFamily="18" charset="0"/>
            </a:endParaRPr>
          </a:p>
        </p:txBody>
      </p:sp>
      <p:sp>
        <p:nvSpPr>
          <p:cNvPr id="17" name="TextBox 16">
            <a:extLst>
              <a:ext uri="{FF2B5EF4-FFF2-40B4-BE49-F238E27FC236}">
                <a16:creationId xmlns:a16="http://schemas.microsoft.com/office/drawing/2014/main" id="{258E2243-2008-837C-44CE-76BF49CE02FD}"/>
              </a:ext>
            </a:extLst>
          </p:cNvPr>
          <p:cNvSpPr txBox="1"/>
          <p:nvPr/>
        </p:nvSpPr>
        <p:spPr>
          <a:xfrm>
            <a:off x="1352550" y="5627152"/>
            <a:ext cx="8753476" cy="646331"/>
          </a:xfrm>
          <a:prstGeom prst="rect">
            <a:avLst/>
          </a:prstGeom>
          <a:noFill/>
        </p:spPr>
        <p:txBody>
          <a:bodyPr wrap="square" rtlCol="0">
            <a:spAutoFit/>
          </a:bodyPr>
          <a:lstStyle/>
          <a:p>
            <a:r>
              <a:rPr lang="en-US" sz="3600" i="1" dirty="0">
                <a:solidFill>
                  <a:srgbClr val="C00000"/>
                </a:solidFill>
                <a:latin typeface="Cambria" panose="02040503050406030204" pitchFamily="18" charset="0"/>
                <a:ea typeface="Cambria" panose="02040503050406030204" pitchFamily="18" charset="0"/>
              </a:rPr>
              <a:t>=&gt; </a:t>
            </a:r>
            <a:r>
              <a:rPr lang="vi-VN" sz="3600" i="1" dirty="0">
                <a:solidFill>
                  <a:srgbClr val="C00000"/>
                </a:solidFill>
                <a:latin typeface="Cambria" panose="02040503050406030204" pitchFamily="18" charset="0"/>
                <a:ea typeface="Cambria" panose="02040503050406030204" pitchFamily="18" charset="0"/>
              </a:rPr>
              <a:t>Ông ấy thương người lắm!</a:t>
            </a:r>
            <a:endParaRPr lang="en-US" sz="3600" i="1" dirty="0">
              <a:solidFill>
                <a:srgbClr val="C00000"/>
              </a:solidFill>
              <a:latin typeface="Cambria" panose="02040503050406030204" pitchFamily="18" charset="0"/>
              <a:ea typeface="Cambria" panose="02040503050406030204" pitchFamily="18" charset="0"/>
            </a:endParaRPr>
          </a:p>
        </p:txBody>
      </p:sp>
      <p:sp>
        <p:nvSpPr>
          <p:cNvPr id="18" name="Rectangle: Rounded Corners 17">
            <a:extLst>
              <a:ext uri="{FF2B5EF4-FFF2-40B4-BE49-F238E27FC236}">
                <a16:creationId xmlns:a16="http://schemas.microsoft.com/office/drawing/2014/main" id="{F991A6B9-DE28-8DD6-EAF5-4E98B1ACBB94}"/>
              </a:ext>
            </a:extLst>
          </p:cNvPr>
          <p:cNvSpPr/>
          <p:nvPr/>
        </p:nvSpPr>
        <p:spPr>
          <a:xfrm>
            <a:off x="7753350" y="2114550"/>
            <a:ext cx="1647825" cy="52387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err="1">
                <a:solidFill>
                  <a:srgbClr val="FF0000"/>
                </a:solidFill>
                <a:latin typeface="Cambria" panose="02040503050406030204" pitchFamily="18" charset="0"/>
                <a:ea typeface="Cambria" panose="02040503050406030204" pitchFamily="18" charset="0"/>
              </a:rPr>
              <a:t>Câu</a:t>
            </a:r>
            <a:r>
              <a:rPr lang="en-US" sz="3200" b="1" dirty="0">
                <a:solidFill>
                  <a:srgbClr val="FF0000"/>
                </a:solidFill>
                <a:latin typeface="Cambria" panose="02040503050406030204" pitchFamily="18" charset="0"/>
                <a:ea typeface="Cambria" panose="02040503050406030204" pitchFamily="18" charset="0"/>
              </a:rPr>
              <a:t> </a:t>
            </a:r>
            <a:r>
              <a:rPr lang="en-US" sz="3200" b="1" dirty="0" err="1">
                <a:solidFill>
                  <a:srgbClr val="FF0000"/>
                </a:solidFill>
                <a:latin typeface="Cambria" panose="02040503050406030204" pitchFamily="18" charset="0"/>
                <a:ea typeface="Cambria" panose="02040503050406030204" pitchFamily="18" charset="0"/>
              </a:rPr>
              <a:t>kể</a:t>
            </a:r>
            <a:endParaRPr lang="en-US" sz="3200" b="1" dirty="0">
              <a:solidFill>
                <a:srgbClr val="FF0000"/>
              </a:solidFill>
              <a:latin typeface="Cambria" panose="02040503050406030204" pitchFamily="18" charset="0"/>
              <a:ea typeface="Cambria" panose="02040503050406030204" pitchFamily="18" charset="0"/>
            </a:endParaRPr>
          </a:p>
        </p:txBody>
      </p:sp>
      <p:sp>
        <p:nvSpPr>
          <p:cNvPr id="20" name="Rectangle: Rounded Corners 19">
            <a:extLst>
              <a:ext uri="{FF2B5EF4-FFF2-40B4-BE49-F238E27FC236}">
                <a16:creationId xmlns:a16="http://schemas.microsoft.com/office/drawing/2014/main" id="{E0A979E4-BFA1-DBC5-E70D-BE1DD4C4D3A6}"/>
              </a:ext>
            </a:extLst>
          </p:cNvPr>
          <p:cNvSpPr/>
          <p:nvPr/>
        </p:nvSpPr>
        <p:spPr>
          <a:xfrm>
            <a:off x="8296275" y="3314700"/>
            <a:ext cx="1647825" cy="52387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err="1">
                <a:solidFill>
                  <a:srgbClr val="FF0000"/>
                </a:solidFill>
                <a:latin typeface="Cambria" panose="02040503050406030204" pitchFamily="18" charset="0"/>
                <a:ea typeface="Cambria" panose="02040503050406030204" pitchFamily="18" charset="0"/>
              </a:rPr>
              <a:t>Câu</a:t>
            </a:r>
            <a:r>
              <a:rPr lang="en-US" sz="3200" b="1" dirty="0">
                <a:solidFill>
                  <a:srgbClr val="FF0000"/>
                </a:solidFill>
                <a:latin typeface="Cambria" panose="02040503050406030204" pitchFamily="18" charset="0"/>
                <a:ea typeface="Cambria" panose="02040503050406030204" pitchFamily="18" charset="0"/>
              </a:rPr>
              <a:t> </a:t>
            </a:r>
            <a:r>
              <a:rPr lang="en-US" sz="3200" b="1" dirty="0" err="1">
                <a:solidFill>
                  <a:srgbClr val="FF0000"/>
                </a:solidFill>
                <a:latin typeface="Cambria" panose="02040503050406030204" pitchFamily="18" charset="0"/>
                <a:ea typeface="Cambria" panose="02040503050406030204" pitchFamily="18" charset="0"/>
              </a:rPr>
              <a:t>hỏi</a:t>
            </a:r>
            <a:endParaRPr lang="en-US" sz="3200" b="1" dirty="0">
              <a:solidFill>
                <a:srgbClr val="FF0000"/>
              </a:solidFill>
              <a:latin typeface="Cambria" panose="02040503050406030204" pitchFamily="18" charset="0"/>
              <a:ea typeface="Cambria" panose="02040503050406030204" pitchFamily="18" charset="0"/>
            </a:endParaRPr>
          </a:p>
        </p:txBody>
      </p:sp>
      <p:sp>
        <p:nvSpPr>
          <p:cNvPr id="25" name="Rectangle: Rounded Corners 24">
            <a:extLst>
              <a:ext uri="{FF2B5EF4-FFF2-40B4-BE49-F238E27FC236}">
                <a16:creationId xmlns:a16="http://schemas.microsoft.com/office/drawing/2014/main" id="{7766B92C-57D5-6C11-5B93-89CBE93C8C0F}"/>
              </a:ext>
            </a:extLst>
          </p:cNvPr>
          <p:cNvSpPr/>
          <p:nvPr/>
        </p:nvSpPr>
        <p:spPr>
          <a:xfrm>
            <a:off x="9791700" y="4429125"/>
            <a:ext cx="2143125" cy="52387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err="1">
                <a:solidFill>
                  <a:srgbClr val="FF0000"/>
                </a:solidFill>
                <a:latin typeface="Cambria" panose="02040503050406030204" pitchFamily="18" charset="0"/>
                <a:ea typeface="Cambria" panose="02040503050406030204" pitchFamily="18" charset="0"/>
              </a:rPr>
              <a:t>Câu</a:t>
            </a:r>
            <a:r>
              <a:rPr lang="en-US" sz="3200" b="1" dirty="0">
                <a:solidFill>
                  <a:srgbClr val="FF0000"/>
                </a:solidFill>
                <a:latin typeface="Cambria" panose="02040503050406030204" pitchFamily="18" charset="0"/>
                <a:ea typeface="Cambria" panose="02040503050406030204" pitchFamily="18" charset="0"/>
              </a:rPr>
              <a:t> </a:t>
            </a:r>
            <a:r>
              <a:rPr lang="en-US" sz="3200" b="1" dirty="0" err="1">
                <a:solidFill>
                  <a:srgbClr val="FF0000"/>
                </a:solidFill>
                <a:latin typeface="Cambria" panose="02040503050406030204" pitchFamily="18" charset="0"/>
                <a:ea typeface="Cambria" panose="02040503050406030204" pitchFamily="18" charset="0"/>
              </a:rPr>
              <a:t>khiến</a:t>
            </a:r>
            <a:endParaRPr lang="en-US" sz="3200" b="1" dirty="0">
              <a:solidFill>
                <a:srgbClr val="FF0000"/>
              </a:solidFill>
              <a:latin typeface="Cambria" panose="02040503050406030204" pitchFamily="18" charset="0"/>
              <a:ea typeface="Cambria" panose="02040503050406030204" pitchFamily="18" charset="0"/>
            </a:endParaRPr>
          </a:p>
        </p:txBody>
      </p:sp>
      <p:sp>
        <p:nvSpPr>
          <p:cNvPr id="26" name="Rectangle: Rounded Corners 25">
            <a:extLst>
              <a:ext uri="{FF2B5EF4-FFF2-40B4-BE49-F238E27FC236}">
                <a16:creationId xmlns:a16="http://schemas.microsoft.com/office/drawing/2014/main" id="{C1A81144-1BD5-2780-28D2-40BB0EE07EC6}"/>
              </a:ext>
            </a:extLst>
          </p:cNvPr>
          <p:cNvSpPr/>
          <p:nvPr/>
        </p:nvSpPr>
        <p:spPr>
          <a:xfrm>
            <a:off x="7219950" y="5695950"/>
            <a:ext cx="2143125" cy="523875"/>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err="1">
                <a:solidFill>
                  <a:srgbClr val="FF0000"/>
                </a:solidFill>
                <a:latin typeface="Cambria" panose="02040503050406030204" pitchFamily="18" charset="0"/>
                <a:ea typeface="Cambria" panose="02040503050406030204" pitchFamily="18" charset="0"/>
              </a:rPr>
              <a:t>Câu</a:t>
            </a:r>
            <a:r>
              <a:rPr lang="en-US" sz="3200" b="1" dirty="0">
                <a:solidFill>
                  <a:srgbClr val="FF0000"/>
                </a:solidFill>
                <a:latin typeface="Cambria" panose="02040503050406030204" pitchFamily="18" charset="0"/>
                <a:ea typeface="Cambria" panose="02040503050406030204" pitchFamily="18" charset="0"/>
              </a:rPr>
              <a:t> </a:t>
            </a:r>
            <a:r>
              <a:rPr lang="en-US" sz="3200" b="1" dirty="0" err="1">
                <a:solidFill>
                  <a:srgbClr val="FF0000"/>
                </a:solidFill>
                <a:latin typeface="Cambria" panose="02040503050406030204" pitchFamily="18" charset="0"/>
                <a:ea typeface="Cambria" panose="02040503050406030204" pitchFamily="18" charset="0"/>
              </a:rPr>
              <a:t>cảm</a:t>
            </a:r>
            <a:endParaRPr lang="en-US" sz="32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93796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1000" fill="hold"/>
                                        <p:tgtEl>
                                          <p:spTgt spid="11"/>
                                        </p:tgtEl>
                                        <p:attrNameLst>
                                          <p:attrName>ppt_w</p:attrName>
                                        </p:attrNameLst>
                                      </p:cBhvr>
                                      <p:tavLst>
                                        <p:tav tm="0">
                                          <p:val>
                                            <p:strVal val="#ppt_w*0.70"/>
                                          </p:val>
                                        </p:tav>
                                        <p:tav tm="100000">
                                          <p:val>
                                            <p:strVal val="#ppt_w"/>
                                          </p:val>
                                        </p:tav>
                                      </p:tavLst>
                                    </p:anim>
                                    <p:anim calcmode="lin" valueType="num">
                                      <p:cBhvr>
                                        <p:cTn id="22" dur="1000" fill="hold"/>
                                        <p:tgtEl>
                                          <p:spTgt spid="11"/>
                                        </p:tgtEl>
                                        <p:attrNameLst>
                                          <p:attrName>ppt_h</p:attrName>
                                        </p:attrNameLst>
                                      </p:cBhvr>
                                      <p:tavLst>
                                        <p:tav tm="0">
                                          <p:val>
                                            <p:strVal val="#ppt_h"/>
                                          </p:val>
                                        </p:tav>
                                        <p:tav tm="100000">
                                          <p:val>
                                            <p:strVal val="#ppt_h"/>
                                          </p:val>
                                        </p:tav>
                                      </p:tavLst>
                                    </p:anim>
                                    <p:animEffect transition="in" filter="fade">
                                      <p:cBhvr>
                                        <p:cTn id="23" dur="10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wipe(down)">
                                      <p:cBhvr>
                                        <p:cTn id="28" dur="500"/>
                                        <p:tgtEl>
                                          <p:spTgt spid="18"/>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p:cTn id="33" dur="1000" fill="hold"/>
                                        <p:tgtEl>
                                          <p:spTgt spid="14"/>
                                        </p:tgtEl>
                                        <p:attrNameLst>
                                          <p:attrName>ppt_w</p:attrName>
                                        </p:attrNameLst>
                                      </p:cBhvr>
                                      <p:tavLst>
                                        <p:tav tm="0">
                                          <p:val>
                                            <p:strVal val="#ppt_w*0.70"/>
                                          </p:val>
                                        </p:tav>
                                        <p:tav tm="100000">
                                          <p:val>
                                            <p:strVal val="#ppt_w"/>
                                          </p:val>
                                        </p:tav>
                                      </p:tavLst>
                                    </p:anim>
                                    <p:anim calcmode="lin" valueType="num">
                                      <p:cBhvr>
                                        <p:cTn id="34" dur="1000" fill="hold"/>
                                        <p:tgtEl>
                                          <p:spTgt spid="14"/>
                                        </p:tgtEl>
                                        <p:attrNameLst>
                                          <p:attrName>ppt_h</p:attrName>
                                        </p:attrNameLst>
                                      </p:cBhvr>
                                      <p:tavLst>
                                        <p:tav tm="0">
                                          <p:val>
                                            <p:strVal val="#ppt_h"/>
                                          </p:val>
                                        </p:tav>
                                        <p:tav tm="100000">
                                          <p:val>
                                            <p:strVal val="#ppt_h"/>
                                          </p:val>
                                        </p:tav>
                                      </p:tavLst>
                                    </p:anim>
                                    <p:animEffect transition="in" filter="fade">
                                      <p:cBhvr>
                                        <p:cTn id="35" dur="10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wipe(down)">
                                      <p:cBhvr>
                                        <p:cTn id="40" dur="500"/>
                                        <p:tgtEl>
                                          <p:spTgt spid="20"/>
                                        </p:tgtEl>
                                      </p:cBhvr>
                                    </p:animEffect>
                                  </p:childTnLst>
                                </p:cTn>
                              </p:par>
                            </p:childTnLst>
                          </p:cTn>
                        </p:par>
                      </p:childTnLst>
                    </p:cTn>
                  </p:par>
                  <p:par>
                    <p:cTn id="41" fill="hold">
                      <p:stCondLst>
                        <p:cond delay="indefinite"/>
                      </p:stCondLst>
                      <p:childTnLst>
                        <p:par>
                          <p:cTn id="42" fill="hold">
                            <p:stCondLst>
                              <p:cond delay="0"/>
                            </p:stCondLst>
                            <p:childTnLst>
                              <p:par>
                                <p:cTn id="43" presetID="55" presetClass="entr" presetSubtype="0"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p:cTn id="45" dur="1000" fill="hold"/>
                                        <p:tgtEl>
                                          <p:spTgt spid="16"/>
                                        </p:tgtEl>
                                        <p:attrNameLst>
                                          <p:attrName>ppt_w</p:attrName>
                                        </p:attrNameLst>
                                      </p:cBhvr>
                                      <p:tavLst>
                                        <p:tav tm="0">
                                          <p:val>
                                            <p:strVal val="#ppt_w*0.70"/>
                                          </p:val>
                                        </p:tav>
                                        <p:tav tm="100000">
                                          <p:val>
                                            <p:strVal val="#ppt_w"/>
                                          </p:val>
                                        </p:tav>
                                      </p:tavLst>
                                    </p:anim>
                                    <p:anim calcmode="lin" valueType="num">
                                      <p:cBhvr>
                                        <p:cTn id="46" dur="1000" fill="hold"/>
                                        <p:tgtEl>
                                          <p:spTgt spid="16"/>
                                        </p:tgtEl>
                                        <p:attrNameLst>
                                          <p:attrName>ppt_h</p:attrName>
                                        </p:attrNameLst>
                                      </p:cBhvr>
                                      <p:tavLst>
                                        <p:tav tm="0">
                                          <p:val>
                                            <p:strVal val="#ppt_h"/>
                                          </p:val>
                                        </p:tav>
                                        <p:tav tm="100000">
                                          <p:val>
                                            <p:strVal val="#ppt_h"/>
                                          </p:val>
                                        </p:tav>
                                      </p:tavLst>
                                    </p:anim>
                                    <p:animEffect transition="in" filter="fade">
                                      <p:cBhvr>
                                        <p:cTn id="47" dur="10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wipe(down)">
                                      <p:cBhvr>
                                        <p:cTn id="52" dur="500"/>
                                        <p:tgtEl>
                                          <p:spTgt spid="25"/>
                                        </p:tgtEl>
                                      </p:cBhvr>
                                    </p:animEffect>
                                  </p:childTnLst>
                                </p:cTn>
                              </p:par>
                            </p:childTnLst>
                          </p:cTn>
                        </p:par>
                      </p:childTnLst>
                    </p:cTn>
                  </p:par>
                  <p:par>
                    <p:cTn id="53" fill="hold">
                      <p:stCondLst>
                        <p:cond delay="indefinite"/>
                      </p:stCondLst>
                      <p:childTnLst>
                        <p:par>
                          <p:cTn id="54" fill="hold">
                            <p:stCondLst>
                              <p:cond delay="0"/>
                            </p:stCondLst>
                            <p:childTnLst>
                              <p:par>
                                <p:cTn id="55" presetID="55" presetClass="entr" presetSubtype="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 calcmode="lin" valueType="num">
                                      <p:cBhvr>
                                        <p:cTn id="57" dur="1000" fill="hold"/>
                                        <p:tgtEl>
                                          <p:spTgt spid="17"/>
                                        </p:tgtEl>
                                        <p:attrNameLst>
                                          <p:attrName>ppt_w</p:attrName>
                                        </p:attrNameLst>
                                      </p:cBhvr>
                                      <p:tavLst>
                                        <p:tav tm="0">
                                          <p:val>
                                            <p:strVal val="#ppt_w*0.70"/>
                                          </p:val>
                                        </p:tav>
                                        <p:tav tm="100000">
                                          <p:val>
                                            <p:strVal val="#ppt_w"/>
                                          </p:val>
                                        </p:tav>
                                      </p:tavLst>
                                    </p:anim>
                                    <p:anim calcmode="lin" valueType="num">
                                      <p:cBhvr>
                                        <p:cTn id="58" dur="1000" fill="hold"/>
                                        <p:tgtEl>
                                          <p:spTgt spid="17"/>
                                        </p:tgtEl>
                                        <p:attrNameLst>
                                          <p:attrName>ppt_h</p:attrName>
                                        </p:attrNameLst>
                                      </p:cBhvr>
                                      <p:tavLst>
                                        <p:tav tm="0">
                                          <p:val>
                                            <p:strVal val="#ppt_h"/>
                                          </p:val>
                                        </p:tav>
                                        <p:tav tm="100000">
                                          <p:val>
                                            <p:strVal val="#ppt_h"/>
                                          </p:val>
                                        </p:tav>
                                      </p:tavLst>
                                    </p:anim>
                                    <p:animEffect transition="in" filter="fade">
                                      <p:cBhvr>
                                        <p:cTn id="59" dur="1000"/>
                                        <p:tgtEl>
                                          <p:spTgt spid="17"/>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26"/>
                                        </p:tgtEl>
                                        <p:attrNameLst>
                                          <p:attrName>style.visibility</p:attrName>
                                        </p:attrNameLst>
                                      </p:cBhvr>
                                      <p:to>
                                        <p:strVal val="visible"/>
                                      </p:to>
                                    </p:set>
                                    <p:animEffect transition="in" filter="wipe(down)">
                                      <p:cBhvr>
                                        <p:cTn id="64"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1" grpId="0"/>
      <p:bldP spid="14" grpId="0"/>
      <p:bldP spid="16" grpId="0"/>
      <p:bldP spid="17" grpId="0"/>
      <p:bldP spid="18" grpId="0" animBg="1"/>
      <p:bldP spid="20" grpId="0" animBg="1"/>
      <p:bldP spid="25"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076716D-2FE8-2FFE-AA03-122A32C9C931}"/>
              </a:ext>
            </a:extLst>
          </p:cNvPr>
          <p:cNvGrpSpPr/>
          <p:nvPr/>
        </p:nvGrpSpPr>
        <p:grpSpPr>
          <a:xfrm>
            <a:off x="457199" y="400050"/>
            <a:ext cx="2847975" cy="1649431"/>
            <a:chOff x="1067330" y="536584"/>
            <a:chExt cx="1575662" cy="1575662"/>
          </a:xfrm>
        </p:grpSpPr>
        <p:pic>
          <p:nvPicPr>
            <p:cNvPr id="3" name="图片 22" descr="G:\PPT制作\幼儿园期末家长会\素材\元素\51miz-E718321-72BBDB03.png51miz-E718321-72BBDB03">
              <a:extLst>
                <a:ext uri="{FF2B5EF4-FFF2-40B4-BE49-F238E27FC236}">
                  <a16:creationId xmlns:a16="http://schemas.microsoft.com/office/drawing/2014/main" id="{A2375E6A-32FA-38CC-2924-A8BBEBD5AF3B}"/>
                </a:ext>
              </a:extLst>
            </p:cNvPr>
            <p:cNvPicPr>
              <a:picLocks noChangeAspect="1"/>
            </p:cNvPicPr>
            <p:nvPr/>
          </p:nvPicPr>
          <p:blipFill>
            <a:blip r:embed="rId2"/>
            <a:srcRect/>
            <a:stretch>
              <a:fillRect/>
            </a:stretch>
          </p:blipFill>
          <p:spPr>
            <a:xfrm>
              <a:off x="1067330" y="536584"/>
              <a:ext cx="1575662" cy="1575662"/>
            </a:xfrm>
            <a:prstGeom prst="rect">
              <a:avLst/>
            </a:prstGeom>
            <a:effectLst>
              <a:outerShdw blurRad="50800" dist="38100" algn="l" rotWithShape="0">
                <a:prstClr val="black">
                  <a:alpha val="40000"/>
                </a:prstClr>
              </a:outerShdw>
            </a:effectLst>
          </p:spPr>
        </p:pic>
        <p:sp>
          <p:nvSpPr>
            <p:cNvPr id="4" name="TextBox 3">
              <a:extLst>
                <a:ext uri="{FF2B5EF4-FFF2-40B4-BE49-F238E27FC236}">
                  <a16:creationId xmlns:a16="http://schemas.microsoft.com/office/drawing/2014/main" id="{72F4AF6B-EA49-BE74-C44D-A11BA32F711B}"/>
                </a:ext>
              </a:extLst>
            </p:cNvPr>
            <p:cNvSpPr txBox="1"/>
            <p:nvPr/>
          </p:nvSpPr>
          <p:spPr>
            <a:xfrm>
              <a:off x="1270582" y="1250476"/>
              <a:ext cx="1211390" cy="4998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498329"/>
                  </a:solidFill>
                  <a:effectLst/>
                  <a:uLnTx/>
                  <a:uFillTx/>
                  <a:latin typeface="Cambria" panose="02040503050406030204" pitchFamily="18" charset="0"/>
                  <a:cs typeface="+mn-cs"/>
                </a:rPr>
                <a:t>Kết</a:t>
              </a:r>
              <a:r>
                <a:rPr kumimoji="0" lang="en-US" sz="2800" b="1" i="0" u="none" strike="noStrike" kern="1200" cap="none" spc="0" normalizeH="0" baseline="0" noProof="0" dirty="0">
                  <a:ln>
                    <a:noFill/>
                  </a:ln>
                  <a:solidFill>
                    <a:srgbClr val="498329"/>
                  </a:solidFill>
                  <a:effectLst/>
                  <a:uLnTx/>
                  <a:uFillTx/>
                  <a:latin typeface="Cambria" panose="02040503050406030204" pitchFamily="18" charset="0"/>
                  <a:cs typeface="+mn-cs"/>
                </a:rPr>
                <a:t> </a:t>
              </a:r>
              <a:r>
                <a:rPr kumimoji="0" lang="en-US" sz="2800" b="1" i="0" u="none" strike="noStrike" kern="1200" cap="none" spc="0" normalizeH="0" baseline="0" noProof="0" dirty="0" err="1">
                  <a:ln>
                    <a:noFill/>
                  </a:ln>
                  <a:solidFill>
                    <a:srgbClr val="498329"/>
                  </a:solidFill>
                  <a:effectLst/>
                  <a:uLnTx/>
                  <a:uFillTx/>
                  <a:latin typeface="Cambria" panose="02040503050406030204" pitchFamily="18" charset="0"/>
                  <a:cs typeface="+mn-cs"/>
                </a:rPr>
                <a:t>luận</a:t>
              </a:r>
              <a:endParaRPr kumimoji="0" lang="en-US" sz="2800" b="1" i="0" u="none" strike="noStrike" kern="1200" cap="none" spc="0" normalizeH="0" baseline="0" noProof="0" dirty="0">
                <a:ln>
                  <a:noFill/>
                </a:ln>
                <a:solidFill>
                  <a:srgbClr val="498329"/>
                </a:solidFill>
                <a:effectLst/>
                <a:uLnTx/>
                <a:uFillTx/>
                <a:latin typeface="Cambria" panose="02040503050406030204" pitchFamily="18" charset="0"/>
                <a:cs typeface="+mn-cs"/>
              </a:endParaRPr>
            </a:p>
          </p:txBody>
        </p:sp>
      </p:grpSp>
      <p:grpSp>
        <p:nvGrpSpPr>
          <p:cNvPr id="5" name="Group 4">
            <a:extLst>
              <a:ext uri="{FF2B5EF4-FFF2-40B4-BE49-F238E27FC236}">
                <a16:creationId xmlns:a16="http://schemas.microsoft.com/office/drawing/2014/main" id="{1E5F10BF-EC3C-14AF-B8F7-140F9835B00F}"/>
              </a:ext>
            </a:extLst>
          </p:cNvPr>
          <p:cNvGrpSpPr/>
          <p:nvPr/>
        </p:nvGrpSpPr>
        <p:grpSpPr>
          <a:xfrm>
            <a:off x="2414704" y="2262227"/>
            <a:ext cx="8945042" cy="2233574"/>
            <a:chOff x="2481379" y="1614526"/>
            <a:chExt cx="8945042" cy="4255696"/>
          </a:xfrm>
        </p:grpSpPr>
        <p:sp>
          <p:nvSpPr>
            <p:cNvPr id="6" name="Rectangle: Rounded Corners 5">
              <a:extLst>
                <a:ext uri="{FF2B5EF4-FFF2-40B4-BE49-F238E27FC236}">
                  <a16:creationId xmlns:a16="http://schemas.microsoft.com/office/drawing/2014/main" id="{77B7672C-439E-06C7-9C3F-F8BA74BD34E5}"/>
                </a:ext>
              </a:extLst>
            </p:cNvPr>
            <p:cNvSpPr/>
            <p:nvPr/>
          </p:nvSpPr>
          <p:spPr>
            <a:xfrm>
              <a:off x="2481379" y="1614526"/>
              <a:ext cx="8945042" cy="4255696"/>
            </a:xfrm>
            <a:prstGeom prst="roundRect">
              <a:avLst/>
            </a:prstGeom>
            <a:solidFill>
              <a:schemeClr val="bg1"/>
            </a:solidFill>
            <a:ln w="38100">
              <a:solidFill>
                <a:srgbClr val="49AD6D"/>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字魂131号-酷乐潮玩体"/>
                <a:cs typeface="+mn-cs"/>
              </a:endParaRPr>
            </a:p>
          </p:txBody>
        </p:sp>
        <p:sp>
          <p:nvSpPr>
            <p:cNvPr id="7" name="TextBox 6">
              <a:extLst>
                <a:ext uri="{FF2B5EF4-FFF2-40B4-BE49-F238E27FC236}">
                  <a16:creationId xmlns:a16="http://schemas.microsoft.com/office/drawing/2014/main" id="{D756A408-CD55-B66E-3A05-4FFDA927338A}"/>
                </a:ext>
              </a:extLst>
            </p:cNvPr>
            <p:cNvSpPr txBox="1"/>
            <p:nvPr/>
          </p:nvSpPr>
          <p:spPr>
            <a:xfrm>
              <a:off x="2781300" y="1685418"/>
              <a:ext cx="8515874" cy="3419271"/>
            </a:xfrm>
            <a:prstGeom prst="rect">
              <a:avLst/>
            </a:prstGeom>
            <a:noFill/>
          </p:spPr>
          <p:txBody>
            <a:bodyPr wrap="square">
              <a:spAutoFit/>
            </a:bodyPr>
            <a:lstStyle/>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vi-VN" sz="4400" b="1" i="0" u="none" strike="noStrike" kern="1200" cap="none" spc="0" normalizeH="0" baseline="0" noProof="0" dirty="0">
                  <a:ln>
                    <a:noFill/>
                  </a:ln>
                  <a:solidFill>
                    <a:srgbClr val="222222"/>
                  </a:solidFill>
                  <a:effectLst/>
                  <a:uLnTx/>
                  <a:uFillTx/>
                  <a:latin typeface="Cambria" panose="02040503050406030204" pitchFamily="18" charset="0"/>
                  <a:cs typeface="+mn-cs"/>
                </a:rPr>
                <a:t>Các từ ngữ trong câu phải được sắp xếp theo một trật tự hợp lý thì mới có nghĩa</a:t>
              </a:r>
            </a:p>
          </p:txBody>
        </p:sp>
      </p:grpSp>
    </p:spTree>
    <p:extLst>
      <p:ext uri="{BB962C8B-B14F-4D97-AF65-F5344CB8AC3E}">
        <p14:creationId xmlns:p14="http://schemas.microsoft.com/office/powerpoint/2010/main" val="232927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A84805F1-8D3E-5170-A172-9AA510C12D11}"/>
              </a:ext>
            </a:extLst>
          </p:cNvPr>
          <p:cNvSpPr txBox="1"/>
          <p:nvPr/>
        </p:nvSpPr>
        <p:spPr>
          <a:xfrm>
            <a:off x="2740782" y="1842362"/>
            <a:ext cx="7277099" cy="2834865"/>
          </a:xfrm>
          <a:prstGeom prst="rect">
            <a:avLst/>
          </a:prstGeom>
          <a:noFill/>
        </p:spPr>
        <p:txBody>
          <a:bodyPr wrap="square">
            <a:spAutoFit/>
          </a:bodyPr>
          <a:lstStyle/>
          <a:p>
            <a:pPr marL="457200" indent="-457200" algn="just">
              <a:buFont typeface="Arial" panose="020B0604020202020204" pitchFamily="34" charset="0"/>
              <a:buChar char="•"/>
            </a:pPr>
            <a:r>
              <a:rPr lang="vi-VN" sz="3200" b="1" i="0" dirty="0">
                <a:solidFill>
                  <a:srgbClr val="222222"/>
                </a:solidFill>
                <a:effectLst/>
                <a:latin typeface="Cambria" panose="02040503050406030204" pitchFamily="18" charset="0"/>
              </a:rPr>
              <a:t>Câu là một tập hợp từ,thường diễn đạt một ý </a:t>
            </a:r>
            <a:r>
              <a:rPr lang="en-US" sz="3200" b="1" i="0" dirty="0">
                <a:solidFill>
                  <a:srgbClr val="222222"/>
                </a:solidFill>
                <a:effectLst/>
                <a:latin typeface="Cambria" panose="02040503050406030204" pitchFamily="18" charset="0"/>
              </a:rPr>
              <a:t>tr</a:t>
            </a:r>
            <a:r>
              <a:rPr lang="vi-VN" sz="3200" b="1" i="0" dirty="0">
                <a:solidFill>
                  <a:srgbClr val="222222"/>
                </a:solidFill>
                <a:effectLst/>
                <a:latin typeface="Cambria" panose="02040503050406030204" pitchFamily="18" charset="0"/>
              </a:rPr>
              <a:t>ọn vẹn.</a:t>
            </a:r>
          </a:p>
          <a:p>
            <a:pPr marL="457200" indent="-457200" algn="just">
              <a:buFont typeface="Arial" panose="020B0604020202020204" pitchFamily="34" charset="0"/>
              <a:buChar char="•"/>
            </a:pPr>
            <a:r>
              <a:rPr lang="vi-VN" sz="3200" b="1" i="0" dirty="0">
                <a:solidFill>
                  <a:srgbClr val="222222"/>
                </a:solidFill>
                <a:effectLst/>
                <a:latin typeface="Cambria" panose="02040503050406030204" pitchFamily="18" charset="0"/>
              </a:rPr>
              <a:t>Các từ trong câu được sắp xếp theo một trật tự hợp lý.</a:t>
            </a:r>
          </a:p>
          <a:p>
            <a:pPr marL="457200" indent="-457200" algn="just">
              <a:buFont typeface="Arial" panose="020B0604020202020204" pitchFamily="34" charset="0"/>
              <a:buChar char="•"/>
            </a:pPr>
            <a:r>
              <a:rPr lang="vi-VN" sz="3200" b="1" i="0" dirty="0">
                <a:solidFill>
                  <a:srgbClr val="222222"/>
                </a:solidFill>
                <a:effectLst/>
                <a:latin typeface="Cambria" panose="02040503050406030204" pitchFamily="18" charset="0"/>
              </a:rPr>
              <a:t>Chữ cái đầu câu phải viết ho,cuối câu phải có dấu kết thúc câu.</a:t>
            </a:r>
          </a:p>
        </p:txBody>
      </p:sp>
      <p:pic>
        <p:nvPicPr>
          <p:cNvPr id="14" name="Picture 13">
            <a:extLst>
              <a:ext uri="{FF2B5EF4-FFF2-40B4-BE49-F238E27FC236}">
                <a16:creationId xmlns:a16="http://schemas.microsoft.com/office/drawing/2014/main" id="{3F440A49-4C33-319C-7975-3272E0ED8BF9}"/>
              </a:ext>
            </a:extLst>
          </p:cNvPr>
          <p:cNvPicPr>
            <a:picLocks noChangeAspect="1"/>
          </p:cNvPicPr>
          <p:nvPr/>
        </p:nvPicPr>
        <p:blipFill>
          <a:blip r:embed="rId2"/>
          <a:stretch>
            <a:fillRect/>
          </a:stretch>
        </p:blipFill>
        <p:spPr>
          <a:xfrm>
            <a:off x="4831717" y="528391"/>
            <a:ext cx="2871465" cy="1286367"/>
          </a:xfrm>
          <a:prstGeom prst="rect">
            <a:avLst/>
          </a:prstGeom>
        </p:spPr>
      </p:pic>
    </p:spTree>
    <p:extLst>
      <p:ext uri="{BB962C8B-B14F-4D97-AF65-F5344CB8AC3E}">
        <p14:creationId xmlns:p14="http://schemas.microsoft.com/office/powerpoint/2010/main" val="1203225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F392E6E3-3F81-0B49-B3C9-99D16FEF5B1B}"/>
              </a:ext>
            </a:extLst>
          </p:cNvPr>
          <p:cNvGrpSpPr/>
          <p:nvPr/>
        </p:nvGrpSpPr>
        <p:grpSpPr>
          <a:xfrm>
            <a:off x="746368" y="184130"/>
            <a:ext cx="10527814" cy="1199926"/>
            <a:chOff x="1546893" y="1544627"/>
            <a:chExt cx="9553073" cy="1140308"/>
          </a:xfrm>
        </p:grpSpPr>
        <p:pic>
          <p:nvPicPr>
            <p:cNvPr id="9" name="图片 6">
              <a:extLst>
                <a:ext uri="{FF2B5EF4-FFF2-40B4-BE49-F238E27FC236}">
                  <a16:creationId xmlns:a16="http://schemas.microsoft.com/office/drawing/2014/main" id="{B0E14B7C-8E52-A34A-BD0D-41A69CE1056A}"/>
                </a:ext>
              </a:extLst>
            </p:cNvPr>
            <p:cNvPicPr>
              <a:picLocks noChangeAspect="1"/>
            </p:cNvPicPr>
            <p:nvPr/>
          </p:nvPicPr>
          <p:blipFill>
            <a:blip r:embed="rId2"/>
            <a:stretch>
              <a:fillRect/>
            </a:stretch>
          </p:blipFill>
          <p:spPr>
            <a:xfrm>
              <a:off x="1546893" y="1544627"/>
              <a:ext cx="9553073" cy="1140308"/>
            </a:xfrm>
            <a:prstGeom prst="rect">
              <a:avLst/>
            </a:prstGeom>
          </p:spPr>
        </p:pic>
        <p:sp>
          <p:nvSpPr>
            <p:cNvPr id="10" name="文本框 7">
              <a:extLst>
                <a:ext uri="{FF2B5EF4-FFF2-40B4-BE49-F238E27FC236}">
                  <a16:creationId xmlns:a16="http://schemas.microsoft.com/office/drawing/2014/main" id="{A069CC6A-6CA0-F244-9CBF-D0F16C8B9013}"/>
                </a:ext>
              </a:extLst>
            </p:cNvPr>
            <p:cNvSpPr txBox="1"/>
            <p:nvPr/>
          </p:nvSpPr>
          <p:spPr>
            <a:xfrm>
              <a:off x="1982956" y="1745240"/>
              <a:ext cx="8808960" cy="661381"/>
            </a:xfrm>
            <a:prstGeom prst="rect">
              <a:avLst/>
            </a:prstGeom>
            <a:noFill/>
          </p:spPr>
          <p:txBody>
            <a:bodyPr wrap="square" rtlCol="0">
              <a:spAutoFit/>
            </a:bodyPr>
            <a:lstStyle>
              <a:defPPr>
                <a:defRPr lang="zh-CN"/>
              </a:defPPr>
              <a:lvl1pPr>
                <a:defRPr sz="2400">
                  <a:latin typeface="字魂20号-石头体" panose="00000500000000000000" pitchFamily="2" charset="-122"/>
                  <a:ea typeface="字魂20号-石头体" panose="00000500000000000000" pitchFamily="2" charset="-122"/>
                  <a:cs typeface="字魂58号-创中黑" panose="00000500000000000000" charset="-122"/>
                </a:defRPr>
              </a:lvl1pPr>
            </a:lstStyle>
            <a:p>
              <a:pPr marL="0" marR="0" lvl="0" indent="0" algn="ctr" defTabSz="914400" rtl="0" eaLnBrk="1" fontAlgn="auto" latinLnBrk="0" hangingPunct="1">
                <a:lnSpc>
                  <a:spcPct val="12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rPr>
                <a:t>4. </a:t>
              </a:r>
              <a:r>
                <a:rPr kumimoji="0" lang="vi-VN" sz="36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rPr>
                <a:t>Dựa vào tranh để đặt câu:</a:t>
              </a:r>
              <a:endParaRPr kumimoji="0" lang="en-VN" sz="36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endParaRPr>
            </a:p>
          </p:txBody>
        </p:sp>
      </p:grpSp>
      <p:pic>
        <p:nvPicPr>
          <p:cNvPr id="3" name="Picture 2">
            <a:extLst>
              <a:ext uri="{FF2B5EF4-FFF2-40B4-BE49-F238E27FC236}">
                <a16:creationId xmlns:a16="http://schemas.microsoft.com/office/drawing/2014/main" id="{530A1FFB-0F77-588F-5A2A-E1F54551CDBF}"/>
              </a:ext>
            </a:extLst>
          </p:cNvPr>
          <p:cNvPicPr>
            <a:picLocks noChangeAspect="1"/>
          </p:cNvPicPr>
          <p:nvPr/>
        </p:nvPicPr>
        <p:blipFill>
          <a:blip r:embed="rId3"/>
          <a:stretch>
            <a:fillRect/>
          </a:stretch>
        </p:blipFill>
        <p:spPr>
          <a:xfrm>
            <a:off x="6730501" y="1714500"/>
            <a:ext cx="4632824" cy="33432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2" name="TextBox 11">
            <a:extLst>
              <a:ext uri="{FF2B5EF4-FFF2-40B4-BE49-F238E27FC236}">
                <a16:creationId xmlns:a16="http://schemas.microsoft.com/office/drawing/2014/main" id="{30F60A06-B58A-B157-64C7-B23B0025F350}"/>
              </a:ext>
            </a:extLst>
          </p:cNvPr>
          <p:cNvSpPr txBox="1"/>
          <p:nvPr/>
        </p:nvSpPr>
        <p:spPr>
          <a:xfrm>
            <a:off x="1171575" y="1666875"/>
            <a:ext cx="5086350" cy="3313599"/>
          </a:xfrm>
          <a:prstGeom prst="rect">
            <a:avLst/>
          </a:prstGeom>
          <a:noFill/>
        </p:spPr>
        <p:txBody>
          <a:bodyPr wrap="square" rtlCol="0">
            <a:spAutoFit/>
          </a:bodyPr>
          <a:lstStyle/>
          <a:p>
            <a:pPr algn="just">
              <a:lnSpc>
                <a:spcPct val="150000"/>
              </a:lnSpc>
            </a:pPr>
            <a:r>
              <a:rPr lang="en-US" sz="3600" b="0" i="0" dirty="0">
                <a:solidFill>
                  <a:srgbClr val="000000"/>
                </a:solidFill>
                <a:effectLst/>
                <a:latin typeface="Cambria" panose="02040503050406030204" pitchFamily="18" charset="0"/>
                <a:ea typeface="Cambria" panose="02040503050406030204" pitchFamily="18" charset="0"/>
              </a:rPr>
              <a:t>a. </a:t>
            </a:r>
            <a:r>
              <a:rPr lang="en-US" sz="3600" b="0" i="0" dirty="0" err="1">
                <a:solidFill>
                  <a:srgbClr val="000000"/>
                </a:solidFill>
                <a:effectLst/>
                <a:latin typeface="Cambria" panose="02040503050406030204" pitchFamily="18" charset="0"/>
                <a:ea typeface="Cambria" panose="02040503050406030204" pitchFamily="18" charset="0"/>
              </a:rPr>
              <a:t>Một</a:t>
            </a:r>
            <a:r>
              <a:rPr lang="en-US" sz="3600" b="0" i="0" dirty="0">
                <a:solidFill>
                  <a:srgbClr val="000000"/>
                </a:solidFill>
                <a:effectLst/>
                <a:latin typeface="Cambria" panose="02040503050406030204" pitchFamily="18" charset="0"/>
                <a:ea typeface="Cambria" panose="02040503050406030204" pitchFamily="18" charset="0"/>
              </a:rPr>
              <a:t> </a:t>
            </a:r>
            <a:r>
              <a:rPr lang="en-US" sz="3600" b="0" i="0" dirty="0" err="1">
                <a:solidFill>
                  <a:srgbClr val="000000"/>
                </a:solidFill>
                <a:effectLst/>
                <a:latin typeface="Cambria" panose="02040503050406030204" pitchFamily="18" charset="0"/>
                <a:ea typeface="Cambria" panose="02040503050406030204" pitchFamily="18" charset="0"/>
              </a:rPr>
              <a:t>câu</a:t>
            </a:r>
            <a:r>
              <a:rPr lang="en-US" sz="3600" b="0" i="0" dirty="0">
                <a:solidFill>
                  <a:srgbClr val="000000"/>
                </a:solidFill>
                <a:effectLst/>
                <a:latin typeface="Cambria" panose="02040503050406030204" pitchFamily="18" charset="0"/>
                <a:ea typeface="Cambria" panose="02040503050406030204" pitchFamily="18" charset="0"/>
              </a:rPr>
              <a:t> </a:t>
            </a:r>
            <a:r>
              <a:rPr lang="en-US" sz="3600" b="0" i="0" dirty="0" err="1">
                <a:solidFill>
                  <a:srgbClr val="000000"/>
                </a:solidFill>
                <a:effectLst/>
                <a:latin typeface="Cambria" panose="02040503050406030204" pitchFamily="18" charset="0"/>
                <a:ea typeface="Cambria" panose="02040503050406030204" pitchFamily="18" charset="0"/>
              </a:rPr>
              <a:t>kể</a:t>
            </a:r>
            <a:r>
              <a:rPr lang="en-US" sz="3600" b="0" i="0" dirty="0">
                <a:solidFill>
                  <a:srgbClr val="000000"/>
                </a:solidFill>
                <a:effectLst/>
                <a:latin typeface="Cambria" panose="02040503050406030204" pitchFamily="18" charset="0"/>
                <a:ea typeface="Cambria" panose="02040503050406030204" pitchFamily="18" charset="0"/>
              </a:rPr>
              <a:t>.</a:t>
            </a:r>
          </a:p>
          <a:p>
            <a:pPr algn="just">
              <a:lnSpc>
                <a:spcPct val="150000"/>
              </a:lnSpc>
            </a:pPr>
            <a:r>
              <a:rPr lang="en-US" sz="3600" b="0" i="0" dirty="0">
                <a:solidFill>
                  <a:srgbClr val="000000"/>
                </a:solidFill>
                <a:effectLst/>
                <a:latin typeface="Cambria" panose="02040503050406030204" pitchFamily="18" charset="0"/>
                <a:ea typeface="Cambria" panose="02040503050406030204" pitchFamily="18" charset="0"/>
              </a:rPr>
              <a:t>b. </a:t>
            </a:r>
            <a:r>
              <a:rPr lang="en-US" sz="3600" b="0" i="0" dirty="0" err="1">
                <a:solidFill>
                  <a:srgbClr val="000000"/>
                </a:solidFill>
                <a:effectLst/>
                <a:latin typeface="Cambria" panose="02040503050406030204" pitchFamily="18" charset="0"/>
                <a:ea typeface="Cambria" panose="02040503050406030204" pitchFamily="18" charset="0"/>
              </a:rPr>
              <a:t>Một</a:t>
            </a:r>
            <a:r>
              <a:rPr lang="en-US" sz="3600" b="0" i="0" dirty="0">
                <a:solidFill>
                  <a:srgbClr val="000000"/>
                </a:solidFill>
                <a:effectLst/>
                <a:latin typeface="Cambria" panose="02040503050406030204" pitchFamily="18" charset="0"/>
                <a:ea typeface="Cambria" panose="02040503050406030204" pitchFamily="18" charset="0"/>
              </a:rPr>
              <a:t> </a:t>
            </a:r>
            <a:r>
              <a:rPr lang="en-US" sz="3600" b="0" i="0" dirty="0" err="1">
                <a:solidFill>
                  <a:srgbClr val="000000"/>
                </a:solidFill>
                <a:effectLst/>
                <a:latin typeface="Cambria" panose="02040503050406030204" pitchFamily="18" charset="0"/>
                <a:ea typeface="Cambria" panose="02040503050406030204" pitchFamily="18" charset="0"/>
              </a:rPr>
              <a:t>câu</a:t>
            </a:r>
            <a:r>
              <a:rPr lang="en-US" sz="3600" b="0" i="0" dirty="0">
                <a:solidFill>
                  <a:srgbClr val="000000"/>
                </a:solidFill>
                <a:effectLst/>
                <a:latin typeface="Cambria" panose="02040503050406030204" pitchFamily="18" charset="0"/>
                <a:ea typeface="Cambria" panose="02040503050406030204" pitchFamily="18" charset="0"/>
              </a:rPr>
              <a:t> </a:t>
            </a:r>
            <a:r>
              <a:rPr lang="en-US" sz="3600" b="0" i="0" dirty="0" err="1">
                <a:solidFill>
                  <a:srgbClr val="000000"/>
                </a:solidFill>
                <a:effectLst/>
                <a:latin typeface="Cambria" panose="02040503050406030204" pitchFamily="18" charset="0"/>
                <a:ea typeface="Cambria" panose="02040503050406030204" pitchFamily="18" charset="0"/>
              </a:rPr>
              <a:t>hỏi</a:t>
            </a:r>
            <a:r>
              <a:rPr lang="en-US" sz="3600" b="0" i="0" dirty="0">
                <a:solidFill>
                  <a:srgbClr val="000000"/>
                </a:solidFill>
                <a:effectLst/>
                <a:latin typeface="Cambria" panose="02040503050406030204" pitchFamily="18" charset="0"/>
                <a:ea typeface="Cambria" panose="02040503050406030204" pitchFamily="18" charset="0"/>
              </a:rPr>
              <a:t>.</a:t>
            </a:r>
          </a:p>
          <a:p>
            <a:pPr algn="just">
              <a:lnSpc>
                <a:spcPct val="150000"/>
              </a:lnSpc>
            </a:pPr>
            <a:r>
              <a:rPr lang="en-US" sz="3600" b="0" i="0" dirty="0">
                <a:solidFill>
                  <a:srgbClr val="000000"/>
                </a:solidFill>
                <a:effectLst/>
                <a:latin typeface="Cambria" panose="02040503050406030204" pitchFamily="18" charset="0"/>
                <a:ea typeface="Cambria" panose="02040503050406030204" pitchFamily="18" charset="0"/>
              </a:rPr>
              <a:t>c. </a:t>
            </a:r>
            <a:r>
              <a:rPr lang="en-US" sz="3600" b="0" i="0" dirty="0" err="1">
                <a:solidFill>
                  <a:srgbClr val="000000"/>
                </a:solidFill>
                <a:effectLst/>
                <a:latin typeface="Cambria" panose="02040503050406030204" pitchFamily="18" charset="0"/>
                <a:ea typeface="Cambria" panose="02040503050406030204" pitchFamily="18" charset="0"/>
              </a:rPr>
              <a:t>Một</a:t>
            </a:r>
            <a:r>
              <a:rPr lang="en-US" sz="3600" b="0" i="0" dirty="0">
                <a:solidFill>
                  <a:srgbClr val="000000"/>
                </a:solidFill>
                <a:effectLst/>
                <a:latin typeface="Cambria" panose="02040503050406030204" pitchFamily="18" charset="0"/>
                <a:ea typeface="Cambria" panose="02040503050406030204" pitchFamily="18" charset="0"/>
              </a:rPr>
              <a:t> </a:t>
            </a:r>
            <a:r>
              <a:rPr lang="en-US" sz="3600" b="0" i="0" dirty="0" err="1">
                <a:solidFill>
                  <a:srgbClr val="000000"/>
                </a:solidFill>
                <a:effectLst/>
                <a:latin typeface="Cambria" panose="02040503050406030204" pitchFamily="18" charset="0"/>
                <a:ea typeface="Cambria" panose="02040503050406030204" pitchFamily="18" charset="0"/>
              </a:rPr>
              <a:t>câu</a:t>
            </a:r>
            <a:r>
              <a:rPr lang="en-US" sz="3600" b="0" i="0" dirty="0">
                <a:solidFill>
                  <a:srgbClr val="000000"/>
                </a:solidFill>
                <a:effectLst/>
                <a:latin typeface="Cambria" panose="02040503050406030204" pitchFamily="18" charset="0"/>
                <a:ea typeface="Cambria" panose="02040503050406030204" pitchFamily="18" charset="0"/>
              </a:rPr>
              <a:t> </a:t>
            </a:r>
            <a:r>
              <a:rPr lang="en-US" sz="3600" b="0" i="0" dirty="0" err="1">
                <a:solidFill>
                  <a:srgbClr val="000000"/>
                </a:solidFill>
                <a:effectLst/>
                <a:latin typeface="Cambria" panose="02040503050406030204" pitchFamily="18" charset="0"/>
                <a:ea typeface="Cambria" panose="02040503050406030204" pitchFamily="18" charset="0"/>
              </a:rPr>
              <a:t>khiến</a:t>
            </a:r>
            <a:r>
              <a:rPr lang="en-US" sz="3600" b="0" i="0" dirty="0">
                <a:solidFill>
                  <a:srgbClr val="000000"/>
                </a:solidFill>
                <a:effectLst/>
                <a:latin typeface="Cambria" panose="02040503050406030204" pitchFamily="18" charset="0"/>
                <a:ea typeface="Cambria" panose="02040503050406030204" pitchFamily="18" charset="0"/>
              </a:rPr>
              <a:t>.</a:t>
            </a:r>
          </a:p>
          <a:p>
            <a:pPr algn="just">
              <a:lnSpc>
                <a:spcPct val="150000"/>
              </a:lnSpc>
            </a:pPr>
            <a:r>
              <a:rPr lang="en-US" sz="3600" b="0" i="0" dirty="0">
                <a:solidFill>
                  <a:srgbClr val="000000"/>
                </a:solidFill>
                <a:effectLst/>
                <a:latin typeface="Cambria" panose="02040503050406030204" pitchFamily="18" charset="0"/>
                <a:ea typeface="Cambria" panose="02040503050406030204" pitchFamily="18" charset="0"/>
              </a:rPr>
              <a:t>d. </a:t>
            </a:r>
            <a:r>
              <a:rPr lang="en-US" sz="3600" b="0" i="0" dirty="0" err="1">
                <a:solidFill>
                  <a:srgbClr val="000000"/>
                </a:solidFill>
                <a:effectLst/>
                <a:latin typeface="Cambria" panose="02040503050406030204" pitchFamily="18" charset="0"/>
                <a:ea typeface="Cambria" panose="02040503050406030204" pitchFamily="18" charset="0"/>
              </a:rPr>
              <a:t>Một</a:t>
            </a:r>
            <a:r>
              <a:rPr lang="en-US" sz="3600" b="0" i="0" dirty="0">
                <a:solidFill>
                  <a:srgbClr val="000000"/>
                </a:solidFill>
                <a:effectLst/>
                <a:latin typeface="Cambria" panose="02040503050406030204" pitchFamily="18" charset="0"/>
                <a:ea typeface="Cambria" panose="02040503050406030204" pitchFamily="18" charset="0"/>
              </a:rPr>
              <a:t> </a:t>
            </a:r>
            <a:r>
              <a:rPr lang="en-US" sz="3600" b="0" i="0" dirty="0" err="1">
                <a:solidFill>
                  <a:srgbClr val="000000"/>
                </a:solidFill>
                <a:effectLst/>
                <a:latin typeface="Cambria" panose="02040503050406030204" pitchFamily="18" charset="0"/>
                <a:ea typeface="Cambria" panose="02040503050406030204" pitchFamily="18" charset="0"/>
              </a:rPr>
              <a:t>câu</a:t>
            </a:r>
            <a:r>
              <a:rPr lang="en-US" sz="3600" b="0" i="0" dirty="0">
                <a:solidFill>
                  <a:srgbClr val="000000"/>
                </a:solidFill>
                <a:effectLst/>
                <a:latin typeface="Cambria" panose="02040503050406030204" pitchFamily="18" charset="0"/>
                <a:ea typeface="Cambria" panose="02040503050406030204" pitchFamily="18" charset="0"/>
              </a:rPr>
              <a:t> </a:t>
            </a:r>
            <a:r>
              <a:rPr lang="en-US" sz="3600" b="0" i="0" dirty="0" err="1">
                <a:solidFill>
                  <a:srgbClr val="000000"/>
                </a:solidFill>
                <a:effectLst/>
                <a:latin typeface="Cambria" panose="02040503050406030204" pitchFamily="18" charset="0"/>
                <a:ea typeface="Cambria" panose="02040503050406030204" pitchFamily="18" charset="0"/>
              </a:rPr>
              <a:t>cảm</a:t>
            </a:r>
            <a:r>
              <a:rPr lang="en-US" sz="3600" b="0" i="0" dirty="0">
                <a:solidFill>
                  <a:srgbClr val="000000"/>
                </a:solidFill>
                <a:effectLst/>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783418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theme/theme1.xml><?xml version="1.0" encoding="utf-8"?>
<a:theme xmlns:a="http://schemas.openxmlformats.org/drawingml/2006/main" name="未定义">
  <a:themeElements>
    <a:clrScheme name="自定义 773">
      <a:dk1>
        <a:srgbClr val="000000"/>
      </a:dk1>
      <a:lt1>
        <a:srgbClr val="FFFFFF"/>
      </a:lt1>
      <a:dk2>
        <a:srgbClr val="000000"/>
      </a:dk2>
      <a:lt2>
        <a:srgbClr val="FFFFFF"/>
      </a:lt2>
      <a:accent1>
        <a:srgbClr val="627AAE"/>
      </a:accent1>
      <a:accent2>
        <a:srgbClr val="F66589"/>
      </a:accent2>
      <a:accent3>
        <a:srgbClr val="627AAE"/>
      </a:accent3>
      <a:accent4>
        <a:srgbClr val="F66589"/>
      </a:accent4>
      <a:accent5>
        <a:srgbClr val="627AAE"/>
      </a:accent5>
      <a:accent6>
        <a:srgbClr val="F66589"/>
      </a:accent6>
      <a:hlink>
        <a:srgbClr val="627AAE"/>
      </a:hlink>
      <a:folHlink>
        <a:srgbClr val="F66589"/>
      </a:folHlink>
    </a:clrScheme>
    <a:fontScheme name="1212121">
      <a:majorFont>
        <a:latin typeface="字魂131号-酷乐潮玩体"/>
        <a:ea typeface="字魂131号-酷乐潮玩体"/>
        <a:cs typeface=""/>
      </a:majorFont>
      <a:minorFont>
        <a:latin typeface="字魂131号-酷乐潮玩体"/>
        <a:ea typeface="汉仪正圆-55W"/>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242</TotalTime>
  <Words>593</Words>
  <Application>Microsoft Office PowerPoint</Application>
  <PresentationFormat>Widescreen</PresentationFormat>
  <Paragraphs>58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Cambria</vt:lpstr>
      <vt:lpstr>字魂131号-酷乐潮玩体</vt:lpstr>
      <vt:lpstr>未定义</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ha linh</cp:lastModifiedBy>
  <cp:revision>46</cp:revision>
  <dcterms:created xsi:type="dcterms:W3CDTF">2023-10-22T11:54:16Z</dcterms:created>
  <dcterms:modified xsi:type="dcterms:W3CDTF">2025-01-22T02:24:01Z</dcterms:modified>
</cp:coreProperties>
</file>