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1" r:id="rId3"/>
    <p:sldMasterId id="2147483685" r:id="rId4"/>
  </p:sldMasterIdLst>
  <p:sldIdLst>
    <p:sldId id="360" r:id="rId5"/>
    <p:sldId id="376" r:id="rId6"/>
    <p:sldId id="361" r:id="rId7"/>
    <p:sldId id="297" r:id="rId8"/>
    <p:sldId id="299" r:id="rId9"/>
    <p:sldId id="300" r:id="rId10"/>
    <p:sldId id="301" r:id="rId11"/>
    <p:sldId id="364" r:id="rId12"/>
    <p:sldId id="362" r:id="rId13"/>
    <p:sldId id="366" r:id="rId14"/>
    <p:sldId id="367" r:id="rId15"/>
    <p:sldId id="368" r:id="rId16"/>
    <p:sldId id="370" r:id="rId17"/>
    <p:sldId id="371" r:id="rId18"/>
    <p:sldId id="377" r:id="rId19"/>
    <p:sldId id="378" r:id="rId20"/>
    <p:sldId id="379" r:id="rId21"/>
    <p:sldId id="381" r:id="rId22"/>
    <p:sldId id="382" r:id="rId23"/>
    <p:sldId id="383" r:id="rId24"/>
    <p:sldId id="384" r:id="rId25"/>
    <p:sldId id="372" r:id="rId26"/>
    <p:sldId id="333" r:id="rId27"/>
    <p:sldId id="357" r:id="rId28"/>
    <p:sldId id="34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F7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23" d="100"/>
          <a:sy n="123" d="100"/>
        </p:scale>
        <p:origin x="11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2025/1/24</a:t>
            </a:fld>
            <a:endParaRPr kumimoji="0" lang="zh-CN" altLang="en-US" sz="1000" b="0" i="0" u="none" strike="noStrike" kern="1200" cap="none" spc="0" normalizeH="0" baseline="0" noProof="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Tree>
    <p:extLst>
      <p:ext uri="{BB962C8B-B14F-4D97-AF65-F5344CB8AC3E}">
        <p14:creationId xmlns:p14="http://schemas.microsoft.com/office/powerpoint/2010/main" val="2976484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8509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75120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73769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3402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2025/1/24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14545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74547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2025/1/24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25849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46583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50527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04578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2025/1/24</a:t>
            </a:fld>
            <a:endParaRPr kumimoji="0" lang="zh-CN" altLang="en-US" sz="1000" b="0" i="0" u="none" strike="noStrike" kern="1200" cap="none" spc="0" normalizeH="0" baseline="0" noProof="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Tree>
    <p:extLst>
      <p:ext uri="{BB962C8B-B14F-4D97-AF65-F5344CB8AC3E}">
        <p14:creationId xmlns:p14="http://schemas.microsoft.com/office/powerpoint/2010/main" val="3523916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28614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1/24/2025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7" name="797">
            <a:hlinkClick r:id="" action="ppaction://media"/>
            <a:extLst>
              <a:ext uri="{FF2B5EF4-FFF2-40B4-BE49-F238E27FC236}">
                <a16:creationId xmlns:a16="http://schemas.microsoft.com/office/drawing/2014/main" id="{CCCE7297-F4E1-4ED4-9FC0-DABFE273A501}"/>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321277" y="-237117"/>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dirty="0" err="1">
                <a:solidFill>
                  <a:srgbClr val="00B050"/>
                </a:solidFill>
                <a:latin typeface="#9Slide07 HoneyCream" pitchFamily="2" charset="0"/>
              </a:rPr>
              <a:t>Măng</a:t>
            </a:r>
            <a:r>
              <a:rPr lang="en-US" sz="3200" b="0" dirty="0">
                <a:solidFill>
                  <a:srgbClr val="00B050"/>
                </a:solidFill>
                <a:latin typeface="#9Slide07 HoneyCream" pitchFamily="2" charset="0"/>
              </a:rPr>
              <a:t> Non</a:t>
            </a:r>
          </a:p>
        </p:txBody>
      </p:sp>
      <p:sp>
        <p:nvSpPr>
          <p:cNvPr id="9" name="TextBox 8"/>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75000"/>
                  </a:schemeClr>
                </a:solidFill>
                <a:latin typeface="UTM Wedding K&amp;T" panose="02040603050506020204" pitchFamily="18" charset="0"/>
              </a:rPr>
              <a:t>Bích</a:t>
            </a:r>
            <a:r>
              <a:rPr lang="en-US" sz="2800" baseline="0" dirty="0">
                <a:solidFill>
                  <a:schemeClr val="accent6">
                    <a:lumMod val="75000"/>
                  </a:schemeClr>
                </a:solidFill>
                <a:latin typeface="UTM Wedding K&amp;T" panose="02040603050506020204" pitchFamily="18" charset="0"/>
              </a:rPr>
              <a:t> </a:t>
            </a:r>
            <a:endParaRPr lang="en-US" sz="2800" dirty="0">
              <a:solidFill>
                <a:schemeClr val="accent6">
                  <a:lumMod val="75000"/>
                </a:schemeClr>
              </a:solidFill>
              <a:latin typeface="UTM Wedding K&amp;T" panose="02040603050506020204" pitchFamily="18" charset="0"/>
            </a:endParaRPr>
          </a:p>
        </p:txBody>
      </p:sp>
    </p:spTree>
    <p:extLst>
      <p:ext uri="{BB962C8B-B14F-4D97-AF65-F5344CB8AC3E}">
        <p14:creationId xmlns:p14="http://schemas.microsoft.com/office/powerpoint/2010/main" val="395311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05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1/24/2025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7" name="图片 7">
            <a:extLst>
              <a:ext uri="{FF2B5EF4-FFF2-40B4-BE49-F238E27FC236}">
                <a16:creationId xmlns:a16="http://schemas.microsoft.com/office/drawing/2014/main" id="{34B29A9D-9234-4D6C-BFDD-BAC267C2B7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10459014" y="-397537"/>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0" dirty="0" err="1">
                <a:solidFill>
                  <a:srgbClr val="00B050"/>
                </a:solidFill>
                <a:latin typeface="#9Slide07 HoneyCream" pitchFamily="2" charset="0"/>
              </a:rPr>
              <a:t>Măng</a:t>
            </a:r>
            <a:r>
              <a:rPr lang="en-US" sz="2400" b="0" dirty="0">
                <a:solidFill>
                  <a:srgbClr val="00B050"/>
                </a:solidFill>
                <a:latin typeface="#9Slide07 HoneyCream" pitchFamily="2" charset="0"/>
              </a:rPr>
              <a:t> Non</a:t>
            </a:r>
          </a:p>
        </p:txBody>
      </p:sp>
      <p:sp>
        <p:nvSpPr>
          <p:cNvPr id="9" name="TextBox 8"/>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75000"/>
                  </a:schemeClr>
                </a:solidFill>
                <a:latin typeface="UTM Wedding K&amp;T" panose="02040603050506020204" pitchFamily="18" charset="0"/>
              </a:rPr>
              <a:t>Bích</a:t>
            </a:r>
            <a:r>
              <a:rPr lang="en-US" sz="2800" baseline="0" dirty="0">
                <a:solidFill>
                  <a:schemeClr val="accent6">
                    <a:lumMod val="75000"/>
                  </a:schemeClr>
                </a:solidFill>
                <a:latin typeface="UTM Wedding K&amp;T" panose="02040603050506020204" pitchFamily="18" charset="0"/>
              </a:rPr>
              <a:t> </a:t>
            </a:r>
            <a:endParaRPr lang="en-US" sz="2800" dirty="0">
              <a:solidFill>
                <a:schemeClr val="accent6">
                  <a:lumMod val="75000"/>
                </a:schemeClr>
              </a:solidFill>
              <a:latin typeface="UTM Wedding K&amp;T" panose="02040603050506020204" pitchFamily="18" charset="0"/>
            </a:endParaRPr>
          </a:p>
        </p:txBody>
      </p:sp>
    </p:spTree>
    <p:extLst>
      <p:ext uri="{BB962C8B-B14F-4D97-AF65-F5344CB8AC3E}">
        <p14:creationId xmlns:p14="http://schemas.microsoft.com/office/powerpoint/2010/main" val="4242700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1/24/2025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7" name="图片 7">
            <a:extLst>
              <a:ext uri="{FF2B5EF4-FFF2-40B4-BE49-F238E27FC236}">
                <a16:creationId xmlns:a16="http://schemas.microsoft.com/office/drawing/2014/main" id="{09A251F4-1A55-4054-B979-E3CC8C5BB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图片 17">
            <a:extLst>
              <a:ext uri="{FF2B5EF4-FFF2-40B4-BE49-F238E27FC236}">
                <a16:creationId xmlns:a16="http://schemas.microsoft.com/office/drawing/2014/main" id="{106AC89F-CFB4-4AB8-8E2B-F8A723F98D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270680"/>
            <a:ext cx="12192000" cy="4316640"/>
          </a:xfrm>
          <a:prstGeom prst="rect">
            <a:avLst/>
          </a:prstGeom>
        </p:spPr>
      </p:pic>
      <p:pic>
        <p:nvPicPr>
          <p:cNvPr id="9" name="图片 15">
            <a:extLst>
              <a:ext uri="{FF2B5EF4-FFF2-40B4-BE49-F238E27FC236}">
                <a16:creationId xmlns:a16="http://schemas.microsoft.com/office/drawing/2014/main" id="{68AFFE7B-7389-447A-A90E-08CB02B9D1C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 y="0"/>
            <a:ext cx="1950720" cy="1770695"/>
          </a:xfrm>
          <a:prstGeom prst="rect">
            <a:avLst/>
          </a:prstGeom>
        </p:spPr>
      </p:pic>
      <p:pic>
        <p:nvPicPr>
          <p:cNvPr id="10" name="图片 16">
            <a:extLst>
              <a:ext uri="{FF2B5EF4-FFF2-40B4-BE49-F238E27FC236}">
                <a16:creationId xmlns:a16="http://schemas.microsoft.com/office/drawing/2014/main" id="{789CA887-C328-4EF8-BD37-F5F28B4E8AF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9987915" y="0"/>
            <a:ext cx="2204085" cy="1661218"/>
          </a:xfrm>
          <a:prstGeom prst="rect">
            <a:avLst/>
          </a:prstGeom>
        </p:spPr>
      </p:pic>
      <p:sp>
        <p:nvSpPr>
          <p:cNvPr id="11" name="Title 1">
            <a:extLst>
              <a:ext uri="{FF2B5EF4-FFF2-40B4-BE49-F238E27FC236}">
                <a16:creationId xmlns:a16="http://schemas.microsoft.com/office/drawing/2014/main" id="{134C9EFF-C59B-47AD-BC67-24488957F3EB}"/>
              </a:ext>
            </a:extLst>
          </p:cNvPr>
          <p:cNvSpPr txBox="1">
            <a:spLocks/>
          </p:cNvSpPr>
          <p:nvPr userDrawn="1"/>
        </p:nvSpPr>
        <p:spPr>
          <a:xfrm>
            <a:off x="5331229" y="6145212"/>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rgbClr val="00B050"/>
                </a:solidFill>
                <a:latin typeface="#9Slide07 HoneyCream" pitchFamily="2" charset="0"/>
              </a:rPr>
              <a:t>Măng</a:t>
            </a:r>
            <a:r>
              <a:rPr lang="en-US" sz="1800" b="0" dirty="0">
                <a:solidFill>
                  <a:srgbClr val="00B050"/>
                </a:solidFill>
                <a:latin typeface="#9Slide07 HoneyCream" pitchFamily="2" charset="0"/>
              </a:rPr>
              <a:t> Non</a:t>
            </a:r>
          </a:p>
        </p:txBody>
      </p:sp>
      <p:sp>
        <p:nvSpPr>
          <p:cNvPr id="12" name="TextBox 11"/>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20000"/>
                    <a:lumOff val="80000"/>
                  </a:schemeClr>
                </a:solidFill>
                <a:latin typeface="UTM Wedding K&amp;T" panose="02040603050506020204" pitchFamily="18" charset="0"/>
              </a:rPr>
              <a:t>Bích</a:t>
            </a:r>
            <a:r>
              <a:rPr lang="en-US" sz="2800" baseline="0" dirty="0">
                <a:solidFill>
                  <a:schemeClr val="accent6">
                    <a:lumMod val="20000"/>
                    <a:lumOff val="80000"/>
                  </a:schemeClr>
                </a:solidFill>
                <a:latin typeface="UTM Wedding K&amp;T" panose="02040603050506020204" pitchFamily="18" charset="0"/>
              </a:rPr>
              <a:t> </a:t>
            </a:r>
            <a:endParaRPr lang="en-US" sz="2800" dirty="0">
              <a:solidFill>
                <a:schemeClr val="accent6">
                  <a:lumMod val="20000"/>
                  <a:lumOff val="80000"/>
                </a:schemeClr>
              </a:solidFill>
              <a:latin typeface="UTM Wedding K&amp;T" panose="02040603050506020204" pitchFamily="18" charset="0"/>
            </a:endParaRPr>
          </a:p>
        </p:txBody>
      </p:sp>
    </p:spTree>
    <p:extLst>
      <p:ext uri="{BB962C8B-B14F-4D97-AF65-F5344CB8AC3E}">
        <p14:creationId xmlns:p14="http://schemas.microsoft.com/office/powerpoint/2010/main" val="122192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30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47" presetClass="entr" presetSubtype="0" fill="hold" nodeType="withEffect">
                                  <p:stCondLst>
                                    <p:cond delay="3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anim calcmode="lin" valueType="num">
                                      <p:cBhvr>
                                        <p:cTn id="11" dur="500" fill="hold"/>
                                        <p:tgtEl>
                                          <p:spTgt spid="9"/>
                                        </p:tgtEl>
                                        <p:attrNameLst>
                                          <p:attrName>ppt_x</p:attrName>
                                        </p:attrNameLst>
                                      </p:cBhvr>
                                      <p:tavLst>
                                        <p:tav tm="0">
                                          <p:val>
                                            <p:strVal val="#ppt_x"/>
                                          </p:val>
                                        </p:tav>
                                        <p:tav tm="100000">
                                          <p:val>
                                            <p:strVal val="#ppt_x"/>
                                          </p:val>
                                        </p:tav>
                                      </p:tavLst>
                                    </p:anim>
                                    <p:anim calcmode="lin" valueType="num">
                                      <p:cBhvr>
                                        <p:cTn id="12" dur="500" fill="hold"/>
                                        <p:tgtEl>
                                          <p:spTgt spid="9"/>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3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1/24/2025</a:t>
            </a:fld>
            <a:endParaRPr lang="en-US"/>
          </a:p>
        </p:txBody>
      </p:sp>
      <p:pic>
        <p:nvPicPr>
          <p:cNvPr id="10" name="图片 7">
            <a:extLst>
              <a:ext uri="{FF2B5EF4-FFF2-40B4-BE49-F238E27FC236}">
                <a16:creationId xmlns:a16="http://schemas.microsoft.com/office/drawing/2014/main" id="{09A251F4-1A55-4054-B979-E3CC8C5BB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矩形 2">
            <a:extLst>
              <a:ext uri="{FF2B5EF4-FFF2-40B4-BE49-F238E27FC236}">
                <a16:creationId xmlns:a16="http://schemas.microsoft.com/office/drawing/2014/main" id="{E485DD1D-21FB-46C7-93D9-1DBC060E737E}"/>
              </a:ext>
            </a:extLst>
          </p:cNvPr>
          <p:cNvSpPr/>
          <p:nvPr userDrawn="1"/>
        </p:nvSpPr>
        <p:spPr>
          <a:xfrm>
            <a:off x="511320" y="486250"/>
            <a:ext cx="11169359" cy="5885500"/>
          </a:xfrm>
          <a:prstGeom prst="rect">
            <a:avLst/>
          </a:prstGeom>
          <a:solidFill>
            <a:schemeClr val="bg1">
              <a:alpha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schemeClr val="tx1">
                  <a:lumMod val="95000"/>
                  <a:lumOff val="5000"/>
                </a:scheme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2" name="图片 17">
            <a:extLst>
              <a:ext uri="{FF2B5EF4-FFF2-40B4-BE49-F238E27FC236}">
                <a16:creationId xmlns:a16="http://schemas.microsoft.com/office/drawing/2014/main" id="{106AC89F-CFB4-4AB8-8E2B-F8A723F98D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270680"/>
            <a:ext cx="12192000" cy="4316640"/>
          </a:xfrm>
          <a:prstGeom prst="rect">
            <a:avLst/>
          </a:prstGeom>
        </p:spPr>
      </p:pic>
      <p:pic>
        <p:nvPicPr>
          <p:cNvPr id="13" name="图片 15">
            <a:extLst>
              <a:ext uri="{FF2B5EF4-FFF2-40B4-BE49-F238E27FC236}">
                <a16:creationId xmlns:a16="http://schemas.microsoft.com/office/drawing/2014/main" id="{68AFFE7B-7389-447A-A90E-08CB02B9D1C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 y="0"/>
            <a:ext cx="1950720" cy="1770695"/>
          </a:xfrm>
          <a:prstGeom prst="rect">
            <a:avLst/>
          </a:prstGeom>
        </p:spPr>
      </p:pic>
      <p:pic>
        <p:nvPicPr>
          <p:cNvPr id="14" name="图片 16">
            <a:extLst>
              <a:ext uri="{FF2B5EF4-FFF2-40B4-BE49-F238E27FC236}">
                <a16:creationId xmlns:a16="http://schemas.microsoft.com/office/drawing/2014/main" id="{789CA887-C328-4EF8-BD37-F5F28B4E8AF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9987915" y="0"/>
            <a:ext cx="2204085" cy="1661218"/>
          </a:xfrm>
          <a:prstGeom prst="rect">
            <a:avLst/>
          </a:prstGeom>
        </p:spPr>
      </p:pic>
      <p:sp>
        <p:nvSpPr>
          <p:cNvPr id="15" name="Title 1">
            <a:extLst>
              <a:ext uri="{FF2B5EF4-FFF2-40B4-BE49-F238E27FC236}">
                <a16:creationId xmlns:a16="http://schemas.microsoft.com/office/drawing/2014/main" id="{134C9EFF-C59B-47AD-BC67-24488957F3EB}"/>
              </a:ext>
            </a:extLst>
          </p:cNvPr>
          <p:cNvSpPr txBox="1">
            <a:spLocks/>
          </p:cNvSpPr>
          <p:nvPr userDrawn="1"/>
        </p:nvSpPr>
        <p:spPr>
          <a:xfrm>
            <a:off x="-301256" y="-20011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dirty="0" err="1">
                <a:solidFill>
                  <a:srgbClr val="00B050"/>
                </a:solidFill>
                <a:latin typeface="#9Slide07 HoneyCream" pitchFamily="2" charset="0"/>
              </a:rPr>
              <a:t>Măng</a:t>
            </a:r>
            <a:r>
              <a:rPr lang="en-US" sz="3200" b="0" dirty="0">
                <a:solidFill>
                  <a:srgbClr val="00B050"/>
                </a:solidFill>
                <a:latin typeface="#9Slide07 HoneyCream" pitchFamily="2" charset="0"/>
              </a:rPr>
              <a:t> Non</a:t>
            </a:r>
          </a:p>
        </p:txBody>
      </p:sp>
      <p:sp>
        <p:nvSpPr>
          <p:cNvPr id="16" name="TextBox 15"/>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20000"/>
                    <a:lumOff val="80000"/>
                  </a:schemeClr>
                </a:solidFill>
                <a:latin typeface="UTM Wedding K&amp;T" panose="02040603050506020204" pitchFamily="18" charset="0"/>
              </a:rPr>
              <a:t>Bích</a:t>
            </a:r>
            <a:r>
              <a:rPr lang="en-US" sz="2800" baseline="0" dirty="0">
                <a:solidFill>
                  <a:schemeClr val="accent6">
                    <a:lumMod val="20000"/>
                    <a:lumOff val="80000"/>
                  </a:schemeClr>
                </a:solidFill>
                <a:latin typeface="UTM Wedding K&amp;T" panose="02040603050506020204" pitchFamily="18" charset="0"/>
              </a:rPr>
              <a:t> </a:t>
            </a:r>
            <a:endParaRPr lang="en-US" sz="2800" dirty="0">
              <a:solidFill>
                <a:schemeClr val="accent6">
                  <a:lumMod val="20000"/>
                  <a:lumOff val="80000"/>
                </a:schemeClr>
              </a:solidFill>
              <a:latin typeface="UTM Wedding K&amp;T" panose="02040603050506020204" pitchFamily="18" charset="0"/>
            </a:endParaRPr>
          </a:p>
        </p:txBody>
      </p:sp>
    </p:spTree>
    <p:extLst>
      <p:ext uri="{BB962C8B-B14F-4D97-AF65-F5344CB8AC3E}">
        <p14:creationId xmlns:p14="http://schemas.microsoft.com/office/powerpoint/2010/main" val="45943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30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47" presetClass="entr" presetSubtype="0" fill="hold" nodeType="withEffect">
                                  <p:stCondLst>
                                    <p:cond delay="3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anim calcmode="lin" valueType="num">
                                      <p:cBhvr>
                                        <p:cTn id="11" dur="500" fill="hold"/>
                                        <p:tgtEl>
                                          <p:spTgt spid="13"/>
                                        </p:tgtEl>
                                        <p:attrNameLst>
                                          <p:attrName>ppt_x</p:attrName>
                                        </p:attrNameLst>
                                      </p:cBhvr>
                                      <p:tavLst>
                                        <p:tav tm="0">
                                          <p:val>
                                            <p:strVal val="#ppt_x"/>
                                          </p:val>
                                        </p:tav>
                                        <p:tav tm="100000">
                                          <p:val>
                                            <p:strVal val="#ppt_x"/>
                                          </p:val>
                                        </p:tav>
                                      </p:tavLst>
                                    </p:anim>
                                    <p:anim calcmode="lin" valueType="num">
                                      <p:cBhvr>
                                        <p:cTn id="12" dur="500" fill="hold"/>
                                        <p:tgtEl>
                                          <p:spTgt spid="13"/>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30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anim calcmode="lin" valueType="num">
                                      <p:cBhvr>
                                        <p:cTn id="16" dur="500" fill="hold"/>
                                        <p:tgtEl>
                                          <p:spTgt spid="14"/>
                                        </p:tgtEl>
                                        <p:attrNameLst>
                                          <p:attrName>ppt_x</p:attrName>
                                        </p:attrNameLst>
                                      </p:cBhvr>
                                      <p:tavLst>
                                        <p:tav tm="0">
                                          <p:val>
                                            <p:strVal val="#ppt_x"/>
                                          </p:val>
                                        </p:tav>
                                        <p:tav tm="100000">
                                          <p:val>
                                            <p:strVal val="#ppt_x"/>
                                          </p:val>
                                        </p:tav>
                                      </p:tavLst>
                                    </p:anim>
                                    <p:anim calcmode="lin" valueType="num">
                                      <p:cBhvr>
                                        <p:cTn id="1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1/24/2025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spTree>
    <p:extLst>
      <p:ext uri="{BB962C8B-B14F-4D97-AF65-F5344CB8AC3E}">
        <p14:creationId xmlns:p14="http://schemas.microsoft.com/office/powerpoint/2010/main" val="9081557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1/24/2025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3273676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2427540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0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1157160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9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3164345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8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1959830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7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2720830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4088699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39653023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Tree>
    <p:custDataLst>
      <p:tags r:id="rId4"/>
    </p:custDataLst>
    <p:extLst>
      <p:ext uri="{BB962C8B-B14F-4D97-AF65-F5344CB8AC3E}">
        <p14:creationId xmlns:p14="http://schemas.microsoft.com/office/powerpoint/2010/main" val="2745543763"/>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491033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txStyles>
    <p:titleStyle>
      <a:lvl1pPr algn="l" defTabSz="1219200" rtl="0" eaLnBrk="1" latinLnBrk="0" hangingPunct="1">
        <a:lnSpc>
          <a:spcPct val="90000"/>
        </a:lnSpc>
        <a:spcBef>
          <a:spcPct val="0"/>
        </a:spcBef>
        <a:buNone/>
        <a:defRPr sz="5865" kern="1200">
          <a:solidFill>
            <a:schemeClr val="tx1"/>
          </a:solidFill>
          <a:latin typeface="+mj-lt"/>
          <a:ea typeface="+mj-ea"/>
          <a:cs typeface="+mj-cs"/>
        </a:defRPr>
      </a:lvl1pPr>
    </p:titleStyle>
    <p:bodyStyle>
      <a:lvl1pPr marL="304800" indent="-304800" algn="l" defTabSz="1219200" rtl="0" eaLnBrk="1" latinLnBrk="0" hangingPunct="1">
        <a:lnSpc>
          <a:spcPct val="90000"/>
        </a:lnSpc>
        <a:spcBef>
          <a:spcPts val="1335"/>
        </a:spcBef>
        <a:buFont typeface="Arial" panose="020B0604020202020204" pitchFamily="34" charset="0"/>
        <a:buChar char="•"/>
        <a:defRPr sz="3735" kern="1200">
          <a:solidFill>
            <a:schemeClr val="tx1"/>
          </a:solidFill>
          <a:latin typeface="+mn-lt"/>
          <a:ea typeface="+mn-ea"/>
          <a:cs typeface="+mn-cs"/>
        </a:defRPr>
      </a:lvl1pPr>
      <a:lvl2pPr marL="914400" indent="-304800" algn="l" defTabSz="1219200" rtl="0" eaLnBrk="1" latinLnBrk="0" hangingPunct="1">
        <a:lnSpc>
          <a:spcPct val="90000"/>
        </a:lnSpc>
        <a:spcBef>
          <a:spcPts val="665"/>
        </a:spcBef>
        <a:buFont typeface="Arial" panose="020B0604020202020204" pitchFamily="34" charset="0"/>
        <a:buChar char="•"/>
        <a:defRPr sz="3200" kern="1200">
          <a:solidFill>
            <a:schemeClr val="tx1"/>
          </a:solidFill>
          <a:latin typeface="+mn-lt"/>
          <a:ea typeface="+mn-ea"/>
          <a:cs typeface="+mn-cs"/>
        </a:defRPr>
      </a:lvl2pPr>
      <a:lvl3pPr marL="1524000" indent="-304800" algn="l" defTabSz="1219200" rtl="0" eaLnBrk="1" latinLnBrk="0" hangingPunct="1">
        <a:lnSpc>
          <a:spcPct val="90000"/>
        </a:lnSpc>
        <a:spcBef>
          <a:spcPts val="665"/>
        </a:spcBef>
        <a:buFont typeface="Arial" panose="020B0604020202020204" pitchFamily="34" charset="0"/>
        <a:buChar char="•"/>
        <a:defRPr sz="2665" kern="1200">
          <a:solidFill>
            <a:schemeClr val="tx1"/>
          </a:solidFill>
          <a:latin typeface="+mn-lt"/>
          <a:ea typeface="+mn-ea"/>
          <a:cs typeface="+mn-cs"/>
        </a:defRPr>
      </a:lvl3pPr>
      <a:lvl4pPr marL="2133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4pPr>
      <a:lvl5pPr marL="27432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5pPr>
      <a:lvl6pPr marL="33528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6pPr>
      <a:lvl7pPr marL="39624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7pPr>
      <a:lvl8pPr marL="45720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8pPr>
      <a:lvl9pPr marL="5181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2025/1/24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970035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47933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4.png"/><Relationship Id="rId1" Type="http://schemas.openxmlformats.org/officeDocument/2006/relationships/slideLayout" Target="../slideLayouts/slideLayout1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4.png"/><Relationship Id="rId1" Type="http://schemas.openxmlformats.org/officeDocument/2006/relationships/slideLayout" Target="../slideLayouts/slideLayout16.xml"/><Relationship Id="rId6" Type="http://schemas.openxmlformats.org/officeDocument/2006/relationships/image" Target="../media/image38.png"/><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4.png"/><Relationship Id="rId1" Type="http://schemas.openxmlformats.org/officeDocument/2006/relationships/slideLayout" Target="../slideLayouts/slideLayout1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6" name="图片 5" descr="21"/>
          <p:cNvPicPr>
            <a:picLocks noChangeAspect="1"/>
          </p:cNvPicPr>
          <p:nvPr/>
        </p:nvPicPr>
        <p:blipFill>
          <a:blip r:embed="rId4"/>
          <a:stretch>
            <a:fillRect/>
          </a:stretch>
        </p:blipFill>
        <p:spPr>
          <a:xfrm>
            <a:off x="6140450" y="391160"/>
            <a:ext cx="6043295" cy="6047740"/>
          </a:xfrm>
          <a:prstGeom prst="rect">
            <a:avLst/>
          </a:prstGeom>
        </p:spPr>
      </p:pic>
      <p:pic>
        <p:nvPicPr>
          <p:cNvPr id="7" name="图片 6" descr="16"/>
          <p:cNvPicPr>
            <a:picLocks noChangeAspect="1"/>
          </p:cNvPicPr>
          <p:nvPr/>
        </p:nvPicPr>
        <p:blipFill>
          <a:blip r:embed="rId5"/>
          <a:stretch>
            <a:fillRect/>
          </a:stretch>
        </p:blipFill>
        <p:spPr>
          <a:xfrm>
            <a:off x="906780" y="1507644"/>
            <a:ext cx="7871460" cy="4931255"/>
          </a:xfrm>
          <a:prstGeom prst="rect">
            <a:avLst/>
          </a:prstGeom>
        </p:spPr>
      </p:pic>
      <p:pic>
        <p:nvPicPr>
          <p:cNvPr id="8" name="图片 7" descr="14"/>
          <p:cNvPicPr>
            <a:picLocks noChangeAspect="1"/>
          </p:cNvPicPr>
          <p:nvPr/>
        </p:nvPicPr>
        <p:blipFill>
          <a:blip r:embed="rId6"/>
          <a:stretch>
            <a:fillRect/>
          </a:stretch>
        </p:blipFill>
        <p:spPr>
          <a:xfrm>
            <a:off x="7805102" y="3615124"/>
            <a:ext cx="2362835" cy="3253740"/>
          </a:xfrm>
          <a:prstGeom prst="rect">
            <a:avLst/>
          </a:prstGeom>
        </p:spPr>
      </p:pic>
      <p:pic>
        <p:nvPicPr>
          <p:cNvPr id="9" name="图片 8" descr="13"/>
          <p:cNvPicPr>
            <a:picLocks noChangeAspect="1"/>
          </p:cNvPicPr>
          <p:nvPr/>
        </p:nvPicPr>
        <p:blipFill>
          <a:blip r:embed="rId7"/>
          <a:stretch>
            <a:fillRect/>
          </a:stretch>
        </p:blipFill>
        <p:spPr>
          <a:xfrm>
            <a:off x="9459564" y="4184368"/>
            <a:ext cx="2785173" cy="2469514"/>
          </a:xfrm>
          <a:prstGeom prst="rect">
            <a:avLst/>
          </a:prstGeom>
        </p:spPr>
      </p:pic>
      <p:pic>
        <p:nvPicPr>
          <p:cNvPr id="10" name="图片 9" descr="19"/>
          <p:cNvPicPr>
            <a:picLocks noChangeAspect="1"/>
          </p:cNvPicPr>
          <p:nvPr/>
        </p:nvPicPr>
        <p:blipFill>
          <a:blip r:embed="rId8"/>
          <a:stretch>
            <a:fillRect/>
          </a:stretch>
        </p:blipFill>
        <p:spPr>
          <a:xfrm>
            <a:off x="0" y="-94615"/>
            <a:ext cx="2000250" cy="4429125"/>
          </a:xfrm>
          <a:prstGeom prst="rect">
            <a:avLst/>
          </a:prstGeom>
        </p:spPr>
      </p:pic>
      <p:pic>
        <p:nvPicPr>
          <p:cNvPr id="11" name="图片 10" descr="17"/>
          <p:cNvPicPr>
            <a:picLocks noChangeAspect="1"/>
          </p:cNvPicPr>
          <p:nvPr/>
        </p:nvPicPr>
        <p:blipFill>
          <a:blip r:embed="rId9"/>
          <a:stretch>
            <a:fillRect/>
          </a:stretch>
        </p:blipFill>
        <p:spPr>
          <a:xfrm>
            <a:off x="11192510" y="2895600"/>
            <a:ext cx="999490" cy="979170"/>
          </a:xfrm>
          <a:prstGeom prst="rect">
            <a:avLst/>
          </a:prstGeom>
        </p:spPr>
      </p:pic>
      <p:pic>
        <p:nvPicPr>
          <p:cNvPr id="12" name="图片 11" descr="18"/>
          <p:cNvPicPr>
            <a:picLocks noChangeAspect="1"/>
          </p:cNvPicPr>
          <p:nvPr/>
        </p:nvPicPr>
        <p:blipFill>
          <a:blip r:embed="rId10"/>
          <a:stretch>
            <a:fillRect/>
          </a:stretch>
        </p:blipFill>
        <p:spPr>
          <a:xfrm>
            <a:off x="-123825" y="5287645"/>
            <a:ext cx="1545590" cy="1218565"/>
          </a:xfrm>
          <a:prstGeom prst="rect">
            <a:avLst/>
          </a:prstGeom>
        </p:spPr>
      </p:pic>
      <p:pic>
        <p:nvPicPr>
          <p:cNvPr id="14" name="图片 13" descr="11"/>
          <p:cNvPicPr>
            <a:picLocks noChangeAspect="1"/>
          </p:cNvPicPr>
          <p:nvPr/>
        </p:nvPicPr>
        <p:blipFill>
          <a:blip r:embed="rId11"/>
          <a:stretch>
            <a:fillRect/>
          </a:stretch>
        </p:blipFill>
        <p:spPr>
          <a:xfrm>
            <a:off x="8341995" y="544830"/>
            <a:ext cx="1214120" cy="1214120"/>
          </a:xfrm>
          <a:prstGeom prst="rect">
            <a:avLst/>
          </a:prstGeom>
        </p:spPr>
      </p:pic>
      <p:pic>
        <p:nvPicPr>
          <p:cNvPr id="15" name="图片 14" descr="20"/>
          <p:cNvPicPr>
            <a:picLocks noChangeAspect="1"/>
          </p:cNvPicPr>
          <p:nvPr/>
        </p:nvPicPr>
        <p:blipFill>
          <a:blip r:embed="rId12"/>
          <a:srcRect l="69989" t="-208" b="84615"/>
          <a:stretch>
            <a:fillRect/>
          </a:stretch>
        </p:blipFill>
        <p:spPr>
          <a:xfrm>
            <a:off x="10494010" y="0"/>
            <a:ext cx="1697990" cy="1568450"/>
          </a:xfrm>
          <a:prstGeom prst="rect">
            <a:avLst/>
          </a:prstGeom>
        </p:spPr>
      </p:pic>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6268" y="219504"/>
            <a:ext cx="1506306" cy="1506306"/>
          </a:xfrm>
          <a:prstGeom prst="rect">
            <a:avLst/>
          </a:prstGeom>
        </p:spPr>
      </p:pic>
      <p:pic>
        <p:nvPicPr>
          <p:cNvPr id="2" name="Picture 1">
            <a:extLst>
              <a:ext uri="{FF2B5EF4-FFF2-40B4-BE49-F238E27FC236}">
                <a16:creationId xmlns:a16="http://schemas.microsoft.com/office/drawing/2014/main" id="{4C47C49D-96D6-18E2-5ED6-112201FAD242}"/>
              </a:ext>
            </a:extLst>
          </p:cNvPr>
          <p:cNvPicPr>
            <a:picLocks noChangeAspect="1"/>
          </p:cNvPicPr>
          <p:nvPr/>
        </p:nvPicPr>
        <p:blipFill>
          <a:blip r:embed="rId14">
            <a:duotone>
              <a:prstClr val="black"/>
              <a:schemeClr val="accent1">
                <a:tint val="45000"/>
                <a:satMod val="400000"/>
              </a:schemeClr>
            </a:duotone>
          </a:blip>
          <a:stretch>
            <a:fillRect/>
          </a:stretch>
        </p:blipFill>
        <p:spPr>
          <a:xfrm>
            <a:off x="2261763" y="1739845"/>
            <a:ext cx="5401524" cy="1518036"/>
          </a:xfrm>
          <a:prstGeom prst="rect">
            <a:avLst/>
          </a:prstGeom>
        </p:spPr>
      </p:pic>
      <p:pic>
        <p:nvPicPr>
          <p:cNvPr id="13" name="Picture 12">
            <a:extLst>
              <a:ext uri="{FF2B5EF4-FFF2-40B4-BE49-F238E27FC236}">
                <a16:creationId xmlns:a16="http://schemas.microsoft.com/office/drawing/2014/main" id="{2C215B20-8E36-EF06-6361-AE8AB780A5F3}"/>
              </a:ext>
            </a:extLst>
          </p:cNvPr>
          <p:cNvPicPr>
            <a:picLocks noChangeAspect="1"/>
          </p:cNvPicPr>
          <p:nvPr/>
        </p:nvPicPr>
        <p:blipFill>
          <a:blip r:embed="rId15"/>
          <a:stretch>
            <a:fillRect/>
          </a:stretch>
        </p:blipFill>
        <p:spPr>
          <a:xfrm>
            <a:off x="1237566" y="3126002"/>
            <a:ext cx="6992718" cy="2377646"/>
          </a:xfrm>
          <a:prstGeom prst="rect">
            <a:avLst/>
          </a:prstGeom>
        </p:spPr>
      </p:pic>
    </p:spTree>
    <p:custDataLst>
      <p:tags r:id="rId1"/>
    </p:custDataLst>
    <p:extLst>
      <p:ext uri="{BB962C8B-B14F-4D97-AF65-F5344CB8AC3E}">
        <p14:creationId xmlns:p14="http://schemas.microsoft.com/office/powerpoint/2010/main" val="178277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55"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22" presetClass="entr" presetSubtype="4"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22" presetClass="entr" presetSubtype="4"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par>
                                <p:cTn id="38" presetID="22" presetClass="entr" presetSubtype="4"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8">
            <a:extLst>
              <a:ext uri="{FF2B5EF4-FFF2-40B4-BE49-F238E27FC236}">
                <a16:creationId xmlns:a16="http://schemas.microsoft.com/office/drawing/2014/main" id="{A766523A-36E6-4ABD-B5F6-635F3921E775}"/>
              </a:ext>
            </a:extLst>
          </p:cNvPr>
          <p:cNvPicPr>
            <a:picLocks noChangeAspect="1"/>
          </p:cNvPicPr>
          <p:nvPr/>
        </p:nvPicPr>
        <p:blipFill>
          <a:blip r:embed="rId2"/>
          <a:stretch>
            <a:fillRect/>
          </a:stretch>
        </p:blipFill>
        <p:spPr>
          <a:xfrm>
            <a:off x="773104" y="1081403"/>
            <a:ext cx="2770767" cy="740323"/>
          </a:xfrm>
          <a:prstGeom prst="rect">
            <a:avLst/>
          </a:prstGeom>
        </p:spPr>
      </p:pic>
      <p:sp>
        <p:nvSpPr>
          <p:cNvPr id="9" name="文本框 19">
            <a:extLst>
              <a:ext uri="{FF2B5EF4-FFF2-40B4-BE49-F238E27FC236}">
                <a16:creationId xmlns:a16="http://schemas.microsoft.com/office/drawing/2014/main" id="{CA201851-E135-4CDA-A9E8-D190411254FE}"/>
              </a:ext>
            </a:extLst>
          </p:cNvPr>
          <p:cNvSpPr txBox="1"/>
          <p:nvPr/>
        </p:nvSpPr>
        <p:spPr>
          <a:xfrm>
            <a:off x="1678131" y="733072"/>
            <a:ext cx="9342293"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2. </a:t>
            </a:r>
            <a:r>
              <a:rPr kumimoji="0" lang="vi-VN"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Xét các kết hợp từ dưới đây, cho biết trường hợp nào là câu, trường hợp nào chưa phải là câu. Vì sao?</a:t>
            </a:r>
            <a:endParaRPr kumimoji="0" lang="zh-CN" altLang="en-US" sz="2800" b="1" i="0" u="none" strike="noStrike" kern="1200" cap="none" spc="0" normalizeH="0" baseline="0" noProof="0" dirty="0">
              <a:ln>
                <a:noFill/>
              </a:ln>
              <a:solidFill>
                <a:srgbClr val="00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pic>
        <p:nvPicPr>
          <p:cNvPr id="3" name="Picture 2">
            <a:extLst>
              <a:ext uri="{FF2B5EF4-FFF2-40B4-BE49-F238E27FC236}">
                <a16:creationId xmlns:a16="http://schemas.microsoft.com/office/drawing/2014/main" id="{AEF95543-E7E6-BBF2-7FA7-E88A067DAC2C}"/>
              </a:ext>
            </a:extLst>
          </p:cNvPr>
          <p:cNvPicPr>
            <a:picLocks noChangeAspect="1"/>
          </p:cNvPicPr>
          <p:nvPr/>
        </p:nvPicPr>
        <p:blipFill>
          <a:blip r:embed="rId3"/>
          <a:stretch>
            <a:fillRect/>
          </a:stretch>
        </p:blipFill>
        <p:spPr>
          <a:xfrm>
            <a:off x="1728787" y="2181225"/>
            <a:ext cx="9210129" cy="3619500"/>
          </a:xfrm>
          <a:prstGeom prst="rect">
            <a:avLst/>
          </a:prstGeom>
        </p:spPr>
      </p:pic>
    </p:spTree>
    <p:extLst>
      <p:ext uri="{BB962C8B-B14F-4D97-AF65-F5344CB8AC3E}">
        <p14:creationId xmlns:p14="http://schemas.microsoft.com/office/powerpoint/2010/main" val="2141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FA7888E7-9A75-FC4C-AB40-F2F4D13C5980}"/>
              </a:ext>
            </a:extLst>
          </p:cNvPr>
          <p:cNvGrpSpPr/>
          <p:nvPr/>
        </p:nvGrpSpPr>
        <p:grpSpPr>
          <a:xfrm>
            <a:off x="1223850" y="202484"/>
            <a:ext cx="9662359" cy="1938736"/>
            <a:chOff x="1546893" y="1544627"/>
            <a:chExt cx="9662359" cy="1938736"/>
          </a:xfrm>
        </p:grpSpPr>
        <p:pic>
          <p:nvPicPr>
            <p:cNvPr id="29" name="图片 6">
              <a:extLst>
                <a:ext uri="{FF2B5EF4-FFF2-40B4-BE49-F238E27FC236}">
                  <a16:creationId xmlns:a16="http://schemas.microsoft.com/office/drawing/2014/main" id="{F000A019-9625-2844-967C-0F103B835545}"/>
                </a:ext>
              </a:extLst>
            </p:cNvPr>
            <p:cNvPicPr>
              <a:picLocks noChangeAspect="1"/>
            </p:cNvPicPr>
            <p:nvPr/>
          </p:nvPicPr>
          <p:blipFill>
            <a:blip r:embed="rId2"/>
            <a:stretch>
              <a:fillRect/>
            </a:stretch>
          </p:blipFill>
          <p:spPr>
            <a:xfrm>
              <a:off x="1546893" y="1544627"/>
              <a:ext cx="9662359" cy="1938736"/>
            </a:xfrm>
            <a:prstGeom prst="rect">
              <a:avLst/>
            </a:prstGeom>
          </p:spPr>
        </p:pic>
        <p:sp>
          <p:nvSpPr>
            <p:cNvPr id="30" name="文本框 7">
              <a:extLst>
                <a:ext uri="{FF2B5EF4-FFF2-40B4-BE49-F238E27FC236}">
                  <a16:creationId xmlns:a16="http://schemas.microsoft.com/office/drawing/2014/main" id="{0CA10EBC-2C00-134A-A7C3-4C76FC245329}"/>
                </a:ext>
              </a:extLst>
            </p:cNvPr>
            <p:cNvSpPr txBox="1"/>
            <p:nvPr/>
          </p:nvSpPr>
          <p:spPr>
            <a:xfrm>
              <a:off x="2034814" y="1871965"/>
              <a:ext cx="9174438" cy="997709"/>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nl-NL" sz="54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rPr>
                <a:t>Trò chơi: Ai nhanh, ai </a:t>
              </a:r>
              <a:endParaRPr kumimoji="0" lang="en-VN" sz="54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endParaRPr>
            </a:p>
          </p:txBody>
        </p:sp>
      </p:grpSp>
      <p:sp>
        <p:nvSpPr>
          <p:cNvPr id="2" name="TextBox 1">
            <a:extLst>
              <a:ext uri="{FF2B5EF4-FFF2-40B4-BE49-F238E27FC236}">
                <a16:creationId xmlns:a16="http://schemas.microsoft.com/office/drawing/2014/main" id="{7D2001E4-0A48-4554-E2BB-3F7FD04E2CAB}"/>
              </a:ext>
            </a:extLst>
          </p:cNvPr>
          <p:cNvSpPr txBox="1"/>
          <p:nvPr/>
        </p:nvSpPr>
        <p:spPr>
          <a:xfrm>
            <a:off x="952500" y="2819400"/>
            <a:ext cx="10325100" cy="1569660"/>
          </a:xfrm>
          <a:prstGeom prst="rect">
            <a:avLst/>
          </a:prstGeom>
          <a:noFill/>
        </p:spPr>
        <p:txBody>
          <a:bodyPr wrap="square" rtlCol="0">
            <a:spAutoFit/>
          </a:bodyPr>
          <a:lstStyle/>
          <a:p>
            <a:pPr algn="just"/>
            <a:r>
              <a:rPr lang="en-US" sz="3200" b="1" dirty="0" err="1">
                <a:solidFill>
                  <a:srgbClr val="FF0000"/>
                </a:solidFill>
                <a:effectLst/>
                <a:latin typeface="Cambria" panose="02040503050406030204" pitchFamily="18" charset="0"/>
                <a:ea typeface="Cambria" panose="02040503050406030204" pitchFamily="18" charset="0"/>
              </a:rPr>
              <a:t>Luật</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chơi</a:t>
            </a:r>
            <a:r>
              <a:rPr lang="en-US" sz="3200" b="1"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a:t>
            </a:r>
            <a:r>
              <a:rPr lang="en-US" sz="3200" dirty="0" err="1">
                <a:solidFill>
                  <a:srgbClr val="FF0000"/>
                </a:solidFill>
                <a:effectLst/>
                <a:latin typeface="Cambria" panose="02040503050406030204" pitchFamily="18" charset="0"/>
                <a:ea typeface="Cambria" panose="02040503050406030204" pitchFamily="18" charset="0"/>
              </a:rPr>
              <a:t>ập</a:t>
            </a:r>
            <a:r>
              <a:rPr lang="en-US" sz="3200" dirty="0">
                <a:solidFill>
                  <a:srgbClr val="FF0000"/>
                </a:solidFill>
                <a:effectLst/>
                <a:latin typeface="Cambria" panose="02040503050406030204" pitchFamily="18" charset="0"/>
                <a:ea typeface="Cambria" panose="02040503050406030204" pitchFamily="18" charset="0"/>
              </a:rPr>
              <a:t> 2 </a:t>
            </a:r>
            <a:r>
              <a:rPr lang="en-US" sz="3200" dirty="0" err="1">
                <a:solidFill>
                  <a:srgbClr val="FF0000"/>
                </a:solidFill>
                <a:effectLst/>
                <a:latin typeface="Cambria" panose="02040503050406030204" pitchFamily="18" charset="0"/>
                <a:ea typeface="Cambria" panose="02040503050406030204" pitchFamily="18" charset="0"/>
              </a:rPr>
              <a:t>đội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tham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gia</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chơi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mỗi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đội</a:t>
            </a:r>
            <a:r>
              <a:rPr lang="en-US" sz="3200" dirty="0">
                <a:solidFill>
                  <a:srgbClr val="FF0000"/>
                </a:solidFill>
                <a:effectLst/>
                <a:latin typeface="Cambria" panose="02040503050406030204" pitchFamily="18" charset="0"/>
                <a:ea typeface="Cambria" panose="02040503050406030204" pitchFamily="18" charset="0"/>
              </a:rPr>
              <a:t> 7 </a:t>
            </a:r>
            <a:r>
              <a:rPr lang="en-US" sz="3200" dirty="0" err="1">
                <a:solidFill>
                  <a:srgbClr val="FF0000"/>
                </a:solidFill>
                <a:effectLst/>
                <a:latin typeface="Cambria" panose="02040503050406030204" pitchFamily="18" charset="0"/>
                <a:ea typeface="Cambria" panose="02040503050406030204" pitchFamily="18" charset="0"/>
              </a:rPr>
              <a:t>bạn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mỗi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bạn</a:t>
            </a:r>
            <a:r>
              <a:rPr lang="en-US" sz="3200" dirty="0">
                <a:solidFill>
                  <a:srgbClr val="FF0000"/>
                </a:solidFill>
                <a:effectLst/>
                <a:latin typeface="Cambria" panose="02040503050406030204" pitchFamily="18" charset="0"/>
                <a:ea typeface="Cambria" panose="02040503050406030204" pitchFamily="18" charset="0"/>
              </a:rPr>
              <a:t> 1 </a:t>
            </a:r>
            <a:r>
              <a:rPr lang="en-US" sz="3200" dirty="0" err="1">
                <a:solidFill>
                  <a:srgbClr val="FF0000"/>
                </a:solidFill>
                <a:effectLst/>
                <a:latin typeface="Cambria" panose="02040503050406030204" pitchFamily="18" charset="0"/>
                <a:ea typeface="Cambria" panose="02040503050406030204" pitchFamily="18" charset="0"/>
              </a:rPr>
              <a:t>thẻ</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chữ</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bấm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thời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gian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cho</a:t>
            </a:r>
            <a:r>
              <a:rPr lang="en-US" sz="3200" dirty="0">
                <a:solidFill>
                  <a:srgbClr val="FF0000"/>
                </a:solidFill>
                <a:effectLst/>
                <a:latin typeface="Cambria" panose="02040503050406030204" pitchFamily="18" charset="0"/>
                <a:ea typeface="Cambria" panose="02040503050406030204" pitchFamily="18" charset="0"/>
              </a:rPr>
              <a:t> 2 </a:t>
            </a:r>
            <a:r>
              <a:rPr lang="en-US" sz="3200" dirty="0" err="1">
                <a:solidFill>
                  <a:srgbClr val="FF0000"/>
                </a:solidFill>
                <a:effectLst/>
                <a:latin typeface="Cambria" panose="02040503050406030204" pitchFamily="18" charset="0"/>
                <a:ea typeface="Cambria" panose="02040503050406030204" pitchFamily="18" charset="0"/>
              </a:rPr>
              <a:t>đội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gắn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thẻ</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đúng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vào</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đúng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nội</a:t>
            </a:r>
            <a:r>
              <a:rPr lang="en-US" sz="3200" dirty="0">
                <a:solidFill>
                  <a:srgbClr val="FF0000"/>
                </a:solidFill>
                <a:effectLst/>
                <a:latin typeface="Cambria" panose="02040503050406030204" pitchFamily="18" charset="0"/>
                <a:ea typeface="Cambria" panose="02040503050406030204" pitchFamily="18" charset="0"/>
              </a:rPr>
              <a:t> dung </a:t>
            </a:r>
            <a:r>
              <a:rPr lang="en-US" sz="3200" dirty="0" err="1">
                <a:solidFill>
                  <a:srgbClr val="FF0000"/>
                </a:solidFill>
                <a:effectLst/>
                <a:latin typeface="Cambria" panose="02040503050406030204" pitchFamily="18" charset="0"/>
                <a:ea typeface="Cambria" panose="02040503050406030204" pitchFamily="18" charset="0"/>
              </a:rPr>
              <a:t>cột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a:t>
            </a:r>
            <a:r>
              <a:rPr lang="en-US" sz="3200" dirty="0" err="1">
                <a:solidFill>
                  <a:srgbClr val="FF0000"/>
                </a:solidFill>
                <a:effectLst/>
                <a:latin typeface="Cambria" panose="02040503050406030204" pitchFamily="18" charset="0"/>
                <a:ea typeface="Cambria" panose="02040503050406030204" pitchFamily="18" charset="0"/>
              </a:rPr>
              <a:t>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nào</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nhanh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đúng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sẽ</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thắng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cuộc</a:t>
            </a:r>
            <a:r>
              <a:rPr lang="en-US" sz="320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38005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3BB62B-7C74-1A41-9486-066564926D7E}"/>
              </a:ext>
            </a:extLst>
          </p:cNvPr>
          <p:cNvSpPr/>
          <p:nvPr/>
        </p:nvSpPr>
        <p:spPr>
          <a:xfrm>
            <a:off x="7368261" y="1028149"/>
            <a:ext cx="3851563" cy="4987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FFFF"/>
                </a:solidFill>
                <a:effectLst/>
                <a:uLnTx/>
                <a:uFillTx/>
                <a:latin typeface="Cambria" panose="02040503050406030204" pitchFamily="18" charset="0"/>
                <a:cs typeface="+mn-cs"/>
              </a:rPr>
              <a:t>Không</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phải</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là</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câu</a:t>
            </a:r>
            <a:endParaRPr kumimoji="0" lang="en-VN" sz="3200" b="0" i="0" u="none" strike="noStrike" kern="1200" cap="none" spc="0" normalizeH="0" baseline="0" noProof="0" dirty="0">
              <a:ln>
                <a:noFill/>
              </a:ln>
              <a:solidFill>
                <a:srgbClr val="FFFFFF"/>
              </a:solidFill>
              <a:effectLst/>
              <a:uLnTx/>
              <a:uFillTx/>
              <a:latin typeface="Cambria" panose="02040503050406030204" pitchFamily="18" charset="0"/>
              <a:cs typeface="+mn-cs"/>
            </a:endParaRPr>
          </a:p>
        </p:txBody>
      </p:sp>
      <p:sp>
        <p:nvSpPr>
          <p:cNvPr id="21" name="Rectangle 20">
            <a:extLst>
              <a:ext uri="{FF2B5EF4-FFF2-40B4-BE49-F238E27FC236}">
                <a16:creationId xmlns:a16="http://schemas.microsoft.com/office/drawing/2014/main" id="{53C88DFC-69CF-1A44-9041-097A27E9B415}"/>
              </a:ext>
            </a:extLst>
          </p:cNvPr>
          <p:cNvSpPr/>
          <p:nvPr/>
        </p:nvSpPr>
        <p:spPr>
          <a:xfrm>
            <a:off x="1348219" y="1047200"/>
            <a:ext cx="3851563" cy="4987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FFFF"/>
                </a:solidFill>
                <a:effectLst/>
                <a:uLnTx/>
                <a:uFillTx/>
                <a:latin typeface="Cambria" panose="02040503050406030204" pitchFamily="18" charset="0"/>
                <a:cs typeface="+mn-cs"/>
              </a:rPr>
              <a:t>Là</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câu</a:t>
            </a:r>
            <a:endParaRPr kumimoji="0" lang="en-VN" sz="3200" b="0" i="0" u="none" strike="noStrike" kern="1200" cap="none" spc="0" normalizeH="0" baseline="0" noProof="0" dirty="0">
              <a:ln>
                <a:noFill/>
              </a:ln>
              <a:solidFill>
                <a:srgbClr val="FFFFFF"/>
              </a:solidFill>
              <a:effectLst/>
              <a:uLnTx/>
              <a:uFillTx/>
              <a:latin typeface="Cambria" panose="02040503050406030204" pitchFamily="18" charset="0"/>
              <a:cs typeface="+mn-cs"/>
            </a:endParaRPr>
          </a:p>
        </p:txBody>
      </p:sp>
      <p:cxnSp>
        <p:nvCxnSpPr>
          <p:cNvPr id="22" name="Straight Connector 21">
            <a:extLst>
              <a:ext uri="{FF2B5EF4-FFF2-40B4-BE49-F238E27FC236}">
                <a16:creationId xmlns:a16="http://schemas.microsoft.com/office/drawing/2014/main" id="{8BEFA11E-F0EA-A048-88CC-B750E73E413F}"/>
              </a:ext>
            </a:extLst>
          </p:cNvPr>
          <p:cNvCxnSpPr>
            <a:cxnSpLocks/>
          </p:cNvCxnSpPr>
          <p:nvPr/>
        </p:nvCxnSpPr>
        <p:spPr>
          <a:xfrm>
            <a:off x="6321729" y="990600"/>
            <a:ext cx="0" cy="4229100"/>
          </a:xfrm>
          <a:prstGeom prst="line">
            <a:avLst/>
          </a:prstGeom>
          <a:ln w="3810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Rounded Corners 2">
            <a:extLst>
              <a:ext uri="{FF2B5EF4-FFF2-40B4-BE49-F238E27FC236}">
                <a16:creationId xmlns:a16="http://schemas.microsoft.com/office/drawing/2014/main" id="{9F3DFB42-ABA5-0636-6FFF-E367D5BB8BA3}"/>
              </a:ext>
            </a:extLst>
          </p:cNvPr>
          <p:cNvSpPr/>
          <p:nvPr/>
        </p:nvSpPr>
        <p:spPr>
          <a:xfrm>
            <a:off x="1095375" y="199072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0" i="0" dirty="0">
                <a:solidFill>
                  <a:srgbClr val="000000"/>
                </a:solidFill>
                <a:effectLst/>
                <a:latin typeface="Cambria" panose="02040503050406030204" pitchFamily="18" charset="0"/>
                <a:ea typeface="Cambria" panose="02040503050406030204" pitchFamily="18" charset="0"/>
              </a:rPr>
              <a:t>Nam dẫn bà cụ sang đường.</a:t>
            </a:r>
            <a:endParaRPr lang="en-US" sz="2400" dirty="0">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2E8A6A57-D8F0-D524-C3B2-791788A132C6}"/>
              </a:ext>
            </a:extLst>
          </p:cNvPr>
          <p:cNvSpPr/>
          <p:nvPr/>
        </p:nvSpPr>
        <p:spPr>
          <a:xfrm>
            <a:off x="1114425" y="28860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latin typeface="Cambria" panose="02040503050406030204" pitchFamily="18" charset="0"/>
                <a:ea typeface="Cambria" panose="02040503050406030204" pitchFamily="18" charset="0"/>
              </a:rPr>
              <a:t>Bà cụ rất cảm động.</a:t>
            </a:r>
            <a:endParaRPr lang="en-US" sz="24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8FCFC1D6-C61F-B589-83EC-9ED8FC0A3856}"/>
              </a:ext>
            </a:extLst>
          </p:cNvPr>
          <p:cNvSpPr/>
          <p:nvPr/>
        </p:nvSpPr>
        <p:spPr>
          <a:xfrm>
            <a:off x="1123950" y="3686175"/>
            <a:ext cx="4371975" cy="6953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latin typeface="Cambria" panose="02040503050406030204" pitchFamily="18" charset="0"/>
                <a:ea typeface="Cambria" panose="02040503050406030204" pitchFamily="18" charset="0"/>
              </a:rPr>
              <a:t> Bà muốn sang đường phải không ạ?</a:t>
            </a:r>
            <a:endParaRPr lang="en-US" sz="24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67F6F36E-924F-64E4-FE13-7E017A405B49}"/>
              </a:ext>
            </a:extLst>
          </p:cNvPr>
          <p:cNvSpPr/>
          <p:nvPr/>
        </p:nvSpPr>
        <p:spPr>
          <a:xfrm>
            <a:off x="1114425" y="4686300"/>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a:solidFill>
                  <a:srgbClr val="000000"/>
                </a:solidFill>
                <a:latin typeface="Cambria" panose="02040503050406030204" pitchFamily="18" charset="0"/>
                <a:ea typeface="Cambria" panose="02040503050406030204" pitchFamily="18" charset="0"/>
              </a:rPr>
              <a:t>Cảm ơn cháu nhé!</a:t>
            </a:r>
            <a:endParaRPr lang="en-US" sz="2400" dirty="0">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4AC14793-684C-98B0-0EE1-DF2C0E8F9FF2}"/>
              </a:ext>
            </a:extLst>
          </p:cNvPr>
          <p:cNvSpPr/>
          <p:nvPr/>
        </p:nvSpPr>
        <p:spPr>
          <a:xfrm>
            <a:off x="6915150" y="19335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 giúp đỡ người già</a:t>
            </a:r>
            <a:endParaRPr lang="en-US" sz="2800" dirty="0">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E3342C7A-BD8E-A4FD-68CA-9A5648DB5EDD}"/>
              </a:ext>
            </a:extLst>
          </p:cNvPr>
          <p:cNvSpPr/>
          <p:nvPr/>
        </p:nvSpPr>
        <p:spPr>
          <a:xfrm>
            <a:off x="6962775" y="27336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Nam và bà cụ</a:t>
            </a:r>
            <a:endParaRPr lang="en-US" sz="2800" dirty="0">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F3547952-2D82-B065-C9D6-BA9AD0F57691}"/>
              </a:ext>
            </a:extLst>
          </p:cNvPr>
          <p:cNvSpPr/>
          <p:nvPr/>
        </p:nvSpPr>
        <p:spPr>
          <a:xfrm>
            <a:off x="6991350" y="3600450"/>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đã già yếu</a:t>
            </a:r>
            <a:endParaRPr lang="en-US" sz="2800" dirty="0">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EDA0E811-C46E-7143-63A9-00799D200C85}"/>
              </a:ext>
            </a:extLst>
          </p:cNvPr>
          <p:cNvSpPr txBox="1"/>
          <p:nvPr/>
        </p:nvSpPr>
        <p:spPr>
          <a:xfrm>
            <a:off x="6591301" y="4343400"/>
            <a:ext cx="4972050" cy="1200329"/>
          </a:xfrm>
          <a:prstGeom prst="rect">
            <a:avLst/>
          </a:prstGeom>
          <a:noFill/>
        </p:spPr>
        <p:txBody>
          <a:bodyPr wrap="square" rtlCol="0">
            <a:spAutoFit/>
          </a:bodyPr>
          <a:lstStyle/>
          <a:p>
            <a:pPr algn="just"/>
            <a:r>
              <a:rPr lang="en-US" sz="2400" b="1" i="1" dirty="0" err="1">
                <a:solidFill>
                  <a:srgbClr val="FF0000"/>
                </a:solidFill>
                <a:effectLst/>
                <a:latin typeface="Cambria" panose="02040503050406030204" pitchFamily="18" charset="0"/>
                <a:ea typeface="Cambria" panose="02040503050406030204" pitchFamily="18" charset="0"/>
              </a:rPr>
              <a:t>Các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hợp</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từ</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trên</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không</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có</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dấu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thúc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câu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và</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các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chữ</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đầu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câu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không</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viết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hoa</a:t>
            </a:r>
            <a:r>
              <a:rPr lang="en-US" sz="2400" b="1" i="1" dirty="0">
                <a:solidFill>
                  <a:srgbClr val="FF0000"/>
                </a:solidFill>
                <a:effectLst/>
                <a:latin typeface="Cambria" panose="02040503050406030204" pitchFamily="18" charset="0"/>
                <a:ea typeface="Cambria" panose="02040503050406030204" pitchFamily="18" charset="0"/>
              </a:rPr>
              <a:t>.</a:t>
            </a:r>
            <a:endParaRPr lang="en-US" sz="2400" b="1" i="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8995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7">
                                            <p:txEl>
                                              <p:pRg st="0" end="0"/>
                                            </p:txEl>
                                          </p:spTgt>
                                        </p:tgtEl>
                                        <p:attrNameLst>
                                          <p:attrName>style.visibility</p:attrName>
                                        </p:attrNameLst>
                                      </p:cBhvr>
                                      <p:to>
                                        <p:strVal val="visible"/>
                                      </p:to>
                                    </p:set>
                                    <p:animEffect transition="in" filter="barn(inVertical)">
                                      <p:cBhvr>
                                        <p:cTn id="4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76716D-2FE8-2FFE-AA03-122A32C9C931}"/>
              </a:ext>
            </a:extLst>
          </p:cNvPr>
          <p:cNvGrpSpPr/>
          <p:nvPr/>
        </p:nvGrpSpPr>
        <p:grpSpPr>
          <a:xfrm>
            <a:off x="457199" y="400050"/>
            <a:ext cx="2847975" cy="1649431"/>
            <a:chOff x="1067330" y="536584"/>
            <a:chExt cx="1575662" cy="1575662"/>
          </a:xfrm>
        </p:grpSpPr>
        <p:pic>
          <p:nvPicPr>
            <p:cNvPr id="3" name="图片 22" descr="G:\PPT制作\幼儿园期末家长会\素材\元素\51miz-E718321-72BBDB03.png51miz-E718321-72BBDB03">
              <a:extLst>
                <a:ext uri="{FF2B5EF4-FFF2-40B4-BE49-F238E27FC236}">
                  <a16:creationId xmlns:a16="http://schemas.microsoft.com/office/drawing/2014/main" id="{A2375E6A-32FA-38CC-2924-A8BBEBD5AF3B}"/>
                </a:ext>
              </a:extLst>
            </p:cNvPr>
            <p:cNvPicPr>
              <a:picLocks noChangeAspect="1"/>
            </p:cNvPicPr>
            <p:nvPr/>
          </p:nvPicPr>
          <p:blipFill>
            <a:blip r:embed="rId2"/>
            <a:srcRect/>
            <a:stretch>
              <a:fillRect/>
            </a:stretch>
          </p:blipFill>
          <p:spPr>
            <a:xfrm>
              <a:off x="1067330" y="536584"/>
              <a:ext cx="1575662" cy="1575662"/>
            </a:xfrm>
            <a:prstGeom prst="rect">
              <a:avLst/>
            </a:prstGeom>
            <a:effectLst>
              <a:outerShdw blurRad="50800" dist="38100" algn="l" rotWithShape="0">
                <a:prstClr val="black">
                  <a:alpha val="40000"/>
                </a:prstClr>
              </a:outerShdw>
            </a:effectLst>
          </p:spPr>
        </p:pic>
        <p:sp>
          <p:nvSpPr>
            <p:cNvPr id="4" name="TextBox 3">
              <a:extLst>
                <a:ext uri="{FF2B5EF4-FFF2-40B4-BE49-F238E27FC236}">
                  <a16:creationId xmlns:a16="http://schemas.microsoft.com/office/drawing/2014/main" id="{72F4AF6B-EA49-BE74-C44D-A11BA32F711B}"/>
                </a:ext>
              </a:extLst>
            </p:cNvPr>
            <p:cNvSpPr txBox="1"/>
            <p:nvPr/>
          </p:nvSpPr>
          <p:spPr>
            <a:xfrm>
              <a:off x="1270582" y="1250476"/>
              <a:ext cx="1211390" cy="499820"/>
            </a:xfrm>
            <a:prstGeom prst="rect">
              <a:avLst/>
            </a:prstGeom>
            <a:noFill/>
          </p:spPr>
          <p:txBody>
            <a:bodyPr wrap="square" rtlCol="0">
              <a:spAutoFit/>
            </a:bodyPr>
            <a:lstStyle/>
            <a:p>
              <a:pPr algn="ctr"/>
              <a:r>
                <a:rPr lang="en-US" sz="2800" b="1" dirty="0" err="1">
                  <a:solidFill>
                    <a:srgbClr val="498329"/>
                  </a:solidFill>
                  <a:latin typeface="Cambria" panose="02040503050406030204" pitchFamily="18" charset="0"/>
                </a:rPr>
                <a:t>Kết</a:t>
              </a:r>
              <a:r>
                <a:rPr lang="en-US" sz="2800" b="1" dirty="0">
                  <a:solidFill>
                    <a:srgbClr val="498329"/>
                  </a:solidFill>
                  <a:latin typeface="Cambria" panose="02040503050406030204" pitchFamily="18" charset="0"/>
                </a:rPr>
                <a:t> </a:t>
              </a:r>
              <a:r>
                <a:rPr lang="en-US" sz="2800" b="1" dirty="0" err="1">
                  <a:solidFill>
                    <a:srgbClr val="498329"/>
                  </a:solidFill>
                  <a:latin typeface="Cambria" panose="02040503050406030204" pitchFamily="18" charset="0"/>
                </a:rPr>
                <a:t>luận</a:t>
              </a:r>
              <a:endParaRPr lang="en-US" sz="2800" b="1" dirty="0">
                <a:solidFill>
                  <a:srgbClr val="498329"/>
                </a:solidFill>
                <a:latin typeface="Cambria" panose="02040503050406030204" pitchFamily="18" charset="0"/>
              </a:endParaRPr>
            </a:p>
          </p:txBody>
        </p:sp>
      </p:grpSp>
      <p:grpSp>
        <p:nvGrpSpPr>
          <p:cNvPr id="5" name="Group 4">
            <a:extLst>
              <a:ext uri="{FF2B5EF4-FFF2-40B4-BE49-F238E27FC236}">
                <a16:creationId xmlns:a16="http://schemas.microsoft.com/office/drawing/2014/main" id="{1E5F10BF-EC3C-14AF-B8F7-140F9835B00F}"/>
              </a:ext>
            </a:extLst>
          </p:cNvPr>
          <p:cNvGrpSpPr/>
          <p:nvPr/>
        </p:nvGrpSpPr>
        <p:grpSpPr>
          <a:xfrm>
            <a:off x="2414704" y="2262226"/>
            <a:ext cx="8945042" cy="2643149"/>
            <a:chOff x="2481379" y="1614526"/>
            <a:chExt cx="8945042" cy="4255696"/>
          </a:xfrm>
        </p:grpSpPr>
        <p:sp>
          <p:nvSpPr>
            <p:cNvPr id="6" name="Rectangle: Rounded Corners 5">
              <a:extLst>
                <a:ext uri="{FF2B5EF4-FFF2-40B4-BE49-F238E27FC236}">
                  <a16:creationId xmlns:a16="http://schemas.microsoft.com/office/drawing/2014/main" id="{77B7672C-439E-06C7-9C3F-F8BA74BD34E5}"/>
                </a:ext>
              </a:extLst>
            </p:cNvPr>
            <p:cNvSpPr/>
            <p:nvPr/>
          </p:nvSpPr>
          <p:spPr>
            <a:xfrm>
              <a:off x="2481379" y="1614526"/>
              <a:ext cx="8945042" cy="4255696"/>
            </a:xfrm>
            <a:prstGeom prst="roundRect">
              <a:avLst/>
            </a:prstGeom>
            <a:solidFill>
              <a:schemeClr val="bg1"/>
            </a:solidFill>
            <a:ln w="38100">
              <a:solidFill>
                <a:srgbClr val="49AD6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7" name="TextBox 6">
              <a:extLst>
                <a:ext uri="{FF2B5EF4-FFF2-40B4-BE49-F238E27FC236}">
                  <a16:creationId xmlns:a16="http://schemas.microsoft.com/office/drawing/2014/main" id="{D756A408-CD55-B66E-3A05-4FFDA927338A}"/>
                </a:ext>
              </a:extLst>
            </p:cNvPr>
            <p:cNvSpPr txBox="1"/>
            <p:nvPr/>
          </p:nvSpPr>
          <p:spPr>
            <a:xfrm>
              <a:off x="2781300" y="1685418"/>
              <a:ext cx="8515874" cy="4113036"/>
            </a:xfrm>
            <a:prstGeom prst="rect">
              <a:avLst/>
            </a:prstGeom>
            <a:noFill/>
          </p:spPr>
          <p:txBody>
            <a:bodyPr wrap="square">
              <a:spAutoFit/>
            </a:bodyPr>
            <a:lstStyle/>
            <a:p>
              <a:pPr marL="457200" indent="-457200" algn="just">
                <a:buFont typeface="Arial" panose="020B0604020202020204" pitchFamily="34" charset="0"/>
                <a:buChar char="•"/>
              </a:pPr>
              <a:r>
                <a:rPr lang="en-US" sz="3200" b="1" dirty="0">
                  <a:solidFill>
                    <a:srgbClr val="222222"/>
                  </a:solidFill>
                  <a:latin typeface="Cambria" panose="02040503050406030204" pitchFamily="18" charset="0"/>
                </a:rPr>
                <a:t>N</a:t>
              </a:r>
              <a:r>
                <a:rPr lang="vi-VN" sz="3200" b="1" i="0" dirty="0">
                  <a:solidFill>
                    <a:srgbClr val="222222"/>
                  </a:solidFill>
                  <a:effectLst/>
                  <a:latin typeface="Cambria" panose="02040503050406030204" pitchFamily="18" charset="0"/>
                </a:rPr>
                <a:t>goài những hình thức thì câu phải diễn đạt một ý</a:t>
              </a:r>
              <a:r>
                <a:rPr lang="en-US" sz="3200" b="1" dirty="0">
                  <a:solidFill>
                    <a:srgbClr val="222222"/>
                  </a:solidFill>
                  <a:latin typeface="Cambria" panose="02040503050406030204" pitchFamily="18" charset="0"/>
                </a:rPr>
                <a:t> tr</a:t>
              </a:r>
              <a:r>
                <a:rPr lang="vi-VN" sz="3200" b="1" i="0" dirty="0">
                  <a:solidFill>
                    <a:srgbClr val="222222"/>
                  </a:solidFill>
                  <a:effectLst/>
                  <a:latin typeface="Cambria" panose="02040503050406030204" pitchFamily="18" charset="0"/>
                </a:rPr>
                <a:t>ọn </a:t>
              </a:r>
              <a:r>
                <a:rPr lang="en-US" sz="3200" b="1" i="0" dirty="0" err="1">
                  <a:solidFill>
                    <a:srgbClr val="222222"/>
                  </a:solidFill>
                  <a:effectLst/>
                  <a:latin typeface="Cambria" panose="02040503050406030204" pitchFamily="18" charset="0"/>
                </a:rPr>
                <a:t>vẹn</a:t>
              </a:r>
              <a:r>
                <a:rPr lang="en-US" sz="3200" b="1" dirty="0">
                  <a:solidFill>
                    <a:srgbClr val="222222"/>
                  </a:solidFill>
                  <a:latin typeface="Cambria" panose="02040503050406030204" pitchFamily="18" charset="0"/>
                </a:rPr>
                <a:t>, </a:t>
              </a:r>
              <a:r>
                <a:rPr lang="vi-VN" sz="3200" b="1" i="0" dirty="0">
                  <a:solidFill>
                    <a:srgbClr val="222222"/>
                  </a:solidFill>
                  <a:effectLst/>
                  <a:latin typeface="Cambria" panose="02040503050406030204" pitchFamily="18" charset="0"/>
                </a:rPr>
                <a:t>chúng ta có thể hỏi và trả lời được các câu hỏi liên quan đến câu.</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Để người khác hiểu được mình thì ta phải nói hoặc viết câu có đầy đủ ý.</a:t>
              </a:r>
            </a:p>
          </p:txBody>
        </p:sp>
      </p:grpSp>
    </p:spTree>
    <p:extLst>
      <p:ext uri="{BB962C8B-B14F-4D97-AF65-F5344CB8AC3E}">
        <p14:creationId xmlns:p14="http://schemas.microsoft.com/office/powerpoint/2010/main" val="180335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392E6E3-3F81-0B49-B3C9-99D16FEF5B1B}"/>
              </a:ext>
            </a:extLst>
          </p:cNvPr>
          <p:cNvGrpSpPr/>
          <p:nvPr/>
        </p:nvGrpSpPr>
        <p:grpSpPr>
          <a:xfrm>
            <a:off x="746368" y="184130"/>
            <a:ext cx="10527814" cy="1199926"/>
            <a:chOff x="1546893" y="1544627"/>
            <a:chExt cx="9553073" cy="1140308"/>
          </a:xfrm>
        </p:grpSpPr>
        <p:pic>
          <p:nvPicPr>
            <p:cNvPr id="9" name="图片 6">
              <a:extLst>
                <a:ext uri="{FF2B5EF4-FFF2-40B4-BE49-F238E27FC236}">
                  <a16:creationId xmlns:a16="http://schemas.microsoft.com/office/drawing/2014/main" id="{B0E14B7C-8E52-A34A-BD0D-41A69CE1056A}"/>
                </a:ext>
              </a:extLst>
            </p:cNvPr>
            <p:cNvPicPr>
              <a:picLocks noChangeAspect="1"/>
            </p:cNvPicPr>
            <p:nvPr/>
          </p:nvPicPr>
          <p:blipFill>
            <a:blip r:embed="rId2"/>
            <a:stretch>
              <a:fillRect/>
            </a:stretch>
          </p:blipFill>
          <p:spPr>
            <a:xfrm>
              <a:off x="1546893" y="1544627"/>
              <a:ext cx="9553073" cy="1140308"/>
            </a:xfrm>
            <a:prstGeom prst="rect">
              <a:avLst/>
            </a:prstGeom>
          </p:spPr>
        </p:pic>
        <p:sp>
          <p:nvSpPr>
            <p:cNvPr id="10" name="文本框 7">
              <a:extLst>
                <a:ext uri="{FF2B5EF4-FFF2-40B4-BE49-F238E27FC236}">
                  <a16:creationId xmlns:a16="http://schemas.microsoft.com/office/drawing/2014/main" id="{A069CC6A-6CA0-F244-9CBF-D0F16C8B9013}"/>
                </a:ext>
              </a:extLst>
            </p:cNvPr>
            <p:cNvSpPr txBox="1"/>
            <p:nvPr/>
          </p:nvSpPr>
          <p:spPr>
            <a:xfrm>
              <a:off x="2034814" y="1871965"/>
              <a:ext cx="8808960" cy="533846"/>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vi-VN" sz="2800" b="1" i="0" dirty="0">
                  <a:solidFill>
                    <a:srgbClr val="000000"/>
                  </a:solidFill>
                  <a:effectLst/>
                  <a:latin typeface="Cambria" panose="02040503050406030204" pitchFamily="18" charset="0"/>
                  <a:ea typeface="Cambria" panose="02040503050406030204" pitchFamily="18" charset="0"/>
                </a:rPr>
                <a:t> </a:t>
              </a:r>
              <a:r>
                <a:rPr lang="en-US" sz="2800" b="1" dirty="0">
                  <a:solidFill>
                    <a:srgbClr val="000000"/>
                  </a:solidFill>
                  <a:latin typeface="Cambria" panose="02040503050406030204" pitchFamily="18" charset="0"/>
                  <a:ea typeface="Cambria" panose="02040503050406030204" pitchFamily="18" charset="0"/>
                </a:rPr>
                <a:t>3. </a:t>
              </a:r>
              <a:r>
                <a:rPr lang="vi-VN" sz="2800" b="1" i="0" dirty="0">
                  <a:solidFill>
                    <a:srgbClr val="000000"/>
                  </a:solidFill>
                  <a:effectLst/>
                  <a:latin typeface="Cambria" panose="02040503050406030204" pitchFamily="18" charset="0"/>
                  <a:ea typeface="Cambria" panose="02040503050406030204" pitchFamily="18" charset="0"/>
                </a:rPr>
                <a:t>Sắp xếp các từ ngữ dưới đây thành câu. Viết câu vào vở.</a:t>
              </a:r>
              <a:endParaRPr kumimoji="0" lang="en-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sp>
        <p:nvSpPr>
          <p:cNvPr id="4" name="Rectangle: Rounded Corners 3">
            <a:extLst>
              <a:ext uri="{FF2B5EF4-FFF2-40B4-BE49-F238E27FC236}">
                <a16:creationId xmlns:a16="http://schemas.microsoft.com/office/drawing/2014/main" id="{0719DDBA-BE39-82E8-C04C-D749A7B87B1B}"/>
              </a:ext>
            </a:extLst>
          </p:cNvPr>
          <p:cNvSpPr/>
          <p:nvPr/>
        </p:nvSpPr>
        <p:spPr>
          <a:xfrm>
            <a:off x="1457325" y="1485900"/>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a. chữa bệnh/ ông/ cứu người/ để</a:t>
            </a:r>
            <a:endParaRPr lang="en-US" sz="32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B1DDE6A5-29A2-01D6-A9EB-192E5C29C915}"/>
              </a:ext>
            </a:extLst>
          </p:cNvPr>
          <p:cNvSpPr/>
          <p:nvPr/>
        </p:nvSpPr>
        <p:spPr>
          <a:xfrm>
            <a:off x="1485900" y="273367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b. khám bệnh/ miễn phí/ ông/ cho ai</a:t>
            </a:r>
            <a:endParaRPr lang="en-US" sz="32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373A8CFD-0C84-B894-D739-F2888D651865}"/>
              </a:ext>
            </a:extLst>
          </p:cNvPr>
          <p:cNvSpPr/>
          <p:nvPr/>
        </p:nvSpPr>
        <p:spPr>
          <a:xfrm>
            <a:off x="1533525" y="383857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c. phải tập thể dục/ cháu/ nhé/ thường xuyên</a:t>
            </a:r>
            <a:endParaRPr lang="en-US" sz="3200" dirty="0">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069D5D4D-4397-7554-BE0F-71D52141DC73}"/>
              </a:ext>
            </a:extLst>
          </p:cNvPr>
          <p:cNvSpPr/>
          <p:nvPr/>
        </p:nvSpPr>
        <p:spPr>
          <a:xfrm>
            <a:off x="1504950" y="507682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d. lắm/ ông ấy/ thương người</a:t>
            </a:r>
            <a:endParaRPr lang="en-US" sz="3200" dirty="0">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E1A11E7A-9C0E-0D23-CE66-C169E95E1CA1}"/>
              </a:ext>
            </a:extLst>
          </p:cNvPr>
          <p:cNvSpPr txBox="1"/>
          <p:nvPr/>
        </p:nvSpPr>
        <p:spPr>
          <a:xfrm>
            <a:off x="1219199" y="2074327"/>
            <a:ext cx="11430001"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Ông chữa bệnh để cứu người.</a:t>
            </a:r>
            <a:endParaRPr lang="en-US" sz="3600" i="1" dirty="0">
              <a:solidFill>
                <a:srgbClr val="C00000"/>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37AB029D-BC65-CE33-477D-7E5D2C3D90C1}"/>
              </a:ext>
            </a:extLst>
          </p:cNvPr>
          <p:cNvSpPr txBox="1"/>
          <p:nvPr/>
        </p:nvSpPr>
        <p:spPr>
          <a:xfrm>
            <a:off x="1219200" y="32268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en-US" sz="3600" i="1" dirty="0" err="1">
                <a:solidFill>
                  <a:srgbClr val="C00000"/>
                </a:solidFill>
                <a:latin typeface="Cambria" panose="02040503050406030204" pitchFamily="18" charset="0"/>
                <a:ea typeface="Cambria" panose="02040503050406030204" pitchFamily="18" charset="0"/>
              </a:rPr>
              <a:t>Ông</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khám</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bệnh</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miễn</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phí</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cho</a:t>
            </a:r>
            <a:r>
              <a:rPr lang="en-US" sz="3600" i="1" dirty="0">
                <a:solidFill>
                  <a:srgbClr val="C00000"/>
                </a:solidFill>
                <a:latin typeface="Cambria" panose="02040503050406030204" pitchFamily="18" charset="0"/>
                <a:ea typeface="Cambria" panose="02040503050406030204" pitchFamily="18" charset="0"/>
              </a:rPr>
              <a:t> ai?</a:t>
            </a:r>
          </a:p>
        </p:txBody>
      </p:sp>
      <p:sp>
        <p:nvSpPr>
          <p:cNvPr id="16" name="TextBox 15">
            <a:extLst>
              <a:ext uri="{FF2B5EF4-FFF2-40B4-BE49-F238E27FC236}">
                <a16:creationId xmlns:a16="http://schemas.microsoft.com/office/drawing/2014/main" id="{14B04DB7-45F8-292F-1A1A-F7717C5907E7}"/>
              </a:ext>
            </a:extLst>
          </p:cNvPr>
          <p:cNvSpPr txBox="1"/>
          <p:nvPr/>
        </p:nvSpPr>
        <p:spPr>
          <a:xfrm>
            <a:off x="1219200" y="43698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Cháu phải tập thể dục thường xuyên nhé!</a:t>
            </a:r>
            <a:endParaRPr lang="en-US" sz="3600" i="1" dirty="0">
              <a:solidFill>
                <a:srgbClr val="C00000"/>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258E2243-2008-837C-44CE-76BF49CE02FD}"/>
              </a:ext>
            </a:extLst>
          </p:cNvPr>
          <p:cNvSpPr txBox="1"/>
          <p:nvPr/>
        </p:nvSpPr>
        <p:spPr>
          <a:xfrm>
            <a:off x="1352550" y="56271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Ông ấy thương người lắm!</a:t>
            </a:r>
            <a:endParaRPr lang="en-US" sz="3600" i="1" dirty="0">
              <a:solidFill>
                <a:srgbClr val="C00000"/>
              </a:solidFill>
              <a:latin typeface="Cambria" panose="02040503050406030204" pitchFamily="18" charset="0"/>
              <a:ea typeface="Cambria" panose="02040503050406030204" pitchFamily="18" charset="0"/>
            </a:endParaRPr>
          </a:p>
        </p:txBody>
      </p:sp>
      <p:sp>
        <p:nvSpPr>
          <p:cNvPr id="18" name="Rectangle: Rounded Corners 17">
            <a:extLst>
              <a:ext uri="{FF2B5EF4-FFF2-40B4-BE49-F238E27FC236}">
                <a16:creationId xmlns:a16="http://schemas.microsoft.com/office/drawing/2014/main" id="{F991A6B9-DE28-8DD6-EAF5-4E98B1ACBB94}"/>
              </a:ext>
            </a:extLst>
          </p:cNvPr>
          <p:cNvSpPr/>
          <p:nvPr/>
        </p:nvSpPr>
        <p:spPr>
          <a:xfrm>
            <a:off x="7753350" y="2114550"/>
            <a:ext cx="16478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kể</a:t>
            </a:r>
            <a:endParaRPr lang="en-US" sz="3200" b="1" dirty="0">
              <a:solidFill>
                <a:srgbClr val="FF0000"/>
              </a:solidFill>
              <a:latin typeface="Cambria" panose="02040503050406030204" pitchFamily="18" charset="0"/>
              <a:ea typeface="Cambria" panose="02040503050406030204" pitchFamily="18" charset="0"/>
            </a:endParaRPr>
          </a:p>
        </p:txBody>
      </p:sp>
      <p:sp>
        <p:nvSpPr>
          <p:cNvPr id="20" name="Rectangle: Rounded Corners 19">
            <a:extLst>
              <a:ext uri="{FF2B5EF4-FFF2-40B4-BE49-F238E27FC236}">
                <a16:creationId xmlns:a16="http://schemas.microsoft.com/office/drawing/2014/main" id="{E0A979E4-BFA1-DBC5-E70D-BE1DD4C4D3A6}"/>
              </a:ext>
            </a:extLst>
          </p:cNvPr>
          <p:cNvSpPr/>
          <p:nvPr/>
        </p:nvSpPr>
        <p:spPr>
          <a:xfrm>
            <a:off x="8296275" y="3314700"/>
            <a:ext cx="16478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hỏi</a:t>
            </a:r>
            <a:endParaRPr lang="en-US" sz="3200" b="1" dirty="0">
              <a:solidFill>
                <a:srgbClr val="FF0000"/>
              </a:solidFill>
              <a:latin typeface="Cambria" panose="02040503050406030204" pitchFamily="18" charset="0"/>
              <a:ea typeface="Cambria" panose="02040503050406030204" pitchFamily="18" charset="0"/>
            </a:endParaRPr>
          </a:p>
        </p:txBody>
      </p:sp>
      <p:sp>
        <p:nvSpPr>
          <p:cNvPr id="25" name="Rectangle: Rounded Corners 24">
            <a:extLst>
              <a:ext uri="{FF2B5EF4-FFF2-40B4-BE49-F238E27FC236}">
                <a16:creationId xmlns:a16="http://schemas.microsoft.com/office/drawing/2014/main" id="{7766B92C-57D5-6C11-5B93-89CBE93C8C0F}"/>
              </a:ext>
            </a:extLst>
          </p:cNvPr>
          <p:cNvSpPr/>
          <p:nvPr/>
        </p:nvSpPr>
        <p:spPr>
          <a:xfrm>
            <a:off x="9791700" y="4429125"/>
            <a:ext cx="21431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khiến</a:t>
            </a:r>
            <a:endParaRPr lang="en-US" sz="3200" b="1" dirty="0">
              <a:solidFill>
                <a:srgbClr val="FF0000"/>
              </a:solidFill>
              <a:latin typeface="Cambria" panose="02040503050406030204" pitchFamily="18" charset="0"/>
              <a:ea typeface="Cambria" panose="02040503050406030204" pitchFamily="18" charset="0"/>
            </a:endParaRPr>
          </a:p>
        </p:txBody>
      </p:sp>
      <p:sp>
        <p:nvSpPr>
          <p:cNvPr id="26" name="Rectangle: Rounded Corners 25">
            <a:extLst>
              <a:ext uri="{FF2B5EF4-FFF2-40B4-BE49-F238E27FC236}">
                <a16:creationId xmlns:a16="http://schemas.microsoft.com/office/drawing/2014/main" id="{C1A81144-1BD5-2780-28D2-40BB0EE07EC6}"/>
              </a:ext>
            </a:extLst>
          </p:cNvPr>
          <p:cNvSpPr/>
          <p:nvPr/>
        </p:nvSpPr>
        <p:spPr>
          <a:xfrm>
            <a:off x="7219950" y="5695950"/>
            <a:ext cx="21431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cảm</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9379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strVal val="#ppt_w*0.70"/>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Effect transition="in" filter="fade">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strVal val="#ppt_w*0.70"/>
                                          </p:val>
                                        </p:tav>
                                        <p:tav tm="100000">
                                          <p:val>
                                            <p:strVal val="#ppt_w"/>
                                          </p:val>
                                        </p:tav>
                                      </p:tavLst>
                                    </p:anim>
                                    <p:anim calcmode="lin" valueType="num">
                                      <p:cBhvr>
                                        <p:cTn id="34" dur="1000" fill="hold"/>
                                        <p:tgtEl>
                                          <p:spTgt spid="14"/>
                                        </p:tgtEl>
                                        <p:attrNameLst>
                                          <p:attrName>ppt_h</p:attrName>
                                        </p:attrNameLst>
                                      </p:cBhvr>
                                      <p:tavLst>
                                        <p:tav tm="0">
                                          <p:val>
                                            <p:strVal val="#ppt_h"/>
                                          </p:val>
                                        </p:tav>
                                        <p:tav tm="100000">
                                          <p:val>
                                            <p:strVal val="#ppt_h"/>
                                          </p:val>
                                        </p:tav>
                                      </p:tavLst>
                                    </p:anim>
                                    <p:animEffect transition="in" filter="fade">
                                      <p:cBhvr>
                                        <p:cTn id="35" dur="1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strVal val="#ppt_w*0.70"/>
                                          </p:val>
                                        </p:tav>
                                        <p:tav tm="100000">
                                          <p:val>
                                            <p:strVal val="#ppt_w"/>
                                          </p:val>
                                        </p:tav>
                                      </p:tavLst>
                                    </p:anim>
                                    <p:anim calcmode="lin" valueType="num">
                                      <p:cBhvr>
                                        <p:cTn id="46" dur="1000" fill="hold"/>
                                        <p:tgtEl>
                                          <p:spTgt spid="16"/>
                                        </p:tgtEl>
                                        <p:attrNameLst>
                                          <p:attrName>ppt_h</p:attrName>
                                        </p:attrNameLst>
                                      </p:cBhvr>
                                      <p:tavLst>
                                        <p:tav tm="0">
                                          <p:val>
                                            <p:strVal val="#ppt_h"/>
                                          </p:val>
                                        </p:tav>
                                        <p:tav tm="100000">
                                          <p:val>
                                            <p:strVal val="#ppt_h"/>
                                          </p:val>
                                        </p:tav>
                                      </p:tavLst>
                                    </p:anim>
                                    <p:animEffect transition="in" filter="fade">
                                      <p:cBhvr>
                                        <p:cTn id="47" dur="10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1000" fill="hold"/>
                                        <p:tgtEl>
                                          <p:spTgt spid="17"/>
                                        </p:tgtEl>
                                        <p:attrNameLst>
                                          <p:attrName>ppt_w</p:attrName>
                                        </p:attrNameLst>
                                      </p:cBhvr>
                                      <p:tavLst>
                                        <p:tav tm="0">
                                          <p:val>
                                            <p:strVal val="#ppt_w*0.70"/>
                                          </p:val>
                                        </p:tav>
                                        <p:tav tm="100000">
                                          <p:val>
                                            <p:strVal val="#ppt_w"/>
                                          </p:val>
                                        </p:tav>
                                      </p:tavLst>
                                    </p:anim>
                                    <p:anim calcmode="lin" valueType="num">
                                      <p:cBhvr>
                                        <p:cTn id="58" dur="1000" fill="hold"/>
                                        <p:tgtEl>
                                          <p:spTgt spid="17"/>
                                        </p:tgtEl>
                                        <p:attrNameLst>
                                          <p:attrName>ppt_h</p:attrName>
                                        </p:attrNameLst>
                                      </p:cBhvr>
                                      <p:tavLst>
                                        <p:tav tm="0">
                                          <p:val>
                                            <p:strVal val="#ppt_h"/>
                                          </p:val>
                                        </p:tav>
                                        <p:tav tm="100000">
                                          <p:val>
                                            <p:strVal val="#ppt_h"/>
                                          </p:val>
                                        </p:tav>
                                      </p:tavLst>
                                    </p:anim>
                                    <p:animEffect transition="in" filter="fade">
                                      <p:cBhvr>
                                        <p:cTn id="59" dur="10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down)">
                                      <p:cBhvr>
                                        <p:cTn id="6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p:bldP spid="14" grpId="0"/>
      <p:bldP spid="16" grpId="0"/>
      <p:bldP spid="17" grpId="0"/>
      <p:bldP spid="18" grpId="0" animBg="1"/>
      <p:bldP spid="20" grpId="0" animBg="1"/>
      <p:bldP spid="25"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76716D-2FE8-2FFE-AA03-122A32C9C931}"/>
              </a:ext>
            </a:extLst>
          </p:cNvPr>
          <p:cNvGrpSpPr/>
          <p:nvPr/>
        </p:nvGrpSpPr>
        <p:grpSpPr>
          <a:xfrm>
            <a:off x="457199" y="400050"/>
            <a:ext cx="2847975" cy="1649431"/>
            <a:chOff x="1067330" y="536584"/>
            <a:chExt cx="1575662" cy="1575662"/>
          </a:xfrm>
        </p:grpSpPr>
        <p:pic>
          <p:nvPicPr>
            <p:cNvPr id="3" name="图片 22" descr="G:\PPT制作\幼儿园期末家长会\素材\元素\51miz-E718321-72BBDB03.png51miz-E718321-72BBDB03">
              <a:extLst>
                <a:ext uri="{FF2B5EF4-FFF2-40B4-BE49-F238E27FC236}">
                  <a16:creationId xmlns:a16="http://schemas.microsoft.com/office/drawing/2014/main" id="{A2375E6A-32FA-38CC-2924-A8BBEBD5AF3B}"/>
                </a:ext>
              </a:extLst>
            </p:cNvPr>
            <p:cNvPicPr>
              <a:picLocks noChangeAspect="1"/>
            </p:cNvPicPr>
            <p:nvPr/>
          </p:nvPicPr>
          <p:blipFill>
            <a:blip r:embed="rId2"/>
            <a:srcRect/>
            <a:stretch>
              <a:fillRect/>
            </a:stretch>
          </p:blipFill>
          <p:spPr>
            <a:xfrm>
              <a:off x="1067330" y="536584"/>
              <a:ext cx="1575662" cy="1575662"/>
            </a:xfrm>
            <a:prstGeom prst="rect">
              <a:avLst/>
            </a:prstGeom>
            <a:effectLst>
              <a:outerShdw blurRad="50800" dist="38100" algn="l" rotWithShape="0">
                <a:prstClr val="black">
                  <a:alpha val="40000"/>
                </a:prstClr>
              </a:outerShdw>
            </a:effectLst>
          </p:spPr>
        </p:pic>
        <p:sp>
          <p:nvSpPr>
            <p:cNvPr id="4" name="TextBox 3">
              <a:extLst>
                <a:ext uri="{FF2B5EF4-FFF2-40B4-BE49-F238E27FC236}">
                  <a16:creationId xmlns:a16="http://schemas.microsoft.com/office/drawing/2014/main" id="{72F4AF6B-EA49-BE74-C44D-A11BA32F711B}"/>
                </a:ext>
              </a:extLst>
            </p:cNvPr>
            <p:cNvSpPr txBox="1"/>
            <p:nvPr/>
          </p:nvSpPr>
          <p:spPr>
            <a:xfrm>
              <a:off x="1270582" y="1250476"/>
              <a:ext cx="1211390" cy="4998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498329"/>
                  </a:solidFill>
                  <a:effectLst/>
                  <a:uLnTx/>
                  <a:uFillTx/>
                  <a:latin typeface="Cambria" panose="02040503050406030204" pitchFamily="18" charset="0"/>
                  <a:cs typeface="+mn-cs"/>
                </a:rPr>
                <a:t>Kết</a:t>
              </a:r>
              <a:r>
                <a:rPr kumimoji="0" lang="en-US" sz="2800" b="1" i="0" u="none" strike="noStrike" kern="1200" cap="none" spc="0" normalizeH="0" baseline="0" noProof="0" dirty="0">
                  <a:ln>
                    <a:noFill/>
                  </a:ln>
                  <a:solidFill>
                    <a:srgbClr val="498329"/>
                  </a:solidFill>
                  <a:effectLst/>
                  <a:uLnTx/>
                  <a:uFillTx/>
                  <a:latin typeface="Cambria" panose="02040503050406030204" pitchFamily="18" charset="0"/>
                  <a:cs typeface="+mn-cs"/>
                </a:rPr>
                <a:t> </a:t>
              </a:r>
              <a:r>
                <a:rPr kumimoji="0" lang="en-US" sz="2800" b="1" i="0" u="none" strike="noStrike" kern="1200" cap="none" spc="0" normalizeH="0" baseline="0" noProof="0" dirty="0" err="1">
                  <a:ln>
                    <a:noFill/>
                  </a:ln>
                  <a:solidFill>
                    <a:srgbClr val="498329"/>
                  </a:solidFill>
                  <a:effectLst/>
                  <a:uLnTx/>
                  <a:uFillTx/>
                  <a:latin typeface="Cambria" panose="02040503050406030204" pitchFamily="18" charset="0"/>
                  <a:cs typeface="+mn-cs"/>
                </a:rPr>
                <a:t>luận</a:t>
              </a:r>
              <a:endParaRPr kumimoji="0" lang="en-US" sz="2800" b="1" i="0" u="none" strike="noStrike" kern="1200" cap="none" spc="0" normalizeH="0" baseline="0" noProof="0" dirty="0">
                <a:ln>
                  <a:noFill/>
                </a:ln>
                <a:solidFill>
                  <a:srgbClr val="498329"/>
                </a:solidFill>
                <a:effectLst/>
                <a:uLnTx/>
                <a:uFillTx/>
                <a:latin typeface="Cambria" panose="02040503050406030204" pitchFamily="18" charset="0"/>
                <a:cs typeface="+mn-cs"/>
              </a:endParaRPr>
            </a:p>
          </p:txBody>
        </p:sp>
      </p:grpSp>
      <p:grpSp>
        <p:nvGrpSpPr>
          <p:cNvPr id="5" name="Group 4">
            <a:extLst>
              <a:ext uri="{FF2B5EF4-FFF2-40B4-BE49-F238E27FC236}">
                <a16:creationId xmlns:a16="http://schemas.microsoft.com/office/drawing/2014/main" id="{1E5F10BF-EC3C-14AF-B8F7-140F9835B00F}"/>
              </a:ext>
            </a:extLst>
          </p:cNvPr>
          <p:cNvGrpSpPr/>
          <p:nvPr/>
        </p:nvGrpSpPr>
        <p:grpSpPr>
          <a:xfrm>
            <a:off x="2414704" y="2262227"/>
            <a:ext cx="8945042" cy="2233574"/>
            <a:chOff x="2481379" y="1614526"/>
            <a:chExt cx="8945042" cy="4255696"/>
          </a:xfrm>
        </p:grpSpPr>
        <p:sp>
          <p:nvSpPr>
            <p:cNvPr id="6" name="Rectangle: Rounded Corners 5">
              <a:extLst>
                <a:ext uri="{FF2B5EF4-FFF2-40B4-BE49-F238E27FC236}">
                  <a16:creationId xmlns:a16="http://schemas.microsoft.com/office/drawing/2014/main" id="{77B7672C-439E-06C7-9C3F-F8BA74BD34E5}"/>
                </a:ext>
              </a:extLst>
            </p:cNvPr>
            <p:cNvSpPr/>
            <p:nvPr/>
          </p:nvSpPr>
          <p:spPr>
            <a:xfrm>
              <a:off x="2481379" y="1614526"/>
              <a:ext cx="8945042" cy="4255696"/>
            </a:xfrm>
            <a:prstGeom prst="roundRect">
              <a:avLst/>
            </a:prstGeom>
            <a:solidFill>
              <a:schemeClr val="bg1"/>
            </a:solidFill>
            <a:ln w="38100">
              <a:solidFill>
                <a:srgbClr val="49AD6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7" name="TextBox 6">
              <a:extLst>
                <a:ext uri="{FF2B5EF4-FFF2-40B4-BE49-F238E27FC236}">
                  <a16:creationId xmlns:a16="http://schemas.microsoft.com/office/drawing/2014/main" id="{D756A408-CD55-B66E-3A05-4FFDA927338A}"/>
                </a:ext>
              </a:extLst>
            </p:cNvPr>
            <p:cNvSpPr txBox="1"/>
            <p:nvPr/>
          </p:nvSpPr>
          <p:spPr>
            <a:xfrm>
              <a:off x="2781300" y="1685418"/>
              <a:ext cx="8515874" cy="3419271"/>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400" b="1" i="0" u="none" strike="noStrike" kern="1200" cap="none" spc="0" normalizeH="0" baseline="0" noProof="0" dirty="0">
                  <a:ln>
                    <a:noFill/>
                  </a:ln>
                  <a:solidFill>
                    <a:srgbClr val="222222"/>
                  </a:solidFill>
                  <a:effectLst/>
                  <a:uLnTx/>
                  <a:uFillTx/>
                  <a:latin typeface="Cambria" panose="02040503050406030204" pitchFamily="18" charset="0"/>
                  <a:cs typeface="+mn-cs"/>
                </a:rPr>
                <a:t>Các từ ngữ trong câu phải được sắp xếp theo một trật tự hợp lý thì mới có nghĩa</a:t>
              </a:r>
            </a:p>
          </p:txBody>
        </p:sp>
      </p:grpSp>
    </p:spTree>
    <p:extLst>
      <p:ext uri="{BB962C8B-B14F-4D97-AF65-F5344CB8AC3E}">
        <p14:creationId xmlns:p14="http://schemas.microsoft.com/office/powerpoint/2010/main" val="232927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5D2ABE9-ED02-8714-0BBC-66F61259478A}"/>
              </a:ext>
            </a:extLst>
          </p:cNvPr>
          <p:cNvGrpSpPr/>
          <p:nvPr/>
        </p:nvGrpSpPr>
        <p:grpSpPr>
          <a:xfrm>
            <a:off x="1453339" y="1095375"/>
            <a:ext cx="9061557" cy="5342320"/>
            <a:chOff x="1777189" y="809927"/>
            <a:chExt cx="9061557" cy="5742068"/>
          </a:xfrm>
        </p:grpSpPr>
        <p:grpSp>
          <p:nvGrpSpPr>
            <p:cNvPr id="9" name="组合 15">
              <a:extLst>
                <a:ext uri="{FF2B5EF4-FFF2-40B4-BE49-F238E27FC236}">
                  <a16:creationId xmlns:a16="http://schemas.microsoft.com/office/drawing/2014/main" id="{E5771449-B1E8-6BCD-4252-991B2526BE59}"/>
                </a:ext>
              </a:extLst>
            </p:cNvPr>
            <p:cNvGrpSpPr/>
            <p:nvPr/>
          </p:nvGrpSpPr>
          <p:grpSpPr>
            <a:xfrm>
              <a:off x="1777189" y="809927"/>
              <a:ext cx="9061557" cy="5742068"/>
              <a:chOff x="1147960" y="2215449"/>
              <a:chExt cx="7273680" cy="3452269"/>
            </a:xfrm>
          </p:grpSpPr>
          <p:pic>
            <p:nvPicPr>
              <p:cNvPr id="11" name="图片 14" descr="形状&#10;&#10;描述已自动生成">
                <a:extLst>
                  <a:ext uri="{FF2B5EF4-FFF2-40B4-BE49-F238E27FC236}">
                    <a16:creationId xmlns:a16="http://schemas.microsoft.com/office/drawing/2014/main" id="{18DC36A9-ADFD-CD61-2C80-5716ED4B3911}"/>
                  </a:ext>
                </a:extLst>
              </p:cNvPr>
              <p:cNvPicPr>
                <a:picLocks noChangeAspect="1"/>
              </p:cNvPicPr>
              <p:nvPr/>
            </p:nvPicPr>
            <p:blipFill rotWithShape="1">
              <a:blip r:embed="rId2">
                <a:extLst>
                  <a:ext uri="{28A0092B-C50C-407E-A947-70E740481C1C}">
                    <a14:useLocalDpi xmlns:a14="http://schemas.microsoft.com/office/drawing/2010/main" val="0"/>
                  </a:ext>
                </a:extLst>
              </a:blip>
              <a:srcRect t="15655" r="25920" b="15655"/>
              <a:stretch/>
            </p:blipFill>
            <p:spPr>
              <a:xfrm>
                <a:off x="1147960" y="2215449"/>
                <a:ext cx="3723121" cy="3452269"/>
              </a:xfrm>
              <a:prstGeom prst="rect">
                <a:avLst/>
              </a:prstGeom>
            </p:spPr>
          </p:pic>
          <p:pic>
            <p:nvPicPr>
              <p:cNvPr id="12" name="图片 28" descr="形状&#10;&#10;描述已自动生成">
                <a:extLst>
                  <a:ext uri="{FF2B5EF4-FFF2-40B4-BE49-F238E27FC236}">
                    <a16:creationId xmlns:a16="http://schemas.microsoft.com/office/drawing/2014/main" id="{5E2AB034-8A2A-1573-914F-3D4EAAD6CCF6}"/>
                  </a:ext>
                </a:extLst>
              </p:cNvPr>
              <p:cNvPicPr>
                <a:picLocks noChangeAspect="1"/>
              </p:cNvPicPr>
              <p:nvPr/>
            </p:nvPicPr>
            <p:blipFill rotWithShape="1">
              <a:blip r:embed="rId2">
                <a:extLst>
                  <a:ext uri="{28A0092B-C50C-407E-A947-70E740481C1C}">
                    <a14:useLocalDpi xmlns:a14="http://schemas.microsoft.com/office/drawing/2010/main" val="0"/>
                  </a:ext>
                </a:extLst>
              </a:blip>
              <a:srcRect l="29354" t="15655" b="15655"/>
              <a:stretch/>
            </p:blipFill>
            <p:spPr>
              <a:xfrm>
                <a:off x="4871081" y="2215449"/>
                <a:ext cx="3550559" cy="3452269"/>
              </a:xfrm>
              <a:prstGeom prst="rect">
                <a:avLst/>
              </a:prstGeom>
            </p:spPr>
          </p:pic>
        </p:grpSp>
        <p:sp>
          <p:nvSpPr>
            <p:cNvPr id="10" name="TextBox 9">
              <a:extLst>
                <a:ext uri="{FF2B5EF4-FFF2-40B4-BE49-F238E27FC236}">
                  <a16:creationId xmlns:a16="http://schemas.microsoft.com/office/drawing/2014/main" id="{A84805F1-8D3E-5170-A172-9AA510C12D11}"/>
                </a:ext>
              </a:extLst>
            </p:cNvPr>
            <p:cNvSpPr txBox="1"/>
            <p:nvPr/>
          </p:nvSpPr>
          <p:spPr>
            <a:xfrm>
              <a:off x="2781301" y="2104219"/>
              <a:ext cx="7277099" cy="3046988"/>
            </a:xfrm>
            <a:prstGeom prst="rect">
              <a:avLst/>
            </a:prstGeom>
            <a:noFill/>
          </p:spPr>
          <p:txBody>
            <a:bodyPr wrap="square">
              <a:spAutoFit/>
            </a:bodyPr>
            <a:lstStyle/>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Câu là một tập hợp từ,thường diễn đạt một ý </a:t>
              </a:r>
              <a:r>
                <a:rPr lang="en-US" sz="3200" b="1" i="0" dirty="0">
                  <a:solidFill>
                    <a:srgbClr val="222222"/>
                  </a:solidFill>
                  <a:effectLst/>
                  <a:latin typeface="Cambria" panose="02040503050406030204" pitchFamily="18" charset="0"/>
                </a:rPr>
                <a:t>tr</a:t>
              </a:r>
              <a:r>
                <a:rPr lang="vi-VN" sz="3200" b="1" i="0" dirty="0">
                  <a:solidFill>
                    <a:srgbClr val="222222"/>
                  </a:solidFill>
                  <a:effectLst/>
                  <a:latin typeface="Cambria" panose="02040503050406030204" pitchFamily="18" charset="0"/>
                </a:rPr>
                <a:t>ọn vẹn.</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Các từ trong câu được sắp xếp theo một trật tự hợp lý.</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Chữ cái đầu câu phải viết ho,cuối câu phải có dấu kết thúc câu.</a:t>
              </a:r>
            </a:p>
          </p:txBody>
        </p:sp>
      </p:grpSp>
      <p:pic>
        <p:nvPicPr>
          <p:cNvPr id="14" name="Picture 13">
            <a:extLst>
              <a:ext uri="{FF2B5EF4-FFF2-40B4-BE49-F238E27FC236}">
                <a16:creationId xmlns:a16="http://schemas.microsoft.com/office/drawing/2014/main" id="{3F440A49-4C33-319C-7975-3272E0ED8BF9}"/>
              </a:ext>
            </a:extLst>
          </p:cNvPr>
          <p:cNvPicPr>
            <a:picLocks noChangeAspect="1"/>
          </p:cNvPicPr>
          <p:nvPr/>
        </p:nvPicPr>
        <p:blipFill>
          <a:blip r:embed="rId3"/>
          <a:stretch>
            <a:fillRect/>
          </a:stretch>
        </p:blipFill>
        <p:spPr>
          <a:xfrm>
            <a:off x="4831717" y="528391"/>
            <a:ext cx="2871465" cy="1286367"/>
          </a:xfrm>
          <a:prstGeom prst="rect">
            <a:avLst/>
          </a:prstGeom>
        </p:spPr>
      </p:pic>
    </p:spTree>
    <p:extLst>
      <p:ext uri="{BB962C8B-B14F-4D97-AF65-F5344CB8AC3E}">
        <p14:creationId xmlns:p14="http://schemas.microsoft.com/office/powerpoint/2010/main" val="120322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392E6E3-3F81-0B49-B3C9-99D16FEF5B1B}"/>
              </a:ext>
            </a:extLst>
          </p:cNvPr>
          <p:cNvGrpSpPr/>
          <p:nvPr/>
        </p:nvGrpSpPr>
        <p:grpSpPr>
          <a:xfrm>
            <a:off x="746368" y="184130"/>
            <a:ext cx="10527814" cy="1199926"/>
            <a:chOff x="1546893" y="1544627"/>
            <a:chExt cx="9553073" cy="1140308"/>
          </a:xfrm>
        </p:grpSpPr>
        <p:pic>
          <p:nvPicPr>
            <p:cNvPr id="9" name="图片 6">
              <a:extLst>
                <a:ext uri="{FF2B5EF4-FFF2-40B4-BE49-F238E27FC236}">
                  <a16:creationId xmlns:a16="http://schemas.microsoft.com/office/drawing/2014/main" id="{B0E14B7C-8E52-A34A-BD0D-41A69CE1056A}"/>
                </a:ext>
              </a:extLst>
            </p:cNvPr>
            <p:cNvPicPr>
              <a:picLocks noChangeAspect="1"/>
            </p:cNvPicPr>
            <p:nvPr/>
          </p:nvPicPr>
          <p:blipFill>
            <a:blip r:embed="rId2"/>
            <a:stretch>
              <a:fillRect/>
            </a:stretch>
          </p:blipFill>
          <p:spPr>
            <a:xfrm>
              <a:off x="1546893" y="1544627"/>
              <a:ext cx="9553073" cy="1140308"/>
            </a:xfrm>
            <a:prstGeom prst="rect">
              <a:avLst/>
            </a:prstGeom>
          </p:spPr>
        </p:pic>
        <p:sp>
          <p:nvSpPr>
            <p:cNvPr id="10" name="文本框 7">
              <a:extLst>
                <a:ext uri="{FF2B5EF4-FFF2-40B4-BE49-F238E27FC236}">
                  <a16:creationId xmlns:a16="http://schemas.microsoft.com/office/drawing/2014/main" id="{A069CC6A-6CA0-F244-9CBF-D0F16C8B9013}"/>
                </a:ext>
              </a:extLst>
            </p:cNvPr>
            <p:cNvSpPr txBox="1"/>
            <p:nvPr/>
          </p:nvSpPr>
          <p:spPr>
            <a:xfrm>
              <a:off x="1982956" y="1745240"/>
              <a:ext cx="8808960" cy="661381"/>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4. </a:t>
              </a: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Dựa vào tranh để đặt câu:</a:t>
              </a:r>
              <a:endParaRPr kumimoji="0" lang="en-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pic>
        <p:nvPicPr>
          <p:cNvPr id="3" name="Picture 2">
            <a:extLst>
              <a:ext uri="{FF2B5EF4-FFF2-40B4-BE49-F238E27FC236}">
                <a16:creationId xmlns:a16="http://schemas.microsoft.com/office/drawing/2014/main" id="{530A1FFB-0F77-588F-5A2A-E1F54551CDBF}"/>
              </a:ext>
            </a:extLst>
          </p:cNvPr>
          <p:cNvPicPr>
            <a:picLocks noChangeAspect="1"/>
          </p:cNvPicPr>
          <p:nvPr/>
        </p:nvPicPr>
        <p:blipFill>
          <a:blip r:embed="rId3"/>
          <a:stretch>
            <a:fillRect/>
          </a:stretch>
        </p:blipFill>
        <p:spPr>
          <a:xfrm>
            <a:off x="6730501" y="1714500"/>
            <a:ext cx="4632824" cy="3343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Box 11">
            <a:extLst>
              <a:ext uri="{FF2B5EF4-FFF2-40B4-BE49-F238E27FC236}">
                <a16:creationId xmlns:a16="http://schemas.microsoft.com/office/drawing/2014/main" id="{30F60A06-B58A-B157-64C7-B23B0025F350}"/>
              </a:ext>
            </a:extLst>
          </p:cNvPr>
          <p:cNvSpPr txBox="1"/>
          <p:nvPr/>
        </p:nvSpPr>
        <p:spPr>
          <a:xfrm>
            <a:off x="1171575" y="1666875"/>
            <a:ext cx="5086350" cy="3313599"/>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kể</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hỏi</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c.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khiến</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d.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cảm</a:t>
            </a:r>
            <a:r>
              <a:rPr lang="en-US" sz="3600" b="0" i="0" dirty="0">
                <a:solidFill>
                  <a:srgbClr val="00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78341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925680" y="2938423"/>
            <a:ext cx="4475119" cy="1323439"/>
          </a:xfrm>
          <a:prstGeom prst="rect">
            <a:avLst/>
          </a:prstGeom>
          <a:noFill/>
        </p:spPr>
        <p:txBody>
          <a:bodyPr wrap="square" rtlCol="0">
            <a:spAutoFit/>
          </a:bodyPr>
          <a:lstStyle/>
          <a:p>
            <a:pPr algn="ctr">
              <a:spcBef>
                <a:spcPts val="1200"/>
              </a:spcBef>
            </a:pPr>
            <a:r>
              <a:rPr lang="en-US" sz="4000" dirty="0" err="1">
                <a:solidFill>
                  <a:srgbClr val="C00000"/>
                </a:solidFill>
                <a:latin typeface="Cambria" panose="02040503050406030204" pitchFamily="18" charset="0"/>
                <a:ea typeface="Cambria" panose="02040503050406030204" pitchFamily="18" charset="0"/>
              </a:rPr>
              <a:t>Bác</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sĩ</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đang</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khám</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răng</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cho</a:t>
            </a:r>
            <a:r>
              <a:rPr lang="en-US" sz="4000" dirty="0">
                <a:solidFill>
                  <a:srgbClr val="C00000"/>
                </a:solidFill>
                <a:latin typeface="Cambria" panose="02040503050406030204" pitchFamily="18" charset="0"/>
                <a:ea typeface="Cambria" panose="02040503050406030204" pitchFamily="18" charset="0"/>
              </a:rPr>
              <a:t> Nga.</a:t>
            </a:r>
            <a:endParaRPr lang="en-VN" sz="2800" dirty="0">
              <a:solidFill>
                <a:srgbClr val="C0000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kể</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774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925680" y="2938423"/>
            <a:ext cx="4475119" cy="1323439"/>
          </a:xfrm>
          <a:prstGeom prst="rect">
            <a:avLst/>
          </a:prstGeom>
          <a:noFill/>
        </p:spPr>
        <p:txBody>
          <a:bodyPr wrap="square" rtlCol="0">
            <a:spAutoFit/>
          </a:bodyPr>
          <a:lstStyle/>
          <a:p>
            <a:pPr lvl="0" algn="ctr">
              <a:spcBef>
                <a:spcPts val="1200"/>
              </a:spcBef>
            </a:pPr>
            <a:r>
              <a:rPr lang="en-US" sz="4000">
                <a:solidFill>
                  <a:srgbClr val="C00000"/>
                </a:solidFill>
                <a:latin typeface="Cambria" panose="02040503050406030204" pitchFamily="18" charset="0"/>
                <a:ea typeface="Cambria" panose="02040503050406030204" pitchFamily="18" charset="0"/>
              </a:rPr>
              <a:t> Cháu có thấy đau răng không?</a:t>
            </a:r>
            <a:endParaRPr kumimoji="0" lang="en-VN"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lvl="0" algn="just">
              <a:lnSpc>
                <a:spcPct val="150000"/>
              </a:lnSpc>
            </a:pPr>
            <a:r>
              <a:rPr lang="en-US" sz="3600" dirty="0">
                <a:solidFill>
                  <a:srgbClr val="000000"/>
                </a:solidFill>
                <a:latin typeface="Cambria" panose="02040503050406030204" pitchFamily="18" charset="0"/>
                <a:ea typeface="Cambria" panose="02040503050406030204" pitchFamily="18" charset="0"/>
              </a:rPr>
              <a:t>b. </a:t>
            </a:r>
            <a:r>
              <a:rPr lang="en-US" sz="3600" dirty="0" err="1">
                <a:solidFill>
                  <a:srgbClr val="000000"/>
                </a:solidFill>
                <a:latin typeface="Cambria" panose="02040503050406030204" pitchFamily="18" charset="0"/>
                <a:ea typeface="Cambria" panose="02040503050406030204" pitchFamily="18" charset="0"/>
              </a:rPr>
              <a:t>Một</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câu</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hỏi</a:t>
            </a:r>
            <a:r>
              <a:rPr lang="en-US" sz="3600" dirty="0">
                <a:solidFill>
                  <a:srgbClr val="000000"/>
                </a:solidFill>
                <a:latin typeface="Cambria" panose="02040503050406030204" pitchFamily="18" charset="0"/>
                <a:ea typeface="Cambria" panose="02040503050406030204" pitchFamily="18" charset="0"/>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1249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5">
            <a:extLst>
              <a:ext uri="{FF2B5EF4-FFF2-40B4-BE49-F238E27FC236}">
                <a16:creationId xmlns:a16="http://schemas.microsoft.com/office/drawing/2014/main" id="{F1EFB486-808A-4B9A-BCE0-48113DA05147}"/>
              </a:ext>
            </a:extLst>
          </p:cNvPr>
          <p:cNvSpPr/>
          <p:nvPr/>
        </p:nvSpPr>
        <p:spPr>
          <a:xfrm>
            <a:off x="295275" y="452372"/>
            <a:ext cx="11601450" cy="631940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cs typeface="+mn-cs"/>
            </a:endParaRPr>
          </a:p>
        </p:txBody>
      </p:sp>
      <p:pic>
        <p:nvPicPr>
          <p:cNvPr id="2" name="Picture 1">
            <a:extLst>
              <a:ext uri="{FF2B5EF4-FFF2-40B4-BE49-F238E27FC236}">
                <a16:creationId xmlns:a16="http://schemas.microsoft.com/office/drawing/2014/main" id="{EF346C89-93C1-19F2-F83A-BF75E7555DA3}"/>
              </a:ext>
            </a:extLst>
          </p:cNvPr>
          <p:cNvPicPr>
            <a:picLocks noChangeAspect="1"/>
          </p:cNvPicPr>
          <p:nvPr/>
        </p:nvPicPr>
        <p:blipFill>
          <a:blip r:embed="rId2"/>
          <a:stretch>
            <a:fillRect/>
          </a:stretch>
        </p:blipFill>
        <p:spPr>
          <a:xfrm>
            <a:off x="2226238" y="531806"/>
            <a:ext cx="7510923" cy="1603387"/>
          </a:xfrm>
          <a:prstGeom prst="rect">
            <a:avLst/>
          </a:prstGeom>
        </p:spPr>
      </p:pic>
      <p:sp>
        <p:nvSpPr>
          <p:cNvPr id="3" name="TextBox 2">
            <a:extLst>
              <a:ext uri="{FF2B5EF4-FFF2-40B4-BE49-F238E27FC236}">
                <a16:creationId xmlns:a16="http://schemas.microsoft.com/office/drawing/2014/main" id="{5A3C7C19-2DD8-678A-7123-B9D547DFA21B}"/>
              </a:ext>
            </a:extLst>
          </p:cNvPr>
          <p:cNvSpPr txBox="1"/>
          <p:nvPr/>
        </p:nvSpPr>
        <p:spPr>
          <a:xfrm>
            <a:off x="1238250" y="2219325"/>
            <a:ext cx="10010775" cy="3300391"/>
          </a:xfrm>
          <a:prstGeom prst="rect">
            <a:avLst/>
          </a:prstGeom>
          <a:noFill/>
        </p:spPr>
        <p:txBody>
          <a:bodyPr wrap="square" rtlCol="0">
            <a:spAutoFit/>
          </a:bodyPr>
          <a:lstStyle/>
          <a:p>
            <a:pPr marL="285750" marR="0" indent="-285750" algn="just">
              <a:lnSpc>
                <a:spcPct val="110000"/>
              </a:lnSpc>
              <a:spcBef>
                <a:spcPts val="0"/>
              </a:spcBef>
              <a:spcAft>
                <a:spcPts val="0"/>
              </a:spcAft>
              <a:buFont typeface="Wingdings" panose="05000000000000000000" pitchFamily="2" charset="2"/>
              <a:buChar char="q"/>
            </a:pPr>
            <a:r>
              <a:rPr lang="en-US" sz="3200" dirty="0" err="1">
                <a:effectLst/>
                <a:latin typeface="Cambria" panose="02040503050406030204" pitchFamily="18" charset="0"/>
                <a:ea typeface="Cambria" panose="02040503050406030204" pitchFamily="18" charset="0"/>
              </a:rPr>
              <a:t>Biết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được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là</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một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tập</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hợp</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từ,thường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diễn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đạt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một</a:t>
            </a:r>
            <a:r>
              <a:rPr lang="en-US" sz="3200" dirty="0">
                <a:effectLst/>
                <a:latin typeface="Cambria" panose="02040503050406030204" pitchFamily="18" charset="0"/>
                <a:ea typeface="Cambria" panose="02040503050406030204" pitchFamily="18" charset="0"/>
              </a:rPr>
              <a:t> ý </a:t>
            </a:r>
            <a:r>
              <a:rPr lang="en-US" sz="3200" dirty="0" err="1">
                <a:effectLst/>
                <a:latin typeface="Cambria" panose="02040503050406030204" pitchFamily="18" charset="0"/>
                <a:ea typeface="Cambria" panose="02040503050406030204" pitchFamily="18" charset="0"/>
              </a:rPr>
              <a:t>trọn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vẹn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các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từ</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trong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được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sắp</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xếp</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theo</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một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trật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tự</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hợp</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lí</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chữ</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cái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dấu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phải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viết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hoa</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cuối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phải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có</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dấu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kết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thúc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p>
          <a:p>
            <a:pPr marL="285750" marR="0" indent="-285750" algn="just">
              <a:lnSpc>
                <a:spcPct val="110000"/>
              </a:lnSpc>
              <a:spcBef>
                <a:spcPts val="0"/>
              </a:spcBef>
              <a:spcAft>
                <a:spcPts val="0"/>
              </a:spcAft>
              <a:buFont typeface="Wingdings" panose="05000000000000000000" pitchFamily="2" charset="2"/>
              <a:buChar char="q"/>
            </a:pPr>
            <a:r>
              <a:rPr lang="en-US" sz="3200" dirty="0" err="1">
                <a:effectLst/>
                <a:latin typeface="Cambria" panose="02040503050406030204" pitchFamily="18" charset="0"/>
                <a:ea typeface="Cambria" panose="02040503050406030204" pitchFamily="18" charset="0"/>
              </a:rPr>
              <a:t>Tìm</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được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thông</a:t>
            </a:r>
            <a:r>
              <a:rPr lang="en-US" sz="3200" dirty="0">
                <a:effectLst/>
                <a:latin typeface="Cambria" panose="02040503050406030204" pitchFamily="18" charset="0"/>
                <a:ea typeface="Cambria" panose="02040503050406030204" pitchFamily="18" charset="0"/>
              </a:rPr>
              <a:t> qua </a:t>
            </a:r>
            <a:r>
              <a:rPr lang="en-US" sz="3200" dirty="0" err="1">
                <a:effectLst/>
                <a:latin typeface="Cambria" panose="02040503050406030204" pitchFamily="18" charset="0"/>
                <a:ea typeface="Cambria" panose="02040503050406030204" pitchFamily="18" charset="0"/>
              </a:rPr>
              <a:t>việc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quan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sát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các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sự</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vật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xung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quanh</a:t>
            </a:r>
            <a:r>
              <a:rPr lang="en-US" sz="3200" dirty="0">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418468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868530" y="2909848"/>
            <a:ext cx="4741820" cy="1446550"/>
          </a:xfrm>
          <a:prstGeom prst="rect">
            <a:avLst/>
          </a:prstGeom>
          <a:noFill/>
        </p:spPr>
        <p:txBody>
          <a:bodyPr wrap="square" rtlCol="0">
            <a:spAutoFit/>
          </a:bodyPr>
          <a:lstStyle/>
          <a:p>
            <a:pPr lvl="0" algn="ctr">
              <a:spcBef>
                <a:spcPts val="1200"/>
              </a:spcBef>
            </a:pPr>
            <a:r>
              <a:rPr lang="en-US" sz="4400" dirty="0" err="1">
                <a:solidFill>
                  <a:srgbClr val="C00000"/>
                </a:solidFill>
                <a:latin typeface="Cambria" panose="02040503050406030204" pitchFamily="18" charset="0"/>
                <a:ea typeface="Cambria" panose="02040503050406030204" pitchFamily="18" charset="0"/>
              </a:rPr>
              <a:t>Cháu</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hãy</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há</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miệng</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thật</a:t>
            </a:r>
            <a:r>
              <a:rPr lang="en-US" sz="4400" dirty="0">
                <a:solidFill>
                  <a:srgbClr val="C00000"/>
                </a:solidFill>
                <a:latin typeface="Cambria" panose="02040503050406030204" pitchFamily="18" charset="0"/>
                <a:ea typeface="Cambria" panose="02040503050406030204" pitchFamily="18" charset="0"/>
              </a:rPr>
              <a:t> to </a:t>
            </a:r>
            <a:r>
              <a:rPr lang="en-US" sz="4400" dirty="0" err="1">
                <a:solidFill>
                  <a:srgbClr val="C00000"/>
                </a:solidFill>
                <a:latin typeface="Cambria" panose="02040503050406030204" pitchFamily="18" charset="0"/>
                <a:ea typeface="Cambria" panose="02040503050406030204" pitchFamily="18" charset="0"/>
              </a:rPr>
              <a:t>nhé</a:t>
            </a:r>
            <a:r>
              <a:rPr lang="en-US" sz="4400" dirty="0">
                <a:solidFill>
                  <a:srgbClr val="C00000"/>
                </a:solidFill>
                <a:latin typeface="Cambria" panose="02040503050406030204" pitchFamily="18" charset="0"/>
                <a:ea typeface="Cambria" panose="02040503050406030204" pitchFamily="18" charset="0"/>
              </a:rPr>
              <a:t>!</a:t>
            </a:r>
            <a:endParaRPr kumimoji="0" lang="en-VN" sz="32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khiến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3043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830430" y="2671723"/>
            <a:ext cx="4475119" cy="1754326"/>
          </a:xfrm>
          <a:prstGeom prst="rect">
            <a:avLst/>
          </a:prstGeom>
          <a:noFill/>
        </p:spPr>
        <p:txBody>
          <a:bodyPr wrap="square" rtlCol="0">
            <a:spAutoFit/>
          </a:bodyPr>
          <a:lstStyle/>
          <a:p>
            <a:pPr lvl="0" algn="ctr">
              <a:spcBef>
                <a:spcPts val="1200"/>
              </a:spcBef>
            </a:pPr>
            <a:r>
              <a:rPr lang="pt-BR" sz="5400" dirty="0">
                <a:solidFill>
                  <a:srgbClr val="C00000"/>
                </a:solidFill>
                <a:latin typeface="Cambria" panose="02040503050406030204" pitchFamily="18" charset="0"/>
                <a:ea typeface="Cambria" panose="02040503050406030204" pitchFamily="18" charset="0"/>
              </a:rPr>
              <a:t>Ôi, sâu răng thật rồi!</a:t>
            </a:r>
            <a:endParaRPr kumimoji="0" lang="en-VN" sz="40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cảm</a:t>
            </a:r>
            <a:endPar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6735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7" name="稻壳优创意 1-2"/>
            <p:cNvSpPr>
              <a:spLocks noChangeArrowheads="1"/>
            </p:cNvSpPr>
            <p:nvPr/>
          </p:nvSpPr>
          <p:spPr bwMode="auto">
            <a:xfrm>
              <a:off x="4472064" y="2863011"/>
              <a:ext cx="4088665" cy="304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rPr>
                <a:t>VẬN </a:t>
              </a:r>
            </a:p>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rPr>
                <a:t>DỤNG</a:t>
              </a:r>
              <a:endParaRPr kumimoji="0" lang="zh-CN" altLang="en-US"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03</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spTree>
    <p:extLst>
      <p:ext uri="{BB962C8B-B14F-4D97-AF65-F5344CB8AC3E}">
        <p14:creationId xmlns:p14="http://schemas.microsoft.com/office/powerpoint/2010/main" val="58581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C4F8DDF-A278-4C01-9353-2A25F48C3D62}"/>
              </a:ext>
            </a:extLst>
          </p:cNvPr>
          <p:cNvPicPr>
            <a:picLocks noChangeAspect="1"/>
          </p:cNvPicPr>
          <p:nvPr/>
        </p:nvPicPr>
        <p:blipFill>
          <a:blip r:embed="rId2"/>
          <a:stretch>
            <a:fillRect/>
          </a:stretch>
        </p:blipFill>
        <p:spPr>
          <a:xfrm>
            <a:off x="0" y="0"/>
            <a:ext cx="12192000" cy="6857999"/>
          </a:xfrm>
          <a:prstGeom prst="rect">
            <a:avLst/>
          </a:prstGeom>
        </p:spPr>
      </p:pic>
      <p:sp>
        <p:nvSpPr>
          <p:cNvPr id="6" name="矩形 5">
            <a:extLst>
              <a:ext uri="{FF2B5EF4-FFF2-40B4-BE49-F238E27FC236}">
                <a16:creationId xmlns:a16="http://schemas.microsoft.com/office/drawing/2014/main" id="{F1EFB486-808A-4B9A-BCE0-48113DA05147}"/>
              </a:ext>
            </a:extLst>
          </p:cNvPr>
          <p:cNvSpPr/>
          <p:nvPr/>
        </p:nvSpPr>
        <p:spPr>
          <a:xfrm>
            <a:off x="585354" y="536863"/>
            <a:ext cx="11021292" cy="5784273"/>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2" name="Rectangle 1">
            <a:extLst>
              <a:ext uri="{FF2B5EF4-FFF2-40B4-BE49-F238E27FC236}">
                <a16:creationId xmlns:a16="http://schemas.microsoft.com/office/drawing/2014/main" id="{6D550518-503F-1F41-A1CD-B1844FC7E100}"/>
              </a:ext>
            </a:extLst>
          </p:cNvPr>
          <p:cNvSpPr/>
          <p:nvPr/>
        </p:nvSpPr>
        <p:spPr>
          <a:xfrm>
            <a:off x="5633946" y="909156"/>
            <a:ext cx="4387740"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9Slide03 SFU Futura_05 ExtraBo" pitchFamily="2" charset="77"/>
                <a:ea typeface="+mn-ea"/>
                <a:cs typeface="+mn-cs"/>
              </a:rPr>
              <a:t>TRÒ CHƠI</a:t>
            </a:r>
          </a:p>
        </p:txBody>
      </p:sp>
      <p:sp>
        <p:nvSpPr>
          <p:cNvPr id="12" name="文本框 2">
            <a:extLst>
              <a:ext uri="{FF2B5EF4-FFF2-40B4-BE49-F238E27FC236}">
                <a16:creationId xmlns:a16="http://schemas.microsoft.com/office/drawing/2014/main" id="{4C878D19-64A4-2547-B8E7-40E29F6178F6}"/>
              </a:ext>
            </a:extLst>
          </p:cNvPr>
          <p:cNvSpPr txBox="1"/>
          <p:nvPr/>
        </p:nvSpPr>
        <p:spPr>
          <a:xfrm>
            <a:off x="3411601" y="2782086"/>
            <a:ext cx="8123173" cy="3046988"/>
          </a:xfrm>
          <a:prstGeom prst="rect">
            <a:avLst/>
          </a:prstGeom>
          <a:noFill/>
        </p:spPr>
        <p:txBody>
          <a:bodyPr wrap="square" rtlCol="0">
            <a:spAutoFit/>
          </a:bodyPr>
          <a:lstStyle/>
          <a:p>
            <a:pPr marL="457200" lvl="0" indent="-457200" algn="just">
              <a:buFont typeface="Arial" panose="020B0604020202020204" pitchFamily="34" charset="0"/>
              <a:buChar char="•"/>
              <a:defRPr/>
            </a:pPr>
            <a:r>
              <a:rPr lang="en-US" sz="3200" dirty="0">
                <a:solidFill>
                  <a:prstClr val="black"/>
                </a:solidFill>
                <a:latin typeface="Cambria" panose="02040503050406030204" pitchFamily="18" charset="0"/>
              </a:rPr>
              <a:t>C</a:t>
            </a:r>
            <a:r>
              <a:rPr lang="vi-VN" sz="3200" dirty="0">
                <a:solidFill>
                  <a:prstClr val="black"/>
                </a:solidFill>
                <a:latin typeface="Cambria" panose="02040503050406030204" pitchFamily="18" charset="0"/>
              </a:rPr>
              <a:t>hia lớp thành 4 nhóm,</a:t>
            </a:r>
            <a:r>
              <a:rPr lang="en-US" sz="3200" dirty="0">
                <a:solidFill>
                  <a:prstClr val="black"/>
                </a:solidFill>
                <a:latin typeface="Cambria" panose="02040503050406030204" pitchFamily="18" charset="0"/>
              </a:rPr>
              <a:t> </a:t>
            </a:r>
            <a:r>
              <a:rPr lang="vi-VN" sz="3200" dirty="0">
                <a:solidFill>
                  <a:prstClr val="black"/>
                </a:solidFill>
                <a:latin typeface="Cambria" panose="02040503050406030204" pitchFamily="18" charset="0"/>
              </a:rPr>
              <a:t>phát phiếu cho các nhóm.</a:t>
            </a:r>
          </a:p>
          <a:p>
            <a:pPr marL="457200" lvl="0" indent="-457200" algn="just">
              <a:buFont typeface="Arial" panose="020B0604020202020204" pitchFamily="34" charset="0"/>
              <a:buChar char="•"/>
              <a:defRPr/>
            </a:pPr>
            <a:r>
              <a:rPr lang="vi-VN" sz="3200" dirty="0">
                <a:solidFill>
                  <a:prstClr val="black"/>
                </a:solidFill>
                <a:latin typeface="Cambria" panose="02040503050406030204" pitchFamily="18" charset="0"/>
              </a:rPr>
              <a:t>4 nhóm thi viết 3 câu nêu cảm xúc của mình về Hải Thượng Lãn Ông.</a:t>
            </a:r>
            <a:endParaRPr lang="en-US" sz="3200" dirty="0">
              <a:solidFill>
                <a:prstClr val="black"/>
              </a:solidFill>
              <a:latin typeface="Cambria" panose="02040503050406030204" pitchFamily="18" charset="0"/>
            </a:endParaRPr>
          </a:p>
          <a:p>
            <a:pPr marL="457200" lvl="0" indent="-457200" algn="just">
              <a:buFont typeface="Arial" panose="020B0604020202020204" pitchFamily="34" charset="0"/>
              <a:buChar char="•"/>
              <a:defRPr/>
            </a:pPr>
            <a:r>
              <a:rPr lang="vi-VN" sz="3200" dirty="0">
                <a:solidFill>
                  <a:prstClr val="black"/>
                </a:solidFill>
                <a:latin typeface="Cambria" panose="02040503050406030204" pitchFamily="18" charset="0"/>
              </a:rPr>
              <a:t> Đội nào đặt được nhiều hơn,nhanh hơn sẽ thắng cuộc.</a:t>
            </a:r>
          </a:p>
        </p:txBody>
      </p:sp>
      <p:sp>
        <p:nvSpPr>
          <p:cNvPr id="10" name="Rectangle 9">
            <a:extLst>
              <a:ext uri="{FF2B5EF4-FFF2-40B4-BE49-F238E27FC236}">
                <a16:creationId xmlns:a16="http://schemas.microsoft.com/office/drawing/2014/main" id="{2C074CBE-A3EF-E047-A5B4-9CD931585498}"/>
              </a:ext>
            </a:extLst>
          </p:cNvPr>
          <p:cNvSpPr/>
          <p:nvPr/>
        </p:nvSpPr>
        <p:spPr>
          <a:xfrm>
            <a:off x="5871898" y="2024731"/>
            <a:ext cx="3911835" cy="39463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4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AI NHANH, AI ĐÚNG</a:t>
            </a:r>
          </a:p>
        </p:txBody>
      </p:sp>
      <p:pic>
        <p:nvPicPr>
          <p:cNvPr id="9" name="图片 9" descr="19"/>
          <p:cNvPicPr>
            <a:picLocks noChangeAspect="1"/>
          </p:cNvPicPr>
          <p:nvPr/>
        </p:nvPicPr>
        <p:blipFill>
          <a:blip r:embed="rId3"/>
          <a:stretch>
            <a:fillRect/>
          </a:stretch>
        </p:blipFill>
        <p:spPr>
          <a:xfrm>
            <a:off x="0" y="-94615"/>
            <a:ext cx="2000250" cy="442912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386" y="286215"/>
            <a:ext cx="1688738" cy="283488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882" y="1088543"/>
            <a:ext cx="1499746" cy="1530229"/>
          </a:xfrm>
          <a:prstGeom prst="rect">
            <a:avLst/>
          </a:prstGeom>
        </p:spPr>
      </p:pic>
      <p:pic>
        <p:nvPicPr>
          <p:cNvPr id="3" name="图片 2">
            <a:extLst>
              <a:ext uri="{FF2B5EF4-FFF2-40B4-BE49-F238E27FC236}">
                <a16:creationId xmlns:a16="http://schemas.microsoft.com/office/drawing/2014/main" id="{F9EC993A-D7A9-4A46-AAC9-AD1B5E9B38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474" y="3067596"/>
            <a:ext cx="3637601" cy="3637601"/>
          </a:xfrm>
          <a:prstGeom prst="rect">
            <a:avLst/>
          </a:prstGeom>
        </p:spPr>
      </p:pic>
    </p:spTree>
    <p:extLst>
      <p:ext uri="{BB962C8B-B14F-4D97-AF65-F5344CB8AC3E}">
        <p14:creationId xmlns:p14="http://schemas.microsoft.com/office/powerpoint/2010/main" val="93258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grpId="0" nodeType="clickEffect">
                                  <p:stCondLst>
                                    <p:cond delay="0"/>
                                  </p:stCondLst>
                                  <p:iterate type="lt">
                                    <p:tmPct val="50000"/>
                                  </p:iterate>
                                  <p:childTnLst>
                                    <p:set>
                                      <p:cBhvr>
                                        <p:cTn id="11" dur="1" fill="hold">
                                          <p:stCondLst>
                                            <p:cond delay="0"/>
                                          </p:stCondLst>
                                        </p:cTn>
                                        <p:tgtEl>
                                          <p:spTgt spid="2"/>
                                        </p:tgtEl>
                                        <p:attrNameLst>
                                          <p:attrName>style.visibility</p:attrName>
                                        </p:attrNameLst>
                                      </p:cBhvr>
                                      <p:to>
                                        <p:strVal val="visible"/>
                                      </p:to>
                                    </p:set>
                                    <p:set>
                                      <p:cBhvr>
                                        <p:cTn id="12" dur="455" fill="hold">
                                          <p:stCondLst>
                                            <p:cond delay="0"/>
                                          </p:stCondLst>
                                        </p:cTn>
                                        <p:tgtEl>
                                          <p:spTgt spid="2"/>
                                        </p:tgtEl>
                                        <p:attrNameLst>
                                          <p:attrName>style.rotation</p:attrName>
                                        </p:attrNameLst>
                                      </p:cBhvr>
                                      <p:to>
                                        <p:strVal val="-45.0"/>
                                      </p:to>
                                    </p:set>
                                    <p:anim calcmode="lin" valueType="num">
                                      <p:cBhvr>
                                        <p:cTn id="13"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14"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5"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6"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C4F8DDF-A278-4C01-9353-2A25F48C3D62}"/>
              </a:ext>
            </a:extLst>
          </p:cNvPr>
          <p:cNvPicPr>
            <a:picLocks noChangeAspect="1"/>
          </p:cNvPicPr>
          <p:nvPr/>
        </p:nvPicPr>
        <p:blipFill>
          <a:blip r:embed="rId2"/>
          <a:stretch>
            <a:fillRect/>
          </a:stretch>
        </p:blipFill>
        <p:spPr>
          <a:xfrm>
            <a:off x="0" y="0"/>
            <a:ext cx="12192000" cy="6857999"/>
          </a:xfrm>
          <a:prstGeom prst="rect">
            <a:avLst/>
          </a:prstGeom>
        </p:spPr>
      </p:pic>
      <p:sp>
        <p:nvSpPr>
          <p:cNvPr id="6" name="矩形 5">
            <a:extLst>
              <a:ext uri="{FF2B5EF4-FFF2-40B4-BE49-F238E27FC236}">
                <a16:creationId xmlns:a16="http://schemas.microsoft.com/office/drawing/2014/main" id="{F1EFB486-808A-4B9A-BCE0-48113DA05147}"/>
              </a:ext>
            </a:extLst>
          </p:cNvPr>
          <p:cNvSpPr/>
          <p:nvPr/>
        </p:nvSpPr>
        <p:spPr>
          <a:xfrm>
            <a:off x="585354" y="536863"/>
            <a:ext cx="11021292" cy="5784273"/>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0" name="Rectangle 9">
            <a:extLst>
              <a:ext uri="{FF2B5EF4-FFF2-40B4-BE49-F238E27FC236}">
                <a16:creationId xmlns:a16="http://schemas.microsoft.com/office/drawing/2014/main" id="{2C074CBE-A3EF-E047-A5B4-9CD931585498}"/>
              </a:ext>
            </a:extLst>
          </p:cNvPr>
          <p:cNvSpPr/>
          <p:nvPr/>
        </p:nvSpPr>
        <p:spPr>
          <a:xfrm>
            <a:off x="3525038" y="850970"/>
            <a:ext cx="5857633" cy="123881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AI NHANH, AI ĐÚNG</a:t>
            </a:r>
          </a:p>
        </p:txBody>
      </p:sp>
      <p:pic>
        <p:nvPicPr>
          <p:cNvPr id="12" name="图片 9" descr="19"/>
          <p:cNvPicPr>
            <a:picLocks noChangeAspect="1"/>
          </p:cNvPicPr>
          <p:nvPr/>
        </p:nvPicPr>
        <p:blipFill>
          <a:blip r:embed="rId3"/>
          <a:stretch>
            <a:fillRect/>
          </a:stretch>
        </p:blipFill>
        <p:spPr>
          <a:xfrm>
            <a:off x="0" y="-94615"/>
            <a:ext cx="2000250" cy="4429125"/>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386" y="286215"/>
            <a:ext cx="1688738" cy="2834886"/>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882" y="1088543"/>
            <a:ext cx="1499746" cy="1530229"/>
          </a:xfrm>
          <a:prstGeom prst="rect">
            <a:avLst/>
          </a:prstGeom>
        </p:spPr>
      </p:pic>
      <p:pic>
        <p:nvPicPr>
          <p:cNvPr id="2" name="Picture 1">
            <a:extLst>
              <a:ext uri="{FF2B5EF4-FFF2-40B4-BE49-F238E27FC236}">
                <a16:creationId xmlns:a16="http://schemas.microsoft.com/office/drawing/2014/main" id="{AB559F65-859E-5533-BA11-DD396CA9591D}"/>
              </a:ext>
            </a:extLst>
          </p:cNvPr>
          <p:cNvPicPr>
            <a:picLocks noChangeAspect="1"/>
          </p:cNvPicPr>
          <p:nvPr/>
        </p:nvPicPr>
        <p:blipFill>
          <a:blip r:embed="rId6"/>
          <a:stretch>
            <a:fillRect/>
          </a:stretch>
        </p:blipFill>
        <p:spPr>
          <a:xfrm>
            <a:off x="2497868" y="2499226"/>
            <a:ext cx="8053514" cy="3078747"/>
          </a:xfrm>
          <a:prstGeom prst="rect">
            <a:avLst/>
          </a:prstGeom>
        </p:spPr>
      </p:pic>
    </p:spTree>
    <p:extLst>
      <p:ext uri="{BB962C8B-B14F-4D97-AF65-F5344CB8AC3E}">
        <p14:creationId xmlns:p14="http://schemas.microsoft.com/office/powerpoint/2010/main" val="394795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1166B5E2-DC94-43AF-8C56-DC89A3E838B6}"/>
              </a:ext>
            </a:extLst>
          </p:cNvPr>
          <p:cNvPicPr>
            <a:picLocks noChangeAspect="1"/>
          </p:cNvPicPr>
          <p:nvPr/>
        </p:nvPicPr>
        <p:blipFill>
          <a:blip r:embed="rId2"/>
          <a:stretch>
            <a:fillRect/>
          </a:stretch>
        </p:blipFill>
        <p:spPr>
          <a:xfrm>
            <a:off x="0" y="0"/>
            <a:ext cx="12192000" cy="6857999"/>
          </a:xfrm>
          <a:prstGeom prst="rect">
            <a:avLst/>
          </a:prstGeom>
        </p:spPr>
      </p:pic>
      <p:pic>
        <p:nvPicPr>
          <p:cNvPr id="31" name="图片 30">
            <a:extLst>
              <a:ext uri="{FF2B5EF4-FFF2-40B4-BE49-F238E27FC236}">
                <a16:creationId xmlns:a16="http://schemas.microsoft.com/office/drawing/2014/main" id="{AEB90AC0-1AEA-4C15-8ED6-166E4CCDAE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3742" y="4563352"/>
            <a:ext cx="2178628" cy="2178628"/>
          </a:xfrm>
          <a:prstGeom prst="rect">
            <a:avLst/>
          </a:prstGeom>
        </p:spPr>
      </p:pic>
      <p:pic>
        <p:nvPicPr>
          <p:cNvPr id="20" name="图片 19">
            <a:extLst>
              <a:ext uri="{FF2B5EF4-FFF2-40B4-BE49-F238E27FC236}">
                <a16:creationId xmlns:a16="http://schemas.microsoft.com/office/drawing/2014/main" id="{61EB365F-D371-41EB-971B-ECE109FD024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0" y="0"/>
            <a:ext cx="12192000" cy="5334645"/>
          </a:xfrm>
          <a:custGeom>
            <a:avLst/>
            <a:gdLst>
              <a:gd name="connsiteX0" fmla="*/ 0 w 12192000"/>
              <a:gd name="connsiteY0" fmla="*/ 0 h 5334645"/>
              <a:gd name="connsiteX1" fmla="*/ 12192000 w 12192000"/>
              <a:gd name="connsiteY1" fmla="*/ 0 h 5334645"/>
              <a:gd name="connsiteX2" fmla="*/ 12192000 w 12192000"/>
              <a:gd name="connsiteY2" fmla="*/ 5334645 h 5334645"/>
              <a:gd name="connsiteX3" fmla="*/ 0 w 12192000"/>
              <a:gd name="connsiteY3" fmla="*/ 5334645 h 5334645"/>
              <a:gd name="connsiteX4" fmla="*/ 0 w 12192000"/>
              <a:gd name="connsiteY4" fmla="*/ 0 h 5334645"/>
              <a:gd name="connsiteX5" fmla="*/ 7245927 w 12192000"/>
              <a:gd name="connsiteY5" fmla="*/ 443345 h 5334645"/>
              <a:gd name="connsiteX6" fmla="*/ 7245927 w 12192000"/>
              <a:gd name="connsiteY6" fmla="*/ 2064327 h 5334645"/>
              <a:gd name="connsiteX7" fmla="*/ 9739745 w 12192000"/>
              <a:gd name="connsiteY7" fmla="*/ 2064327 h 5334645"/>
              <a:gd name="connsiteX8" fmla="*/ 9739745 w 12192000"/>
              <a:gd name="connsiteY8" fmla="*/ 443345 h 5334645"/>
              <a:gd name="connsiteX9" fmla="*/ 7245927 w 12192000"/>
              <a:gd name="connsiteY9" fmla="*/ 443345 h 533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5334645">
                <a:moveTo>
                  <a:pt x="0" y="0"/>
                </a:moveTo>
                <a:lnTo>
                  <a:pt x="12192000" y="0"/>
                </a:lnTo>
                <a:lnTo>
                  <a:pt x="12192000" y="5334645"/>
                </a:lnTo>
                <a:lnTo>
                  <a:pt x="0" y="5334645"/>
                </a:lnTo>
                <a:lnTo>
                  <a:pt x="0" y="0"/>
                </a:lnTo>
                <a:close/>
                <a:moveTo>
                  <a:pt x="7245927" y="443345"/>
                </a:moveTo>
                <a:lnTo>
                  <a:pt x="7245927" y="2064327"/>
                </a:lnTo>
                <a:lnTo>
                  <a:pt x="9739745" y="2064327"/>
                </a:lnTo>
                <a:lnTo>
                  <a:pt x="9739745" y="443345"/>
                </a:lnTo>
                <a:lnTo>
                  <a:pt x="7245927" y="443345"/>
                </a:lnTo>
                <a:close/>
              </a:path>
            </a:pathLst>
          </a:custGeom>
        </p:spPr>
      </p:pic>
      <p:pic>
        <p:nvPicPr>
          <p:cNvPr id="17" name="图片 16">
            <a:extLst>
              <a:ext uri="{FF2B5EF4-FFF2-40B4-BE49-F238E27FC236}">
                <a16:creationId xmlns:a16="http://schemas.microsoft.com/office/drawing/2014/main" id="{BADB8D3C-9819-47E9-974B-4DC68403D259}"/>
              </a:ext>
            </a:extLst>
          </p:cNvPr>
          <p:cNvPicPr>
            <a:picLocks noChangeAspect="1"/>
          </p:cNvPicPr>
          <p:nvPr/>
        </p:nvPicPr>
        <p:blipFill>
          <a:blip r:embed="rId5"/>
          <a:stretch>
            <a:fillRect/>
          </a:stretch>
        </p:blipFill>
        <p:spPr>
          <a:xfrm>
            <a:off x="0" y="3797808"/>
            <a:ext cx="12192000" cy="3060192"/>
          </a:xfrm>
          <a:prstGeom prst="rect">
            <a:avLst/>
          </a:prstGeom>
        </p:spPr>
      </p:pic>
      <p:sp>
        <p:nvSpPr>
          <p:cNvPr id="18" name="文本框 17">
            <a:extLst>
              <a:ext uri="{FF2B5EF4-FFF2-40B4-BE49-F238E27FC236}">
                <a16:creationId xmlns:a16="http://schemas.microsoft.com/office/drawing/2014/main" id="{BAAFF09D-F0D9-4D4F-AFAC-DEAE9C4929A1}"/>
              </a:ext>
            </a:extLst>
          </p:cNvPr>
          <p:cNvSpPr txBox="1"/>
          <p:nvPr/>
        </p:nvSpPr>
        <p:spPr>
          <a:xfrm>
            <a:off x="819644" y="1582413"/>
            <a:ext cx="105527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mbria" panose="02040503050406030204" pitchFamily="18" charset="0"/>
                <a:ea typeface="Cambria" panose="02040503050406030204" pitchFamily="18" charset="0"/>
              </a:rPr>
              <a:t>TẠM BIỆT CÁC EM</a:t>
            </a:r>
            <a:endParaRPr kumimoji="0" lang="zh-CN" altLang="en-US" sz="8800" b="1"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mbria" panose="02040503050406030204" pitchFamily="18" charset="0"/>
              <a:ea typeface="字魂20号-石头体" panose="00000500000000000000" pitchFamily="2" charset="-122"/>
            </a:endParaRPr>
          </a:p>
        </p:txBody>
      </p:sp>
      <p:sp>
        <p:nvSpPr>
          <p:cNvPr id="22" name="矩形 21">
            <a:extLst>
              <a:ext uri="{FF2B5EF4-FFF2-40B4-BE49-F238E27FC236}">
                <a16:creationId xmlns:a16="http://schemas.microsoft.com/office/drawing/2014/main" id="{2169978B-79F3-4A16-A1D0-74BC82463363}"/>
              </a:ext>
            </a:extLst>
          </p:cNvPr>
          <p:cNvSpPr/>
          <p:nvPr/>
        </p:nvSpPr>
        <p:spPr>
          <a:xfrm>
            <a:off x="3612691" y="3267242"/>
            <a:ext cx="4976654" cy="56803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Cambria" panose="02040503050406030204" pitchFamily="18" charset="0"/>
                <a:ea typeface="思源黑体 CN Medium" panose="020B0600000000000000" pitchFamily="34" charset="-122"/>
                <a:cs typeface="+mn-cs"/>
              </a:rPr>
              <a:t>HẸN GẶP LẠI</a:t>
            </a:r>
            <a:endParaRPr kumimoji="0" lang="zh-CN" altLang="en-US" sz="3200" b="0" i="0" u="none" strike="noStrike" kern="1200" cap="none" spc="0" normalizeH="0" baseline="0" noProof="0" dirty="0">
              <a:ln>
                <a:noFill/>
              </a:ln>
              <a:solidFill>
                <a:prstClr val="black"/>
              </a:solidFill>
              <a:effectLst/>
              <a:uLnTx/>
              <a:uFillTx/>
              <a:latin typeface="Cambria" panose="02040503050406030204" pitchFamily="18" charset="0"/>
              <a:ea typeface="思源黑体 CN Medium" panose="020B0600000000000000" pitchFamily="34" charset="-122"/>
              <a:cs typeface="+mn-cs"/>
            </a:endParaRPr>
          </a:p>
        </p:txBody>
      </p:sp>
      <p:pic>
        <p:nvPicPr>
          <p:cNvPr id="27" name="图片 26">
            <a:extLst>
              <a:ext uri="{FF2B5EF4-FFF2-40B4-BE49-F238E27FC236}">
                <a16:creationId xmlns:a16="http://schemas.microsoft.com/office/drawing/2014/main" id="{8DE26421-E16E-495A-B3E0-B8241DAD2EF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45113" y="3367284"/>
            <a:ext cx="3737264" cy="3737264"/>
          </a:xfrm>
          <a:prstGeom prst="rect">
            <a:avLst/>
          </a:prstGeom>
          <a:effectLst>
            <a:outerShdw blurRad="12700" dist="12700" dir="18900000" algn="bl" rotWithShape="0">
              <a:prstClr val="black">
                <a:alpha val="40000"/>
              </a:prstClr>
            </a:outerShdw>
          </a:effectLst>
        </p:spPr>
      </p:pic>
      <p:pic>
        <p:nvPicPr>
          <p:cNvPr id="33" name="图片 32">
            <a:extLst>
              <a:ext uri="{FF2B5EF4-FFF2-40B4-BE49-F238E27FC236}">
                <a16:creationId xmlns:a16="http://schemas.microsoft.com/office/drawing/2014/main" id="{4789E22A-731D-410C-8AC6-8C1FC77ABD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6892" y="5373895"/>
            <a:ext cx="1681108" cy="1078671"/>
          </a:xfrm>
          <a:prstGeom prst="rect">
            <a:avLst/>
          </a:prstGeom>
          <a:effectLst>
            <a:outerShdw blurRad="12700" dist="12700" dir="2700000" algn="tl" rotWithShape="0">
              <a:prstClr val="black">
                <a:alpha val="40000"/>
              </a:prstClr>
            </a:outerShdw>
          </a:effectLst>
        </p:spPr>
      </p:pic>
      <p:pic>
        <p:nvPicPr>
          <p:cNvPr id="37" name="图片 36">
            <a:extLst>
              <a:ext uri="{FF2B5EF4-FFF2-40B4-BE49-F238E27FC236}">
                <a16:creationId xmlns:a16="http://schemas.microsoft.com/office/drawing/2014/main" id="{58AB5470-20FB-4098-8E09-C8E5583726D8}"/>
              </a:ext>
            </a:extLst>
          </p:cNvPr>
          <p:cNvPicPr>
            <a:picLocks noChangeAspect="1"/>
          </p:cNvPicPr>
          <p:nvPr/>
        </p:nvPicPr>
        <p:blipFill>
          <a:blip r:embed="rId8"/>
          <a:stretch>
            <a:fillRect/>
          </a:stretch>
        </p:blipFill>
        <p:spPr>
          <a:xfrm>
            <a:off x="1066149" y="2818619"/>
            <a:ext cx="2743854" cy="3489466"/>
          </a:xfrm>
          <a:prstGeom prst="rect">
            <a:avLst/>
          </a:prstGeom>
        </p:spPr>
      </p:pic>
    </p:spTree>
    <p:extLst>
      <p:ext uri="{BB962C8B-B14F-4D97-AF65-F5344CB8AC3E}">
        <p14:creationId xmlns:p14="http://schemas.microsoft.com/office/powerpoint/2010/main" val="346945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anim calcmode="lin" valueType="num">
                                      <p:cBhvr>
                                        <p:cTn id="13" dur="500" fill="hold"/>
                                        <p:tgtEl>
                                          <p:spTgt spid="37"/>
                                        </p:tgtEl>
                                        <p:attrNameLst>
                                          <p:attrName>ppt_x</p:attrName>
                                        </p:attrNameLst>
                                      </p:cBhvr>
                                      <p:tavLst>
                                        <p:tav tm="0">
                                          <p:val>
                                            <p:strVal val="#ppt_x"/>
                                          </p:val>
                                        </p:tav>
                                        <p:tav tm="100000">
                                          <p:val>
                                            <p:strVal val="#ppt_x"/>
                                          </p:val>
                                        </p:tav>
                                      </p:tavLst>
                                    </p:anim>
                                    <p:anim calcmode="lin" valueType="num">
                                      <p:cBhvr>
                                        <p:cTn id="14" dur="500" fill="hold"/>
                                        <p:tgtEl>
                                          <p:spTgt spid="37"/>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01</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pic>
        <p:nvPicPr>
          <p:cNvPr id="3" name="Picture 2">
            <a:extLst>
              <a:ext uri="{FF2B5EF4-FFF2-40B4-BE49-F238E27FC236}">
                <a16:creationId xmlns:a16="http://schemas.microsoft.com/office/drawing/2014/main" id="{F9CE9299-9FC8-4D08-5CF4-513C644EE6D0}"/>
              </a:ext>
            </a:extLst>
          </p:cNvPr>
          <p:cNvPicPr>
            <a:picLocks noChangeAspect="1"/>
          </p:cNvPicPr>
          <p:nvPr/>
        </p:nvPicPr>
        <p:blipFill>
          <a:blip r:embed="rId3"/>
          <a:stretch>
            <a:fillRect/>
          </a:stretch>
        </p:blipFill>
        <p:spPr>
          <a:xfrm>
            <a:off x="5157776" y="1871297"/>
            <a:ext cx="4657748" cy="4029805"/>
          </a:xfrm>
          <a:prstGeom prst="rect">
            <a:avLst/>
          </a:prstGeom>
        </p:spPr>
      </p:pic>
    </p:spTree>
    <p:extLst>
      <p:ext uri="{BB962C8B-B14F-4D97-AF65-F5344CB8AC3E}">
        <p14:creationId xmlns:p14="http://schemas.microsoft.com/office/powerpoint/2010/main" val="95374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ular Callout 10"/>
          <p:cNvSpPr/>
          <p:nvPr/>
        </p:nvSpPr>
        <p:spPr>
          <a:xfrm>
            <a:off x="4790048" y="1853091"/>
            <a:ext cx="6647848" cy="3223878"/>
          </a:xfrm>
          <a:prstGeom prst="wedgeRoundRectCallout">
            <a:avLst>
              <a:gd name="adj1" fmla="val -61069"/>
              <a:gd name="adj2" fmla="val 57552"/>
              <a:gd name="adj3" fmla="val 16667"/>
            </a:avLst>
          </a:prstGeom>
          <a:solidFill>
            <a:schemeClr val="bg1"/>
          </a:solidFill>
          <a:ln w="57150">
            <a:solidFill>
              <a:srgbClr val="FF006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6" name="TextBox 5"/>
          <p:cNvSpPr txBox="1"/>
          <p:nvPr/>
        </p:nvSpPr>
        <p:spPr>
          <a:xfrm>
            <a:off x="2497540" y="232012"/>
            <a:ext cx="700130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w="127000">
                  <a:solidFill>
                    <a:prstClr val="white"/>
                  </a:solidFill>
                </a:ln>
                <a:solidFill>
                  <a:prstClr val="white"/>
                </a:solidFill>
                <a:effectLst/>
                <a:uLnTx/>
                <a:uFillTx/>
                <a:latin typeface="Cambria" panose="02040503050406030204" pitchFamily="18" charset="0"/>
                <a:ea typeface="Cambria" panose="02040503050406030204" pitchFamily="18" charset="0"/>
              </a:rPr>
              <a:t>Ôn bài cùng Sóc Nâu</a:t>
            </a:r>
          </a:p>
        </p:txBody>
      </p:sp>
      <p:sp>
        <p:nvSpPr>
          <p:cNvPr id="7" name="TextBox 6"/>
          <p:cNvSpPr txBox="1"/>
          <p:nvPr/>
        </p:nvSpPr>
        <p:spPr>
          <a:xfrm>
            <a:off x="2497540" y="232011"/>
            <a:ext cx="700130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Ôn</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bài</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cùng</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Sóc</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Nâu</a:t>
            </a:r>
            <a:endPar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sp>
        <p:nvSpPr>
          <p:cNvPr id="9" name="TextBox 8"/>
          <p:cNvSpPr txBox="1"/>
          <p:nvPr/>
        </p:nvSpPr>
        <p:spPr>
          <a:xfrm>
            <a:off x="4943476" y="2199194"/>
            <a:ext cx="6277298" cy="30469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Các</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bạn</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nhỏ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chăm</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ngoan</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của</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lớp</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ơi</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Hãy</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cùng</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tớ</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ôn</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bài</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nhé</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a:t>
            </a:r>
          </a:p>
        </p:txBody>
      </p:sp>
      <p:pic>
        <p:nvPicPr>
          <p:cNvPr id="12" name="Picture 2" descr="Cute fluffy squirrel holding nut, funny cartoon character Premium Vecto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56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53C45A-B5D6-449D-95DE-B5F4E0CA7A2A}"/>
              </a:ext>
            </a:extLst>
          </p:cNvPr>
          <p:cNvSpPr txBox="1"/>
          <p:nvPr/>
        </p:nvSpPr>
        <p:spPr>
          <a:xfrm>
            <a:off x="1001689" y="1082403"/>
            <a:ext cx="10566606" cy="1030486"/>
          </a:xfrm>
          <a:prstGeom prst="roundRect">
            <a:avLst>
              <a:gd name="adj" fmla="val 17994"/>
            </a:avLst>
          </a:prstGeom>
          <a:solidFill>
            <a:schemeClr val="bg1"/>
          </a:solidFill>
          <a:ln w="38100">
            <a:solidFill>
              <a:srgbClr val="FFEF00"/>
            </a:solid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Câu</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1: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Tìm</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1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danh</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từ</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chỉ</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cây</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cối</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p>
        </p:txBody>
      </p:sp>
      <p:pic>
        <p:nvPicPr>
          <p:cNvPr id="16" name="Picture 2" descr="Cute fluffy squirrel holding nut, funny cartoon character Premium Vecto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781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032558-A39A-DE13-D5A9-9FA0D9B0E4D9}"/>
              </a:ext>
            </a:extLst>
          </p:cNvPr>
          <p:cNvSpPr txBox="1"/>
          <p:nvPr/>
        </p:nvSpPr>
        <p:spPr>
          <a:xfrm>
            <a:off x="1001689" y="1082403"/>
            <a:ext cx="10566606" cy="1030486"/>
          </a:xfrm>
          <a:prstGeom prst="roundRect">
            <a:avLst>
              <a:gd name="adj" fmla="val 17994"/>
            </a:avLst>
          </a:prstGeom>
          <a:solidFill>
            <a:schemeClr val="bg1"/>
          </a:solidFill>
          <a:ln w="38100">
            <a:solidFill>
              <a:srgbClr val="FFEF00"/>
            </a:solid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Câu</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2: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Tìm</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1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danh</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từ</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chỉ</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sự</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vật</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p>
        </p:txBody>
      </p:sp>
      <p:pic>
        <p:nvPicPr>
          <p:cNvPr id="5" name="Picture 2" descr="Cute fluffy squirrel holding nut, funny cartoon character Premium Vector">
            <a:extLst>
              <a:ext uri="{FF2B5EF4-FFF2-40B4-BE49-F238E27FC236}">
                <a16:creationId xmlns:a16="http://schemas.microsoft.com/office/drawing/2014/main" id="{596AAB77-6285-AB1A-3435-524E2DEE89B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699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EF152D-210C-D7F2-61D3-96C3D634C58E}"/>
              </a:ext>
            </a:extLst>
          </p:cNvPr>
          <p:cNvSpPr txBox="1"/>
          <p:nvPr/>
        </p:nvSpPr>
        <p:spPr>
          <a:xfrm>
            <a:off x="1047749" y="1082403"/>
            <a:ext cx="10520545" cy="1957923"/>
          </a:xfrm>
          <a:prstGeom prst="roundRect">
            <a:avLst>
              <a:gd name="adj" fmla="val 17994"/>
            </a:avLst>
          </a:prstGeom>
          <a:solidFill>
            <a:schemeClr val="bg1"/>
          </a:solidFill>
          <a:ln w="38100">
            <a:solidFill>
              <a:srgbClr val="FFEF00"/>
            </a:solid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Câu 3: Tìm</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vi-VN"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1 danh từ chỉ hiện tượng.</a:t>
            </a:r>
            <a:endPar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5" name="Picture 2" descr="Cute fluffy squirrel holding nut, funny cartoon character Premium Vector">
            <a:extLst>
              <a:ext uri="{FF2B5EF4-FFF2-40B4-BE49-F238E27FC236}">
                <a16:creationId xmlns:a16="http://schemas.microsoft.com/office/drawing/2014/main" id="{9B4AD0EA-4132-6C00-6BC5-A57BA3D678A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663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02</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pic>
        <p:nvPicPr>
          <p:cNvPr id="3" name="Picture 2">
            <a:extLst>
              <a:ext uri="{FF2B5EF4-FFF2-40B4-BE49-F238E27FC236}">
                <a16:creationId xmlns:a16="http://schemas.microsoft.com/office/drawing/2014/main" id="{31331AB6-D43D-8796-A780-07C8FFD4E040}"/>
              </a:ext>
            </a:extLst>
          </p:cNvPr>
          <p:cNvPicPr>
            <a:picLocks noChangeAspect="1"/>
          </p:cNvPicPr>
          <p:nvPr/>
        </p:nvPicPr>
        <p:blipFill>
          <a:blip r:embed="rId3"/>
          <a:stretch>
            <a:fillRect/>
          </a:stretch>
        </p:blipFill>
        <p:spPr>
          <a:xfrm>
            <a:off x="4927262" y="1947497"/>
            <a:ext cx="4871126" cy="4029805"/>
          </a:xfrm>
          <a:prstGeom prst="rect">
            <a:avLst/>
          </a:prstGeom>
        </p:spPr>
      </p:pic>
    </p:spTree>
    <p:extLst>
      <p:ext uri="{BB962C8B-B14F-4D97-AF65-F5344CB8AC3E}">
        <p14:creationId xmlns:p14="http://schemas.microsoft.com/office/powerpoint/2010/main" val="252134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5">
            <a:extLst>
              <a:ext uri="{FF2B5EF4-FFF2-40B4-BE49-F238E27FC236}">
                <a16:creationId xmlns:a16="http://schemas.microsoft.com/office/drawing/2014/main" id="{F1EFB486-808A-4B9A-BCE0-48113DA05147}"/>
              </a:ext>
            </a:extLst>
          </p:cNvPr>
          <p:cNvSpPr/>
          <p:nvPr/>
        </p:nvSpPr>
        <p:spPr>
          <a:xfrm>
            <a:off x="295275" y="452372"/>
            <a:ext cx="11601450" cy="631940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cs typeface="+mn-cs"/>
            </a:endParaRPr>
          </a:p>
        </p:txBody>
      </p:sp>
      <p:pic>
        <p:nvPicPr>
          <p:cNvPr id="10" name="图片 18">
            <a:extLst>
              <a:ext uri="{FF2B5EF4-FFF2-40B4-BE49-F238E27FC236}">
                <a16:creationId xmlns:a16="http://schemas.microsoft.com/office/drawing/2014/main" id="{A766523A-36E6-4ABD-B5F6-635F3921E775}"/>
              </a:ext>
            </a:extLst>
          </p:cNvPr>
          <p:cNvPicPr>
            <a:picLocks noChangeAspect="1"/>
          </p:cNvPicPr>
          <p:nvPr/>
        </p:nvPicPr>
        <p:blipFill>
          <a:blip r:embed="rId2"/>
          <a:stretch>
            <a:fillRect/>
          </a:stretch>
        </p:blipFill>
        <p:spPr>
          <a:xfrm>
            <a:off x="494635" y="452372"/>
            <a:ext cx="2770767" cy="740323"/>
          </a:xfrm>
          <a:prstGeom prst="rect">
            <a:avLst/>
          </a:prstGeom>
        </p:spPr>
      </p:pic>
      <p:sp>
        <p:nvSpPr>
          <p:cNvPr id="11" name="文本框 19">
            <a:extLst>
              <a:ext uri="{FF2B5EF4-FFF2-40B4-BE49-F238E27FC236}">
                <a16:creationId xmlns:a16="http://schemas.microsoft.com/office/drawing/2014/main" id="{CA201851-E135-4CDA-A9E8-D190411254FE}"/>
              </a:ext>
            </a:extLst>
          </p:cNvPr>
          <p:cNvSpPr txBox="1"/>
          <p:nvPr/>
        </p:nvSpPr>
        <p:spPr>
          <a:xfrm>
            <a:off x="1167245" y="541742"/>
            <a:ext cx="10824730" cy="584775"/>
          </a:xfrm>
          <a:prstGeom prst="rect">
            <a:avLst/>
          </a:prstGeom>
          <a:noFill/>
        </p:spPr>
        <p:txBody>
          <a:bodyPr wrap="square" rtlCol="0">
            <a:spAutoFit/>
          </a:bodyPr>
          <a:lstStyle/>
          <a:p>
            <a:pPr lvl="0">
              <a:defRPr/>
            </a:pPr>
            <a:r>
              <a:rPr lang="en-US" sz="3200" dirty="0">
                <a:solidFill>
                  <a:srgbClr val="000000"/>
                </a:solidFill>
                <a:latin typeface="Cambria" panose="02040503050406030204" pitchFamily="18" charset="0"/>
                <a:ea typeface="Cambria" panose="02040503050406030204" pitchFamily="18" charset="0"/>
              </a:rPr>
              <a:t>1. </a:t>
            </a:r>
            <a:r>
              <a:rPr lang="vi-VN" sz="3200" dirty="0">
                <a:solidFill>
                  <a:srgbClr val="000000"/>
                </a:solidFill>
                <a:latin typeface="Cambria" panose="02040503050406030204" pitchFamily="18" charset="0"/>
                <a:ea typeface="Cambria" panose="02040503050406030204" pitchFamily="18" charset="0"/>
              </a:rPr>
              <a:t>Đoạn văn dưới đây có mấy câu? Nhờ đâu em biết như vậy?</a:t>
            </a:r>
            <a:endParaRPr kumimoji="0" lang="zh-CN" altLang="en-US" sz="3200" b="0" i="0" u="none" strike="noStrike" kern="1200" cap="none" spc="0" normalizeH="0" baseline="0" noProof="0" dirty="0">
              <a:ln>
                <a:noFill/>
              </a:ln>
              <a:solidFill>
                <a:srgbClr val="00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sp>
        <p:nvSpPr>
          <p:cNvPr id="2" name="Rectangle: Rounded Corners 1">
            <a:extLst>
              <a:ext uri="{FF2B5EF4-FFF2-40B4-BE49-F238E27FC236}">
                <a16:creationId xmlns:a16="http://schemas.microsoft.com/office/drawing/2014/main" id="{8332DFA0-B1D0-E154-E1CD-CFCB5C5A9B7E}"/>
              </a:ext>
            </a:extLst>
          </p:cNvPr>
          <p:cNvSpPr/>
          <p:nvPr/>
        </p:nvSpPr>
        <p:spPr>
          <a:xfrm>
            <a:off x="971550" y="1695450"/>
            <a:ext cx="10572750" cy="2914650"/>
          </a:xfrm>
          <a:prstGeom prst="roundRect">
            <a:avLst/>
          </a:prstGeom>
          <a:ln w="38100">
            <a:solidFill>
              <a:srgbClr val="00B05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0" i="0" dirty="0">
                <a:solidFill>
                  <a:srgbClr val="000000"/>
                </a:solidFill>
                <a:effectLst/>
                <a:latin typeface="Cambria" panose="02040503050406030204" pitchFamily="18" charset="0"/>
                <a:ea typeface="Cambria" panose="02040503050406030204" pitchFamily="18" charset="0"/>
              </a:rPr>
              <a:t>Anh em tôi ở cùng bà nội từ bé. Những đêm hè, bà thường trải chiếu ở giữa sân gạch. Bà ngồi đó xem chúng tôi chạy nhảy, nô đùa đủ trò. Ba biết nhiều câu chuyện cổ tích. Chúng tôi đã thuộc lòng những câu chuyện bà kể. Chẳng hiểu vì sao chúng tôi vẫn thấy h</a:t>
            </a:r>
            <a:r>
              <a:rPr lang="en-US" sz="2800" dirty="0" err="1">
                <a:solidFill>
                  <a:srgbClr val="000000"/>
                </a:solidFill>
                <a:latin typeface="Cambria" panose="02040503050406030204" pitchFamily="18" charset="0"/>
                <a:ea typeface="Cambria" panose="02040503050406030204" pitchFamily="18" charset="0"/>
              </a:rPr>
              <a:t>áo</a:t>
            </a:r>
            <a:r>
              <a:rPr lang="vi-VN" sz="2800" b="0" i="0" dirty="0">
                <a:solidFill>
                  <a:srgbClr val="000000"/>
                </a:solidFill>
                <a:effectLst/>
                <a:latin typeface="Cambria" panose="02040503050406030204" pitchFamily="18" charset="0"/>
                <a:ea typeface="Cambria" panose="02040503050406030204" pitchFamily="18" charset="0"/>
              </a:rPr>
              <a:t> hức mỗi lần được nghe bà kể chuyện?</a:t>
            </a:r>
          </a:p>
          <a:p>
            <a:pPr algn="r"/>
            <a:r>
              <a:rPr lang="vi-VN" sz="2800" b="0" i="0" dirty="0">
                <a:solidFill>
                  <a:srgbClr val="000000"/>
                </a:solidFill>
                <a:effectLst/>
                <a:latin typeface="Cambria" panose="02040503050406030204" pitchFamily="18" charset="0"/>
                <a:ea typeface="Cambria" panose="02040503050406030204" pitchFamily="18" charset="0"/>
              </a:rPr>
              <a:t>(</a:t>
            </a:r>
            <a:r>
              <a:rPr lang="vi-VN" sz="2800" b="0" i="1" dirty="0">
                <a:solidFill>
                  <a:srgbClr val="000000"/>
                </a:solidFill>
                <a:effectLst/>
                <a:latin typeface="Cambria" panose="02040503050406030204" pitchFamily="18" charset="0"/>
                <a:ea typeface="Cambria" panose="02040503050406030204" pitchFamily="18" charset="0"/>
              </a:rPr>
              <a:t>Theo</a:t>
            </a:r>
            <a:r>
              <a:rPr lang="vi-VN" sz="2800" b="0" i="0" dirty="0">
                <a:solidFill>
                  <a:srgbClr val="000000"/>
                </a:solidFill>
                <a:effectLst/>
                <a:latin typeface="Cambria" panose="02040503050406030204" pitchFamily="18" charset="0"/>
                <a:ea typeface="Cambria" panose="02040503050406030204" pitchFamily="18" charset="0"/>
              </a:rPr>
              <a:t> Phương Trung)</a:t>
            </a:r>
          </a:p>
        </p:txBody>
      </p:sp>
      <p:sp>
        <p:nvSpPr>
          <p:cNvPr id="4" name="Rectangle 3">
            <a:extLst>
              <a:ext uri="{FF2B5EF4-FFF2-40B4-BE49-F238E27FC236}">
                <a16:creationId xmlns:a16="http://schemas.microsoft.com/office/drawing/2014/main" id="{FA23EB85-5B20-B90A-DF6F-D3A6DC8E0043}"/>
              </a:ext>
            </a:extLst>
          </p:cNvPr>
          <p:cNvSpPr/>
          <p:nvPr/>
        </p:nvSpPr>
        <p:spPr>
          <a:xfrm>
            <a:off x="3709222" y="5008076"/>
            <a:ext cx="5025203" cy="716450"/>
          </a:xfrm>
          <a:prstGeom prst="rect">
            <a:avLst/>
          </a:prstGeom>
          <a:solidFill>
            <a:schemeClr val="accent2">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400" dirty="0">
                <a:solidFill>
                  <a:srgbClr val="000000"/>
                </a:solidFill>
                <a:latin typeface="Cambria" panose="02040503050406030204" pitchFamily="18" charset="0"/>
                <a:ea typeface="Cambria" panose="02040503050406030204" pitchFamily="18" charset="0"/>
              </a:rPr>
              <a:t>Đoạn văn có 6 câu</a:t>
            </a:r>
            <a:endParaRPr kumimoji="0" lang="en-VN"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5" name="Oval 4">
            <a:extLst>
              <a:ext uri="{FF2B5EF4-FFF2-40B4-BE49-F238E27FC236}">
                <a16:creationId xmlns:a16="http://schemas.microsoft.com/office/drawing/2014/main" id="{590AE266-2B3A-0CF3-31D5-D19FB02E0F9C}"/>
              </a:ext>
            </a:extLst>
          </p:cNvPr>
          <p:cNvSpPr/>
          <p:nvPr/>
        </p:nvSpPr>
        <p:spPr>
          <a:xfrm>
            <a:off x="762000" y="178117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1</a:t>
            </a:r>
          </a:p>
        </p:txBody>
      </p:sp>
      <p:sp>
        <p:nvSpPr>
          <p:cNvPr id="6" name="Oval 5">
            <a:extLst>
              <a:ext uri="{FF2B5EF4-FFF2-40B4-BE49-F238E27FC236}">
                <a16:creationId xmlns:a16="http://schemas.microsoft.com/office/drawing/2014/main" id="{61888041-A530-9341-1737-C2F89E84AF5F}"/>
              </a:ext>
            </a:extLst>
          </p:cNvPr>
          <p:cNvSpPr/>
          <p:nvPr/>
        </p:nvSpPr>
        <p:spPr>
          <a:xfrm>
            <a:off x="6191250" y="16097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2</a:t>
            </a:r>
          </a:p>
        </p:txBody>
      </p:sp>
      <p:sp>
        <p:nvSpPr>
          <p:cNvPr id="7" name="Oval 6">
            <a:extLst>
              <a:ext uri="{FF2B5EF4-FFF2-40B4-BE49-F238E27FC236}">
                <a16:creationId xmlns:a16="http://schemas.microsoft.com/office/drawing/2014/main" id="{8DAC586A-BAEC-7DF5-1082-3B92169A2418}"/>
              </a:ext>
            </a:extLst>
          </p:cNvPr>
          <p:cNvSpPr/>
          <p:nvPr/>
        </p:nvSpPr>
        <p:spPr>
          <a:xfrm>
            <a:off x="4391025" y="21431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3</a:t>
            </a:r>
          </a:p>
        </p:txBody>
      </p:sp>
      <p:sp>
        <p:nvSpPr>
          <p:cNvPr id="8" name="Oval 7">
            <a:extLst>
              <a:ext uri="{FF2B5EF4-FFF2-40B4-BE49-F238E27FC236}">
                <a16:creationId xmlns:a16="http://schemas.microsoft.com/office/drawing/2014/main" id="{AA41DD54-67AC-F911-CF05-9CDDD65C06CA}"/>
              </a:ext>
            </a:extLst>
          </p:cNvPr>
          <p:cNvSpPr/>
          <p:nvPr/>
        </p:nvSpPr>
        <p:spPr>
          <a:xfrm>
            <a:off x="2028825" y="25241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4</a:t>
            </a:r>
          </a:p>
        </p:txBody>
      </p:sp>
      <p:sp>
        <p:nvSpPr>
          <p:cNvPr id="16" name="Oval 15">
            <a:extLst>
              <a:ext uri="{FF2B5EF4-FFF2-40B4-BE49-F238E27FC236}">
                <a16:creationId xmlns:a16="http://schemas.microsoft.com/office/drawing/2014/main" id="{706D7B28-7603-E530-2B3A-C3F50C224ABA}"/>
              </a:ext>
            </a:extLst>
          </p:cNvPr>
          <p:cNvSpPr/>
          <p:nvPr/>
        </p:nvSpPr>
        <p:spPr>
          <a:xfrm>
            <a:off x="7277100" y="2571750"/>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5</a:t>
            </a:r>
          </a:p>
        </p:txBody>
      </p:sp>
      <p:sp>
        <p:nvSpPr>
          <p:cNvPr id="17" name="Oval 16">
            <a:extLst>
              <a:ext uri="{FF2B5EF4-FFF2-40B4-BE49-F238E27FC236}">
                <a16:creationId xmlns:a16="http://schemas.microsoft.com/office/drawing/2014/main" id="{EFB47BC8-6AF9-EBC2-809E-2BE9DD588AD1}"/>
              </a:ext>
            </a:extLst>
          </p:cNvPr>
          <p:cNvSpPr/>
          <p:nvPr/>
        </p:nvSpPr>
        <p:spPr>
          <a:xfrm>
            <a:off x="4819650" y="2971800"/>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6</a:t>
            </a:r>
          </a:p>
        </p:txBody>
      </p:sp>
      <p:sp>
        <p:nvSpPr>
          <p:cNvPr id="18" name="Rectangle 17">
            <a:extLst>
              <a:ext uri="{FF2B5EF4-FFF2-40B4-BE49-F238E27FC236}">
                <a16:creationId xmlns:a16="http://schemas.microsoft.com/office/drawing/2014/main" id="{8A4478E0-FAFA-6A1A-53D0-6A105C8D5B11}"/>
              </a:ext>
            </a:extLst>
          </p:cNvPr>
          <p:cNvSpPr/>
          <p:nvPr/>
        </p:nvSpPr>
        <p:spPr>
          <a:xfrm>
            <a:off x="1928047" y="4752976"/>
            <a:ext cx="8778053" cy="1809750"/>
          </a:xfrm>
          <a:prstGeom prst="rect">
            <a:avLst/>
          </a:prstGeom>
          <a:solidFill>
            <a:schemeClr val="accent2">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dirty="0">
                <a:solidFill>
                  <a:srgbClr val="000000"/>
                </a:solidFill>
                <a:latin typeface="Cambria" panose="02040503050406030204" pitchFamily="18" charset="0"/>
                <a:ea typeface="Cambria" panose="02040503050406030204" pitchFamily="18" charset="0"/>
              </a:rPr>
              <a:t>Các câu được nhận diện nhờ vào dấu hiệu hình thức:</a:t>
            </a:r>
            <a:r>
              <a:rPr lang="en-US" sz="4000" dirty="0">
                <a:solidFill>
                  <a:srgbClr val="000000"/>
                </a:solidFill>
                <a:latin typeface="Cambria" panose="02040503050406030204" pitchFamily="18" charset="0"/>
                <a:ea typeface="Cambria" panose="02040503050406030204" pitchFamily="18" charset="0"/>
              </a:rPr>
              <a:t> </a:t>
            </a:r>
            <a:r>
              <a:rPr lang="vi-VN" sz="4000" b="1" dirty="0">
                <a:solidFill>
                  <a:srgbClr val="000000"/>
                </a:solidFill>
                <a:latin typeface="Cambria" panose="02040503050406030204" pitchFamily="18" charset="0"/>
                <a:ea typeface="Cambria" panose="02040503050406030204" pitchFamily="18" charset="0"/>
              </a:rPr>
              <a:t>Chữ cái đầu câu viết hoa,cuối câu có dấu kết thúc.</a:t>
            </a:r>
            <a:endParaRPr kumimoji="0" lang="en-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21" name="Oval 20">
            <a:extLst>
              <a:ext uri="{FF2B5EF4-FFF2-40B4-BE49-F238E27FC236}">
                <a16:creationId xmlns:a16="http://schemas.microsoft.com/office/drawing/2014/main" id="{D24BE190-7452-D21E-48E4-2F6720480F44}"/>
              </a:ext>
            </a:extLst>
          </p:cNvPr>
          <p:cNvSpPr/>
          <p:nvPr/>
        </p:nvSpPr>
        <p:spPr>
          <a:xfrm>
            <a:off x="1171575" y="1924050"/>
            <a:ext cx="285750" cy="390525"/>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DDFB542-0337-5915-4343-54A29FA93505}"/>
              </a:ext>
            </a:extLst>
          </p:cNvPr>
          <p:cNvSpPr/>
          <p:nvPr/>
        </p:nvSpPr>
        <p:spPr>
          <a:xfrm>
            <a:off x="6229350" y="2066925"/>
            <a:ext cx="152400" cy="238125"/>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17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p:cTn id="54" dur="500" fill="hold"/>
                                        <p:tgtEl>
                                          <p:spTgt spid="18"/>
                                        </p:tgtEl>
                                        <p:attrNameLst>
                                          <p:attrName>ppt_w</p:attrName>
                                        </p:attrNameLst>
                                      </p:cBhvr>
                                      <p:tavLst>
                                        <p:tav tm="0">
                                          <p:val>
                                            <p:fltVal val="0"/>
                                          </p:val>
                                        </p:tav>
                                        <p:tav tm="100000">
                                          <p:val>
                                            <p:strVal val="#ppt_w"/>
                                          </p:val>
                                        </p:tav>
                                      </p:tavLst>
                                    </p:anim>
                                    <p:anim calcmode="lin" valueType="num">
                                      <p:cBhvr>
                                        <p:cTn id="55" dur="500" fill="hold"/>
                                        <p:tgtEl>
                                          <p:spTgt spid="18"/>
                                        </p:tgtEl>
                                        <p:attrNameLst>
                                          <p:attrName>ppt_h</p:attrName>
                                        </p:attrNameLst>
                                      </p:cBhvr>
                                      <p:tavLst>
                                        <p:tav tm="0">
                                          <p:val>
                                            <p:fltVal val="0"/>
                                          </p:val>
                                        </p:tav>
                                        <p:tav tm="100000">
                                          <p:val>
                                            <p:strVal val="#ppt_h"/>
                                          </p:val>
                                        </p:tav>
                                      </p:tavLst>
                                    </p:anim>
                                    <p:animEffect transition="in" filter="fade">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down)">
                                      <p:cBhvr>
                                        <p:cTn id="61" dur="500"/>
                                        <p:tgtEl>
                                          <p:spTgt spid="21"/>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down)">
                                      <p:cBhvr>
                                        <p:cTn id="6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4" grpId="0" animBg="1"/>
      <p:bldP spid="5" grpId="0" animBg="1"/>
      <p:bldP spid="6" grpId="0" animBg="1"/>
      <p:bldP spid="7" grpId="0" animBg="1"/>
      <p:bldP spid="8" grpId="0" animBg="1"/>
      <p:bldP spid="16" grpId="0" animBg="1"/>
      <p:bldP spid="17" grpId="0" animBg="1"/>
      <p:bldP spid="18" grpId="0" animBg="1"/>
      <p:bldP spid="21" grpId="0" animBg="1"/>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未定义">
  <a:themeElements>
    <a:clrScheme name="自定义 773">
      <a:dk1>
        <a:srgbClr val="000000"/>
      </a:dk1>
      <a:lt1>
        <a:srgbClr val="FFFFFF"/>
      </a:lt1>
      <a:dk2>
        <a:srgbClr val="000000"/>
      </a:dk2>
      <a:lt2>
        <a:srgbClr val="FFFFFF"/>
      </a:lt2>
      <a:accent1>
        <a:srgbClr val="627AAE"/>
      </a:accent1>
      <a:accent2>
        <a:srgbClr val="F66589"/>
      </a:accent2>
      <a:accent3>
        <a:srgbClr val="627AAE"/>
      </a:accent3>
      <a:accent4>
        <a:srgbClr val="F66589"/>
      </a:accent4>
      <a:accent5>
        <a:srgbClr val="627AAE"/>
      </a:accent5>
      <a:accent6>
        <a:srgbClr val="F66589"/>
      </a:accent6>
      <a:hlink>
        <a:srgbClr val="627AAE"/>
      </a:hlink>
      <a:folHlink>
        <a:srgbClr val="F66589"/>
      </a:folHlink>
    </a:clrScheme>
    <a:fontScheme name="1212121">
      <a:majorFont>
        <a:latin typeface="字魂131号-酷乐潮玩体"/>
        <a:ea typeface="字魂131号-酷乐潮玩体"/>
        <a:cs typeface=""/>
      </a:majorFont>
      <a:minorFont>
        <a:latin typeface="字魂131号-酷乐潮玩体"/>
        <a:ea typeface="汉仪正圆-55W"/>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774</Words>
  <Application>Microsoft Office PowerPoint</Application>
  <PresentationFormat>Widescreen</PresentationFormat>
  <Paragraphs>79</Paragraphs>
  <Slides>25</Slides>
  <Notes>0</Notes>
  <HiddenSlides>0</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25</vt:i4>
      </vt:variant>
    </vt:vector>
  </HeadingPairs>
  <TitlesOfParts>
    <vt:vector size="46" baseType="lpstr">
      <vt:lpstr>微软雅黑</vt:lpstr>
      <vt:lpstr>#9Slide03 SFU Futura_05 ExtraBo</vt:lpstr>
      <vt:lpstr>#9Slide07 Cadena</vt:lpstr>
      <vt:lpstr>#9Slide07 HoneyCream</vt:lpstr>
      <vt:lpstr>Arial</vt:lpstr>
      <vt:lpstr>Calibri</vt:lpstr>
      <vt:lpstr>Calibri Light</vt:lpstr>
      <vt:lpstr>Cambria</vt:lpstr>
      <vt:lpstr>KaiTi</vt:lpstr>
      <vt:lpstr>Times New Roman</vt:lpstr>
      <vt:lpstr>UTM Wedding K&amp;T</vt:lpstr>
      <vt:lpstr>Wingdings</vt:lpstr>
      <vt:lpstr>字魂131号-酷乐潮玩体</vt:lpstr>
      <vt:lpstr>字魂20号-石头体</vt:lpstr>
      <vt:lpstr>字魂58号-创中黑</vt:lpstr>
      <vt:lpstr>思源黑体 CN Medium</vt:lpstr>
      <vt:lpstr>汉仪正圆-55W</vt:lpstr>
      <vt:lpstr>Office 主题​​</vt:lpstr>
      <vt:lpstr>未定义</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Thu Vu</cp:lastModifiedBy>
  <cp:revision>46</cp:revision>
  <dcterms:created xsi:type="dcterms:W3CDTF">2023-10-22T11:54:16Z</dcterms:created>
  <dcterms:modified xsi:type="dcterms:W3CDTF">2025-01-24T14:07:39Z</dcterms:modified>
</cp:coreProperties>
</file>