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56" r:id="rId3"/>
    <p:sldId id="336" r:id="rId4"/>
    <p:sldId id="543" r:id="rId5"/>
    <p:sldId id="541" r:id="rId6"/>
    <p:sldId id="542" r:id="rId7"/>
    <p:sldId id="313" r:id="rId8"/>
    <p:sldId id="316" r:id="rId9"/>
    <p:sldId id="551" r:id="rId10"/>
    <p:sldId id="544" r:id="rId11"/>
    <p:sldId id="517" r:id="rId12"/>
    <p:sldId id="518" r:id="rId13"/>
    <p:sldId id="545" r:id="rId14"/>
    <p:sldId id="546" r:id="rId15"/>
    <p:sldId id="547" r:id="rId16"/>
    <p:sldId id="548" r:id="rId17"/>
    <p:sldId id="520" r:id="rId18"/>
    <p:sldId id="55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F976-AFD7-4D6C-90A4-2A345C031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FC854-3ABC-477B-8122-59B10F8E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E1253-480E-4AF2-8CBE-8996E8D1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78D9F-170D-4957-A675-43643AA0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362F8-CEC6-4754-97C2-A10262CA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895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73B7-39CA-49B9-8BAA-9C9BFD4F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B2103-1D85-4943-A5AA-7CB2E89D4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0C43A-1215-45AF-8800-3427219D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3A1FD-6C76-4B55-9E3D-28A6B659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D4B9D-075B-43C8-8716-740FB393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351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CC4699-4F81-40FA-A66E-6EB2A6BFC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F1FC0-0E84-47B2-A96E-0FB37AD84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93180-77CE-4059-8FBB-C2AB90C8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62F00-8DFC-435E-A031-FD3B07B4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AA07-3F9D-4777-ABC5-81F328C7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5769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229E-0F6F-8062-F224-67B78DF9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15E8C-6FE7-0814-1805-D7AFC477F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BE422-91A2-9123-3E10-8C6E0C61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14/01/25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4E776-A9EC-BCFF-D2E3-F69CD783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EA223-8517-BDF7-6EDC-B34B7128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8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3B11-3CD5-316C-1741-1D14FFEE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95FE8-D855-BB8F-D823-9CC19591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6315D-9C7B-3B72-CBF0-F724AF6B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14/01/25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6FE03-42FA-BCB8-1C0B-14F33360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E9B22-6D93-EFCE-A9C6-E7AE5AF3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88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663C-987A-8FDF-572B-CA5173FB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2473C-0C6C-E169-F01D-91915D5FE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5EE94-5DE7-1A66-C11C-C385E1832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14/01/25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D2528-5583-FB66-6CA9-0E0829F06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ED12D-CAEF-4755-E8DF-E08C65B4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62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C5EC-BAA0-E903-2821-59D611EC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DFB4-C8CB-F551-3B0A-D47DF5C46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AA64B-8C36-0A08-4895-6835B54F0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842D8-DF46-E6C0-8067-470AE3B4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14/01/25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10173-E851-F5BA-6498-1BBBF3C6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05AD5-D420-1C49-A10B-A405D26E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3990-E9AD-CAAF-EA62-B09284BF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AA7EE-5BCA-1F95-F62A-5E5A00E03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40E84-3BAE-912E-F41A-009E30500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88F5A-BC92-933D-B0B7-C68848985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2CBDB5-4044-18FE-E950-097AE542A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7FA702-2FA9-F3BC-4524-A18C0E14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14/01/25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7D041-C6D6-3713-AAA7-2090B322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F0BEC7-B958-59DD-3EFC-22561769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21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1989-B7C1-91D1-CBF2-6CA67D23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BC847-DFAC-9103-9D10-66E130BB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14/01/25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0F4E0-DBEF-3831-C50D-CD99D3FE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978CE-2A0F-198B-2D37-B326F968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20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EB6F4-A315-EF70-ACCC-2C2D0204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14/01/25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751B6D-4004-6060-3027-4FCAD192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FFA4A-B5DB-55A6-DDAA-D3C78DC3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16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E821-1EB1-481F-31C2-B101E536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7686E-BEA6-8FE3-B9D5-9599ABC9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F7B83-9A5D-E02B-A10A-E43470A7E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BD959-FCA3-F45C-8A29-8A85F1BB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14/01/25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0C08C-437F-A329-D1BD-1516C201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E895C-932F-A05C-9E20-92E740B6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1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9456-B59D-4CA2-B750-A1FC4A84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C514D-23D4-47FF-9605-475A070E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19BF7-9EEC-4B38-8FB0-0035794C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8AA9F-3789-4609-9DD1-390CB46D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580BB-8DC3-44EC-A1D8-8CBD48DB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0834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4EB70-03E6-4875-37BA-2B498329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B7F3F-A07E-A4B7-5682-363E96A02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AC494-2A13-975A-0188-2ACE4E83A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DCC66-D939-564D-B68D-1A730EE38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14/01/25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88606-1A31-4B3F-4909-DF8F33362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501A0-C8EC-4CC2-7A9A-8CC05621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79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5CD3A-EFC3-1844-BE73-4CBC9707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650B9-D1C8-7C4D-8A27-519AA51CE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3E0D2-6CE9-8E91-967D-7769ABEB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14/01/25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E838D-E760-5CBD-A34E-68F38A11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B86AB-EC11-D4AA-2565-FEF7E739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54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2FA065-9C68-1E95-4967-2923E2B51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5256C-86EA-6FE3-D961-1BFF535CD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087E4-8B1F-5BFF-4DDE-B73B91B9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14/01/25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CCEB6-76C6-E044-3171-3424686F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07CF2-D395-FBB7-FD27-3899B20F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78638-CF62-432B-825F-ED352859E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4EC24-E3EB-4907-8514-1FECD3E77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A1A8-F4D2-4297-9481-73EBEBC6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113EA-3C50-4351-A570-309F565D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59D14-BFC3-456D-9741-154BF9D8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27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3C35-7ED7-4F8F-8C3D-B78B8973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3EC59-5822-4688-B22A-054E4D66C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A5C39-E055-46E2-8480-4EFC404F4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8E96A-40DD-4E23-B8C3-AA6ADC1C5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8578C-EFF7-49B2-A223-31810509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1AF94-F4DB-47BE-B37C-04E1D8F4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874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6639-F949-450B-9396-D912974A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F49F0-492A-4295-9DBB-D6818EB85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F302D-762C-4372-8EFC-012F0EFE7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21145-FE5D-4CB7-870E-42FF5A8E1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6D90B0-C9C6-4191-8077-9AC7B6FB5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2A0606-ADF9-4339-83B2-DDFD8347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84A33B-FE31-47AD-AB21-95074361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53EF5-DE77-4D2C-AC61-2A72BF75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601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870F-EA2E-4478-B65A-D938236A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4920B-D59D-4D28-B241-FE82F5C0B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0FC60-6010-4BD8-8D81-93107966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7A9DB-1CD1-4518-A764-CCA1674F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944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AF32C-FDBD-453E-ABB9-19FCB5719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AD095-604D-4E23-918B-651F54B4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6808D-BCD3-4441-A5E8-B8C9876C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179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0EAAF-A8EB-4879-8369-CF28925B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B07E0-9E96-46B0-A8AE-478CAF16F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B51CC-743D-4112-A67A-5A2DA57C0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104FD-C2C2-4914-BBCC-2A942666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7CB61-F586-4CD7-9900-672DC9B7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0E00-94DD-4C96-982E-910FF5F5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345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AD59-E229-4EDF-8A97-58FAEC0D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DD284-D209-401E-B66A-CAFD5F68A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DE84C-E473-40AD-B80D-4F67E25FB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4F2B8-A620-49E9-B1CA-82D72641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8CE71-0E8A-404D-9FD7-7F765332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D6EBD-4A3D-42D2-967C-99304EDB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434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B7FD31-8A1A-419D-A7DD-AC245FD0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36896-76F3-4A39-BC74-91662CF08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2A0D0-32C6-4456-AD98-5E13B0F03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96277-C8D2-485C-9435-0B7E3CB347D3}" type="datetimeFigureOut">
              <a:rPr lang="vi-VN" smtClean="0"/>
              <a:t>14/01/2025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27AA7-058B-400B-BECF-120F6635D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C24AF-5368-4C69-AFB8-19FE8F482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111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4D1C4F-29B7-9F09-E6DF-937EAC3B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6E2AC-66D1-DF42-D017-BF7CF87C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338D-B375-D166-BAEB-F775E1EDA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011D5-6D7B-4B4D-83DA-200A94BAB94A}" type="datetimeFigureOut">
              <a:rPr lang="en-US" smtClean="0"/>
              <a:t>14/01/25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46BE8-7140-1991-A01A-3F176C17B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8F35A-1C9B-4D84-254A-C44B13B91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5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C3082AD-EB4F-4607-B7FA-A1C29802E750}"/>
              </a:ext>
            </a:extLst>
          </p:cNvPr>
          <p:cNvSpPr txBox="1"/>
          <p:nvPr/>
        </p:nvSpPr>
        <p:spPr>
          <a:xfrm>
            <a:off x="2664271" y="839061"/>
            <a:ext cx="6515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KHỞI ĐỘNG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Picture 24">
            <a:extLst>
              <a:ext uri="{FF2B5EF4-FFF2-40B4-BE49-F238E27FC236}">
                <a16:creationId xmlns:a16="http://schemas.microsoft.com/office/drawing/2014/main" id="{21869674-43FD-446E-ADB3-62D557DCB6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9935" y="2553429"/>
            <a:ext cx="3843772" cy="34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0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5791C600-2EC8-FA8B-778D-E840AD576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42" y="949586"/>
            <a:ext cx="10472107" cy="2318689"/>
          </a:xfrm>
          <a:prstGeom prst="rect">
            <a:avLst/>
          </a:prstGeom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64C72AA5-9FDB-67A9-246E-34705A208614}"/>
              </a:ext>
            </a:extLst>
          </p:cNvPr>
          <p:cNvSpPr/>
          <p:nvPr/>
        </p:nvSpPr>
        <p:spPr>
          <a:xfrm>
            <a:off x="4888573" y="463406"/>
            <a:ext cx="3048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8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B80EB-25B3-4E74-8217-E24BAB08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18" y="1195722"/>
            <a:ext cx="10433585" cy="17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ACF9CFF-AB6D-4AB6-9E41-2EE0A7B6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34" y="2974784"/>
            <a:ext cx="10111462" cy="1190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3DCCB-BAC1-4647-9EBC-51FBDC0B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34" y="1576349"/>
            <a:ext cx="10111462" cy="1102977"/>
          </a:xfrm>
          <a:prstGeom prst="rect">
            <a:avLst/>
          </a:prstGeom>
        </p:spPr>
      </p:pic>
      <p:sp>
        <p:nvSpPr>
          <p:cNvPr id="7" name="Freeform 478">
            <a:extLst>
              <a:ext uri="{FF2B5EF4-FFF2-40B4-BE49-F238E27FC236}">
                <a16:creationId xmlns:a16="http://schemas.microsoft.com/office/drawing/2014/main" id="{7E2D1668-E9F2-4124-B378-F68AFD2A3412}"/>
              </a:ext>
            </a:extLst>
          </p:cNvPr>
          <p:cNvSpPr>
            <a:spLocks/>
          </p:cNvSpPr>
          <p:nvPr/>
        </p:nvSpPr>
        <p:spPr bwMode="auto">
          <a:xfrm>
            <a:off x="911165" y="484211"/>
            <a:ext cx="732369" cy="354455"/>
          </a:xfrm>
          <a:custGeom>
            <a:avLst/>
            <a:gdLst>
              <a:gd name="T0" fmla="*/ 172 w 175"/>
              <a:gd name="T1" fmla="*/ 70 h 70"/>
              <a:gd name="T2" fmla="*/ 136 w 175"/>
              <a:gd name="T3" fmla="*/ 26 h 70"/>
              <a:gd name="T4" fmla="*/ 119 w 175"/>
              <a:gd name="T5" fmla="*/ 30 h 70"/>
              <a:gd name="T6" fmla="*/ 81 w 175"/>
              <a:gd name="T7" fmla="*/ 0 h 70"/>
              <a:gd name="T8" fmla="*/ 46 w 175"/>
              <a:gd name="T9" fmla="*/ 40 h 70"/>
              <a:gd name="T10" fmla="*/ 34 w 175"/>
              <a:gd name="T11" fmla="*/ 38 h 70"/>
              <a:gd name="T12" fmla="*/ 0 w 175"/>
              <a:gd name="T13" fmla="*/ 70 h 70"/>
              <a:gd name="T14" fmla="*/ 172 w 175"/>
              <a:gd name="T1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70">
                <a:moveTo>
                  <a:pt x="172" y="70"/>
                </a:moveTo>
                <a:cubicBezTo>
                  <a:pt x="175" y="49"/>
                  <a:pt x="163" y="26"/>
                  <a:pt x="136" y="26"/>
                </a:cubicBezTo>
                <a:cubicBezTo>
                  <a:pt x="132" y="26"/>
                  <a:pt x="124" y="27"/>
                  <a:pt x="119" y="30"/>
                </a:cubicBezTo>
                <a:cubicBezTo>
                  <a:pt x="116" y="14"/>
                  <a:pt x="103" y="0"/>
                  <a:pt x="81" y="0"/>
                </a:cubicBezTo>
                <a:cubicBezTo>
                  <a:pt x="60" y="0"/>
                  <a:pt x="45" y="21"/>
                  <a:pt x="46" y="40"/>
                </a:cubicBezTo>
                <a:cubicBezTo>
                  <a:pt x="42" y="39"/>
                  <a:pt x="38" y="38"/>
                  <a:pt x="34" y="38"/>
                </a:cubicBezTo>
                <a:cubicBezTo>
                  <a:pt x="16" y="38"/>
                  <a:pt x="1" y="52"/>
                  <a:pt x="0" y="70"/>
                </a:cubicBezTo>
                <a:lnTo>
                  <a:pt x="172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Freeform 479">
            <a:extLst>
              <a:ext uri="{FF2B5EF4-FFF2-40B4-BE49-F238E27FC236}">
                <a16:creationId xmlns:a16="http://schemas.microsoft.com/office/drawing/2014/main" id="{A6800B54-B6F3-4250-9CDE-CCB72A27794B}"/>
              </a:ext>
            </a:extLst>
          </p:cNvPr>
          <p:cNvSpPr>
            <a:spLocks/>
          </p:cNvSpPr>
          <p:nvPr/>
        </p:nvSpPr>
        <p:spPr bwMode="auto">
          <a:xfrm>
            <a:off x="157534" y="333836"/>
            <a:ext cx="522108" cy="351770"/>
          </a:xfrm>
          <a:custGeom>
            <a:avLst/>
            <a:gdLst>
              <a:gd name="T0" fmla="*/ 0 w 125"/>
              <a:gd name="T1" fmla="*/ 70 h 70"/>
              <a:gd name="T2" fmla="*/ 125 w 125"/>
              <a:gd name="T3" fmla="*/ 70 h 70"/>
              <a:gd name="T4" fmla="*/ 124 w 125"/>
              <a:gd name="T5" fmla="*/ 63 h 70"/>
              <a:gd name="T6" fmla="*/ 117 w 125"/>
              <a:gd name="T7" fmla="*/ 52 h 70"/>
              <a:gd name="T8" fmla="*/ 103 w 125"/>
              <a:gd name="T9" fmla="*/ 45 h 70"/>
              <a:gd name="T10" fmla="*/ 80 w 125"/>
              <a:gd name="T11" fmla="*/ 23 h 70"/>
              <a:gd name="T12" fmla="*/ 76 w 125"/>
              <a:gd name="T13" fmla="*/ 24 h 70"/>
              <a:gd name="T14" fmla="*/ 73 w 125"/>
              <a:gd name="T15" fmla="*/ 18 h 70"/>
              <a:gd name="T16" fmla="*/ 31 w 125"/>
              <a:gd name="T17" fmla="*/ 8 h 70"/>
              <a:gd name="T18" fmla="*/ 16 w 125"/>
              <a:gd name="T19" fmla="*/ 50 h 70"/>
              <a:gd name="T20" fmla="*/ 16 w 125"/>
              <a:gd name="T21" fmla="*/ 51 h 70"/>
              <a:gd name="T22" fmla="*/ 0 w 125"/>
              <a:gd name="T2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70">
                <a:moveTo>
                  <a:pt x="0" y="70"/>
                </a:moveTo>
                <a:cubicBezTo>
                  <a:pt x="125" y="70"/>
                  <a:pt x="125" y="70"/>
                  <a:pt x="125" y="70"/>
                </a:cubicBezTo>
                <a:cubicBezTo>
                  <a:pt x="125" y="67"/>
                  <a:pt x="124" y="65"/>
                  <a:pt x="124" y="63"/>
                </a:cubicBezTo>
                <a:cubicBezTo>
                  <a:pt x="123" y="58"/>
                  <a:pt x="120" y="55"/>
                  <a:pt x="117" y="52"/>
                </a:cubicBezTo>
                <a:cubicBezTo>
                  <a:pt x="114" y="48"/>
                  <a:pt x="108" y="45"/>
                  <a:pt x="103" y="45"/>
                </a:cubicBezTo>
                <a:cubicBezTo>
                  <a:pt x="102" y="34"/>
                  <a:pt x="94" y="23"/>
                  <a:pt x="80" y="23"/>
                </a:cubicBezTo>
                <a:cubicBezTo>
                  <a:pt x="79" y="23"/>
                  <a:pt x="77" y="23"/>
                  <a:pt x="76" y="24"/>
                </a:cubicBezTo>
                <a:cubicBezTo>
                  <a:pt x="75" y="22"/>
                  <a:pt x="74" y="20"/>
                  <a:pt x="73" y="18"/>
                </a:cubicBezTo>
                <a:cubicBezTo>
                  <a:pt x="63" y="5"/>
                  <a:pt x="46" y="0"/>
                  <a:pt x="31" y="8"/>
                </a:cubicBezTo>
                <a:cubicBezTo>
                  <a:pt x="17" y="16"/>
                  <a:pt x="12" y="35"/>
                  <a:pt x="16" y="50"/>
                </a:cubicBezTo>
                <a:cubicBezTo>
                  <a:pt x="16" y="50"/>
                  <a:pt x="16" y="50"/>
                  <a:pt x="16" y="51"/>
                </a:cubicBezTo>
                <a:cubicBezTo>
                  <a:pt x="6" y="53"/>
                  <a:pt x="1" y="61"/>
                  <a:pt x="0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Hình chữ nhật 13">
            <a:extLst>
              <a:ext uri="{FF2B5EF4-FFF2-40B4-BE49-F238E27FC236}">
                <a16:creationId xmlns:a16="http://schemas.microsoft.com/office/drawing/2014/main" id="{F99DF91D-8CE7-47FD-870D-8961A66A857D}"/>
              </a:ext>
            </a:extLst>
          </p:cNvPr>
          <p:cNvSpPr/>
          <p:nvPr/>
        </p:nvSpPr>
        <p:spPr>
          <a:xfrm>
            <a:off x="3804609" y="1093118"/>
            <a:ext cx="3217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đọc nhạc số 3</a:t>
            </a:r>
          </a:p>
        </p:txBody>
      </p:sp>
      <p:sp>
        <p:nvSpPr>
          <p:cNvPr id="52" name="Hình chữ nhật 15">
            <a:extLst>
              <a:ext uri="{FF2B5EF4-FFF2-40B4-BE49-F238E27FC236}">
                <a16:creationId xmlns:a16="http://schemas.microsoft.com/office/drawing/2014/main" id="{A219E6E0-D4D9-4A84-9591-BB3CD98B1024}"/>
              </a:ext>
            </a:extLst>
          </p:cNvPr>
          <p:cNvSpPr/>
          <p:nvPr/>
        </p:nvSpPr>
        <p:spPr>
          <a:xfrm>
            <a:off x="1454535" y="253815"/>
            <a:ext cx="34996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 hiểu bài nhạc:</a:t>
            </a:r>
          </a:p>
        </p:txBody>
      </p:sp>
      <p:sp>
        <p:nvSpPr>
          <p:cNvPr id="15" name="Hình chữ nhật 16">
            <a:extLst>
              <a:ext uri="{FF2B5EF4-FFF2-40B4-BE49-F238E27FC236}">
                <a16:creationId xmlns:a16="http://schemas.microsoft.com/office/drawing/2014/main" id="{C8F775BE-A712-4B29-A998-32071D6CEAAA}"/>
              </a:ext>
            </a:extLst>
          </p:cNvPr>
          <p:cNvSpPr/>
          <p:nvPr/>
        </p:nvSpPr>
        <p:spPr>
          <a:xfrm>
            <a:off x="476905" y="4144275"/>
            <a:ext cx="11326325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vi-VN" sz="2400" noProof="0">
                <a:ln/>
                <a:solidFill>
                  <a:prstClr val="black"/>
                </a:solidFill>
                <a:latin typeface="Times New Roman" panose="02020603050405020304" pitchFamily="18" charset="0"/>
              </a:rPr>
              <a:t>Bài được viết ở nhịp ¾ gồm 8 ô nhịp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Cao độ: Đô, rê, mi, son, la, 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>
                <a:ln/>
                <a:solidFill>
                  <a:prstClr val="black"/>
                </a:solidFill>
                <a:latin typeface="Times New Roman" panose="02020603050405020304" pitchFamily="18" charset="0"/>
              </a:rPr>
              <a:t>Trường độ: Nốt đen, nốt trắng, nốt móc đơn, nốt đen chấm dôi, dấu lặng đen</a:t>
            </a:r>
            <a:endParaRPr kumimoji="0" lang="vi-VN" sz="2400" b="0" i="0" u="none" strike="noStrike" kern="1200" cap="none" spc="0" normalizeH="0" baseline="0">
              <a:ln/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/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8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0E3DCCB-BAC1-4647-9EBC-51FBDC0BF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65" y="1615442"/>
            <a:ext cx="10111462" cy="1102977"/>
          </a:xfrm>
          <a:prstGeom prst="rect">
            <a:avLst/>
          </a:prstGeom>
        </p:spPr>
      </p:pic>
      <p:sp>
        <p:nvSpPr>
          <p:cNvPr id="7" name="Freeform 478">
            <a:extLst>
              <a:ext uri="{FF2B5EF4-FFF2-40B4-BE49-F238E27FC236}">
                <a16:creationId xmlns:a16="http://schemas.microsoft.com/office/drawing/2014/main" id="{7E2D1668-E9F2-4124-B378-F68AFD2A3412}"/>
              </a:ext>
            </a:extLst>
          </p:cNvPr>
          <p:cNvSpPr>
            <a:spLocks/>
          </p:cNvSpPr>
          <p:nvPr/>
        </p:nvSpPr>
        <p:spPr bwMode="auto">
          <a:xfrm>
            <a:off x="911165" y="484211"/>
            <a:ext cx="732369" cy="354455"/>
          </a:xfrm>
          <a:custGeom>
            <a:avLst/>
            <a:gdLst>
              <a:gd name="T0" fmla="*/ 172 w 175"/>
              <a:gd name="T1" fmla="*/ 70 h 70"/>
              <a:gd name="T2" fmla="*/ 136 w 175"/>
              <a:gd name="T3" fmla="*/ 26 h 70"/>
              <a:gd name="T4" fmla="*/ 119 w 175"/>
              <a:gd name="T5" fmla="*/ 30 h 70"/>
              <a:gd name="T6" fmla="*/ 81 w 175"/>
              <a:gd name="T7" fmla="*/ 0 h 70"/>
              <a:gd name="T8" fmla="*/ 46 w 175"/>
              <a:gd name="T9" fmla="*/ 40 h 70"/>
              <a:gd name="T10" fmla="*/ 34 w 175"/>
              <a:gd name="T11" fmla="*/ 38 h 70"/>
              <a:gd name="T12" fmla="*/ 0 w 175"/>
              <a:gd name="T13" fmla="*/ 70 h 70"/>
              <a:gd name="T14" fmla="*/ 172 w 175"/>
              <a:gd name="T1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70">
                <a:moveTo>
                  <a:pt x="172" y="70"/>
                </a:moveTo>
                <a:cubicBezTo>
                  <a:pt x="175" y="49"/>
                  <a:pt x="163" y="26"/>
                  <a:pt x="136" y="26"/>
                </a:cubicBezTo>
                <a:cubicBezTo>
                  <a:pt x="132" y="26"/>
                  <a:pt x="124" y="27"/>
                  <a:pt x="119" y="30"/>
                </a:cubicBezTo>
                <a:cubicBezTo>
                  <a:pt x="116" y="14"/>
                  <a:pt x="103" y="0"/>
                  <a:pt x="81" y="0"/>
                </a:cubicBezTo>
                <a:cubicBezTo>
                  <a:pt x="60" y="0"/>
                  <a:pt x="45" y="21"/>
                  <a:pt x="46" y="40"/>
                </a:cubicBezTo>
                <a:cubicBezTo>
                  <a:pt x="42" y="39"/>
                  <a:pt x="38" y="38"/>
                  <a:pt x="34" y="38"/>
                </a:cubicBezTo>
                <a:cubicBezTo>
                  <a:pt x="16" y="38"/>
                  <a:pt x="1" y="52"/>
                  <a:pt x="0" y="70"/>
                </a:cubicBezTo>
                <a:lnTo>
                  <a:pt x="172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Freeform 479">
            <a:extLst>
              <a:ext uri="{FF2B5EF4-FFF2-40B4-BE49-F238E27FC236}">
                <a16:creationId xmlns:a16="http://schemas.microsoft.com/office/drawing/2014/main" id="{A6800B54-B6F3-4250-9CDE-CCB72A27794B}"/>
              </a:ext>
            </a:extLst>
          </p:cNvPr>
          <p:cNvSpPr>
            <a:spLocks/>
          </p:cNvSpPr>
          <p:nvPr/>
        </p:nvSpPr>
        <p:spPr bwMode="auto">
          <a:xfrm>
            <a:off x="157534" y="333836"/>
            <a:ext cx="522108" cy="351770"/>
          </a:xfrm>
          <a:custGeom>
            <a:avLst/>
            <a:gdLst>
              <a:gd name="T0" fmla="*/ 0 w 125"/>
              <a:gd name="T1" fmla="*/ 70 h 70"/>
              <a:gd name="T2" fmla="*/ 125 w 125"/>
              <a:gd name="T3" fmla="*/ 70 h 70"/>
              <a:gd name="T4" fmla="*/ 124 w 125"/>
              <a:gd name="T5" fmla="*/ 63 h 70"/>
              <a:gd name="T6" fmla="*/ 117 w 125"/>
              <a:gd name="T7" fmla="*/ 52 h 70"/>
              <a:gd name="T8" fmla="*/ 103 w 125"/>
              <a:gd name="T9" fmla="*/ 45 h 70"/>
              <a:gd name="T10" fmla="*/ 80 w 125"/>
              <a:gd name="T11" fmla="*/ 23 h 70"/>
              <a:gd name="T12" fmla="*/ 76 w 125"/>
              <a:gd name="T13" fmla="*/ 24 h 70"/>
              <a:gd name="T14" fmla="*/ 73 w 125"/>
              <a:gd name="T15" fmla="*/ 18 h 70"/>
              <a:gd name="T16" fmla="*/ 31 w 125"/>
              <a:gd name="T17" fmla="*/ 8 h 70"/>
              <a:gd name="T18" fmla="*/ 16 w 125"/>
              <a:gd name="T19" fmla="*/ 50 h 70"/>
              <a:gd name="T20" fmla="*/ 16 w 125"/>
              <a:gd name="T21" fmla="*/ 51 h 70"/>
              <a:gd name="T22" fmla="*/ 0 w 125"/>
              <a:gd name="T2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70">
                <a:moveTo>
                  <a:pt x="0" y="70"/>
                </a:moveTo>
                <a:cubicBezTo>
                  <a:pt x="125" y="70"/>
                  <a:pt x="125" y="70"/>
                  <a:pt x="125" y="70"/>
                </a:cubicBezTo>
                <a:cubicBezTo>
                  <a:pt x="125" y="67"/>
                  <a:pt x="124" y="65"/>
                  <a:pt x="124" y="63"/>
                </a:cubicBezTo>
                <a:cubicBezTo>
                  <a:pt x="123" y="58"/>
                  <a:pt x="120" y="55"/>
                  <a:pt x="117" y="52"/>
                </a:cubicBezTo>
                <a:cubicBezTo>
                  <a:pt x="114" y="48"/>
                  <a:pt x="108" y="45"/>
                  <a:pt x="103" y="45"/>
                </a:cubicBezTo>
                <a:cubicBezTo>
                  <a:pt x="102" y="34"/>
                  <a:pt x="94" y="23"/>
                  <a:pt x="80" y="23"/>
                </a:cubicBezTo>
                <a:cubicBezTo>
                  <a:pt x="79" y="23"/>
                  <a:pt x="77" y="23"/>
                  <a:pt x="76" y="24"/>
                </a:cubicBezTo>
                <a:cubicBezTo>
                  <a:pt x="75" y="22"/>
                  <a:pt x="74" y="20"/>
                  <a:pt x="73" y="18"/>
                </a:cubicBezTo>
                <a:cubicBezTo>
                  <a:pt x="63" y="5"/>
                  <a:pt x="46" y="0"/>
                  <a:pt x="31" y="8"/>
                </a:cubicBezTo>
                <a:cubicBezTo>
                  <a:pt x="17" y="16"/>
                  <a:pt x="12" y="35"/>
                  <a:pt x="16" y="50"/>
                </a:cubicBezTo>
                <a:cubicBezTo>
                  <a:pt x="16" y="50"/>
                  <a:pt x="16" y="50"/>
                  <a:pt x="16" y="51"/>
                </a:cubicBezTo>
                <a:cubicBezTo>
                  <a:pt x="6" y="53"/>
                  <a:pt x="1" y="61"/>
                  <a:pt x="0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2" name="Hình chữ nhật 16">
            <a:extLst>
              <a:ext uri="{FF2B5EF4-FFF2-40B4-BE49-F238E27FC236}">
                <a16:creationId xmlns:a16="http://schemas.microsoft.com/office/drawing/2014/main" id="{CDD68479-A9B0-4DFC-BBD3-A64DD5DC0E93}"/>
              </a:ext>
            </a:extLst>
          </p:cNvPr>
          <p:cNvSpPr/>
          <p:nvPr/>
        </p:nvSpPr>
        <p:spPr>
          <a:xfrm>
            <a:off x="1609246" y="2446209"/>
            <a:ext cx="103752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</a:p>
        </p:txBody>
      </p:sp>
      <p:sp>
        <p:nvSpPr>
          <p:cNvPr id="52" name="Hình chữ nhật 15">
            <a:extLst>
              <a:ext uri="{FF2B5EF4-FFF2-40B4-BE49-F238E27FC236}">
                <a16:creationId xmlns:a16="http://schemas.microsoft.com/office/drawing/2014/main" id="{A219E6E0-D4D9-4A84-9591-BB3CD98B1024}"/>
              </a:ext>
            </a:extLst>
          </p:cNvPr>
          <p:cNvSpPr/>
          <p:nvPr/>
        </p:nvSpPr>
        <p:spPr>
          <a:xfrm>
            <a:off x="1392476" y="98765"/>
            <a:ext cx="35878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nhạc từng câu:</a:t>
            </a:r>
          </a:p>
        </p:txBody>
      </p:sp>
      <p:sp>
        <p:nvSpPr>
          <p:cNvPr id="15" name="Hình chữ nhật 15">
            <a:extLst>
              <a:ext uri="{FF2B5EF4-FFF2-40B4-BE49-F238E27FC236}">
                <a16:creationId xmlns:a16="http://schemas.microsoft.com/office/drawing/2014/main" id="{CD0BC255-4AD3-4C2E-B49F-1190DE850334}"/>
              </a:ext>
            </a:extLst>
          </p:cNvPr>
          <p:cNvSpPr/>
          <p:nvPr/>
        </p:nvSpPr>
        <p:spPr>
          <a:xfrm>
            <a:off x="1254015" y="977073"/>
            <a:ext cx="13580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1:</a:t>
            </a:r>
          </a:p>
        </p:txBody>
      </p:sp>
    </p:spTree>
    <p:extLst>
      <p:ext uri="{BB962C8B-B14F-4D97-AF65-F5344CB8AC3E}">
        <p14:creationId xmlns:p14="http://schemas.microsoft.com/office/powerpoint/2010/main" val="562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ACF9CFF-AB6D-4AB6-9E41-2EE0A7B6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65" y="1801411"/>
            <a:ext cx="10111462" cy="1190569"/>
          </a:xfrm>
          <a:prstGeom prst="rect">
            <a:avLst/>
          </a:prstGeom>
        </p:spPr>
      </p:pic>
      <p:sp>
        <p:nvSpPr>
          <p:cNvPr id="7" name="Freeform 478">
            <a:extLst>
              <a:ext uri="{FF2B5EF4-FFF2-40B4-BE49-F238E27FC236}">
                <a16:creationId xmlns:a16="http://schemas.microsoft.com/office/drawing/2014/main" id="{7E2D1668-E9F2-4124-B378-F68AFD2A3412}"/>
              </a:ext>
            </a:extLst>
          </p:cNvPr>
          <p:cNvSpPr>
            <a:spLocks/>
          </p:cNvSpPr>
          <p:nvPr/>
        </p:nvSpPr>
        <p:spPr bwMode="auto">
          <a:xfrm>
            <a:off x="911165" y="484211"/>
            <a:ext cx="732369" cy="354455"/>
          </a:xfrm>
          <a:custGeom>
            <a:avLst/>
            <a:gdLst>
              <a:gd name="T0" fmla="*/ 172 w 175"/>
              <a:gd name="T1" fmla="*/ 70 h 70"/>
              <a:gd name="T2" fmla="*/ 136 w 175"/>
              <a:gd name="T3" fmla="*/ 26 h 70"/>
              <a:gd name="T4" fmla="*/ 119 w 175"/>
              <a:gd name="T5" fmla="*/ 30 h 70"/>
              <a:gd name="T6" fmla="*/ 81 w 175"/>
              <a:gd name="T7" fmla="*/ 0 h 70"/>
              <a:gd name="T8" fmla="*/ 46 w 175"/>
              <a:gd name="T9" fmla="*/ 40 h 70"/>
              <a:gd name="T10" fmla="*/ 34 w 175"/>
              <a:gd name="T11" fmla="*/ 38 h 70"/>
              <a:gd name="T12" fmla="*/ 0 w 175"/>
              <a:gd name="T13" fmla="*/ 70 h 70"/>
              <a:gd name="T14" fmla="*/ 172 w 175"/>
              <a:gd name="T1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70">
                <a:moveTo>
                  <a:pt x="172" y="70"/>
                </a:moveTo>
                <a:cubicBezTo>
                  <a:pt x="175" y="49"/>
                  <a:pt x="163" y="26"/>
                  <a:pt x="136" y="26"/>
                </a:cubicBezTo>
                <a:cubicBezTo>
                  <a:pt x="132" y="26"/>
                  <a:pt x="124" y="27"/>
                  <a:pt x="119" y="30"/>
                </a:cubicBezTo>
                <a:cubicBezTo>
                  <a:pt x="116" y="14"/>
                  <a:pt x="103" y="0"/>
                  <a:pt x="81" y="0"/>
                </a:cubicBezTo>
                <a:cubicBezTo>
                  <a:pt x="60" y="0"/>
                  <a:pt x="45" y="21"/>
                  <a:pt x="46" y="40"/>
                </a:cubicBezTo>
                <a:cubicBezTo>
                  <a:pt x="42" y="39"/>
                  <a:pt x="38" y="38"/>
                  <a:pt x="34" y="38"/>
                </a:cubicBezTo>
                <a:cubicBezTo>
                  <a:pt x="16" y="38"/>
                  <a:pt x="1" y="52"/>
                  <a:pt x="0" y="70"/>
                </a:cubicBezTo>
                <a:lnTo>
                  <a:pt x="172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Freeform 479">
            <a:extLst>
              <a:ext uri="{FF2B5EF4-FFF2-40B4-BE49-F238E27FC236}">
                <a16:creationId xmlns:a16="http://schemas.microsoft.com/office/drawing/2014/main" id="{A6800B54-B6F3-4250-9CDE-CCB72A27794B}"/>
              </a:ext>
            </a:extLst>
          </p:cNvPr>
          <p:cNvSpPr>
            <a:spLocks/>
          </p:cNvSpPr>
          <p:nvPr/>
        </p:nvSpPr>
        <p:spPr bwMode="auto">
          <a:xfrm>
            <a:off x="157534" y="333836"/>
            <a:ext cx="522108" cy="351770"/>
          </a:xfrm>
          <a:custGeom>
            <a:avLst/>
            <a:gdLst>
              <a:gd name="T0" fmla="*/ 0 w 125"/>
              <a:gd name="T1" fmla="*/ 70 h 70"/>
              <a:gd name="T2" fmla="*/ 125 w 125"/>
              <a:gd name="T3" fmla="*/ 70 h 70"/>
              <a:gd name="T4" fmla="*/ 124 w 125"/>
              <a:gd name="T5" fmla="*/ 63 h 70"/>
              <a:gd name="T6" fmla="*/ 117 w 125"/>
              <a:gd name="T7" fmla="*/ 52 h 70"/>
              <a:gd name="T8" fmla="*/ 103 w 125"/>
              <a:gd name="T9" fmla="*/ 45 h 70"/>
              <a:gd name="T10" fmla="*/ 80 w 125"/>
              <a:gd name="T11" fmla="*/ 23 h 70"/>
              <a:gd name="T12" fmla="*/ 76 w 125"/>
              <a:gd name="T13" fmla="*/ 24 h 70"/>
              <a:gd name="T14" fmla="*/ 73 w 125"/>
              <a:gd name="T15" fmla="*/ 18 h 70"/>
              <a:gd name="T16" fmla="*/ 31 w 125"/>
              <a:gd name="T17" fmla="*/ 8 h 70"/>
              <a:gd name="T18" fmla="*/ 16 w 125"/>
              <a:gd name="T19" fmla="*/ 50 h 70"/>
              <a:gd name="T20" fmla="*/ 16 w 125"/>
              <a:gd name="T21" fmla="*/ 51 h 70"/>
              <a:gd name="T22" fmla="*/ 0 w 125"/>
              <a:gd name="T2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70">
                <a:moveTo>
                  <a:pt x="0" y="70"/>
                </a:moveTo>
                <a:cubicBezTo>
                  <a:pt x="125" y="70"/>
                  <a:pt x="125" y="70"/>
                  <a:pt x="125" y="70"/>
                </a:cubicBezTo>
                <a:cubicBezTo>
                  <a:pt x="125" y="67"/>
                  <a:pt x="124" y="65"/>
                  <a:pt x="124" y="63"/>
                </a:cubicBezTo>
                <a:cubicBezTo>
                  <a:pt x="123" y="58"/>
                  <a:pt x="120" y="55"/>
                  <a:pt x="117" y="52"/>
                </a:cubicBezTo>
                <a:cubicBezTo>
                  <a:pt x="114" y="48"/>
                  <a:pt x="108" y="45"/>
                  <a:pt x="103" y="45"/>
                </a:cubicBezTo>
                <a:cubicBezTo>
                  <a:pt x="102" y="34"/>
                  <a:pt x="94" y="23"/>
                  <a:pt x="80" y="23"/>
                </a:cubicBezTo>
                <a:cubicBezTo>
                  <a:pt x="79" y="23"/>
                  <a:pt x="77" y="23"/>
                  <a:pt x="76" y="24"/>
                </a:cubicBezTo>
                <a:cubicBezTo>
                  <a:pt x="75" y="22"/>
                  <a:pt x="74" y="20"/>
                  <a:pt x="73" y="18"/>
                </a:cubicBezTo>
                <a:cubicBezTo>
                  <a:pt x="63" y="5"/>
                  <a:pt x="46" y="0"/>
                  <a:pt x="31" y="8"/>
                </a:cubicBezTo>
                <a:cubicBezTo>
                  <a:pt x="17" y="16"/>
                  <a:pt x="12" y="35"/>
                  <a:pt x="16" y="50"/>
                </a:cubicBezTo>
                <a:cubicBezTo>
                  <a:pt x="16" y="50"/>
                  <a:pt x="16" y="50"/>
                  <a:pt x="16" y="51"/>
                </a:cubicBezTo>
                <a:cubicBezTo>
                  <a:pt x="6" y="53"/>
                  <a:pt x="1" y="61"/>
                  <a:pt x="0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2" name="Hình chữ nhật 15">
            <a:extLst>
              <a:ext uri="{FF2B5EF4-FFF2-40B4-BE49-F238E27FC236}">
                <a16:creationId xmlns:a16="http://schemas.microsoft.com/office/drawing/2014/main" id="{A219E6E0-D4D9-4A84-9591-BB3CD98B1024}"/>
              </a:ext>
            </a:extLst>
          </p:cNvPr>
          <p:cNvSpPr/>
          <p:nvPr/>
        </p:nvSpPr>
        <p:spPr>
          <a:xfrm>
            <a:off x="3051127" y="348629"/>
            <a:ext cx="35878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nhạc từng câu:</a:t>
            </a:r>
          </a:p>
        </p:txBody>
      </p:sp>
      <p:sp>
        <p:nvSpPr>
          <p:cNvPr id="15" name="Hình chữ nhật 15">
            <a:extLst>
              <a:ext uri="{FF2B5EF4-FFF2-40B4-BE49-F238E27FC236}">
                <a16:creationId xmlns:a16="http://schemas.microsoft.com/office/drawing/2014/main" id="{32F77183-F730-46B1-B068-0A0A7C5E43F5}"/>
              </a:ext>
            </a:extLst>
          </p:cNvPr>
          <p:cNvSpPr/>
          <p:nvPr/>
        </p:nvSpPr>
        <p:spPr>
          <a:xfrm>
            <a:off x="1254015" y="977073"/>
            <a:ext cx="13580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2:</a:t>
            </a:r>
          </a:p>
        </p:txBody>
      </p:sp>
    </p:spTree>
    <p:extLst>
      <p:ext uri="{BB962C8B-B14F-4D97-AF65-F5344CB8AC3E}">
        <p14:creationId xmlns:p14="http://schemas.microsoft.com/office/powerpoint/2010/main" val="273460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ACF9CFF-AB6D-4AB6-9E41-2EE0A7B6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88" y="3047913"/>
            <a:ext cx="10111462" cy="1190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3DCCB-BAC1-4647-9EBC-51FBDC0B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34" y="1576349"/>
            <a:ext cx="10111462" cy="1102977"/>
          </a:xfrm>
          <a:prstGeom prst="rect">
            <a:avLst/>
          </a:prstGeom>
        </p:spPr>
      </p:pic>
      <p:sp>
        <p:nvSpPr>
          <p:cNvPr id="7" name="Freeform 478">
            <a:extLst>
              <a:ext uri="{FF2B5EF4-FFF2-40B4-BE49-F238E27FC236}">
                <a16:creationId xmlns:a16="http://schemas.microsoft.com/office/drawing/2014/main" id="{7E2D1668-E9F2-4124-B378-F68AFD2A3412}"/>
              </a:ext>
            </a:extLst>
          </p:cNvPr>
          <p:cNvSpPr>
            <a:spLocks/>
          </p:cNvSpPr>
          <p:nvPr/>
        </p:nvSpPr>
        <p:spPr bwMode="auto">
          <a:xfrm>
            <a:off x="911165" y="484211"/>
            <a:ext cx="732369" cy="354455"/>
          </a:xfrm>
          <a:custGeom>
            <a:avLst/>
            <a:gdLst>
              <a:gd name="T0" fmla="*/ 172 w 175"/>
              <a:gd name="T1" fmla="*/ 70 h 70"/>
              <a:gd name="T2" fmla="*/ 136 w 175"/>
              <a:gd name="T3" fmla="*/ 26 h 70"/>
              <a:gd name="T4" fmla="*/ 119 w 175"/>
              <a:gd name="T5" fmla="*/ 30 h 70"/>
              <a:gd name="T6" fmla="*/ 81 w 175"/>
              <a:gd name="T7" fmla="*/ 0 h 70"/>
              <a:gd name="T8" fmla="*/ 46 w 175"/>
              <a:gd name="T9" fmla="*/ 40 h 70"/>
              <a:gd name="T10" fmla="*/ 34 w 175"/>
              <a:gd name="T11" fmla="*/ 38 h 70"/>
              <a:gd name="T12" fmla="*/ 0 w 175"/>
              <a:gd name="T13" fmla="*/ 70 h 70"/>
              <a:gd name="T14" fmla="*/ 172 w 175"/>
              <a:gd name="T1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70">
                <a:moveTo>
                  <a:pt x="172" y="70"/>
                </a:moveTo>
                <a:cubicBezTo>
                  <a:pt x="175" y="49"/>
                  <a:pt x="163" y="26"/>
                  <a:pt x="136" y="26"/>
                </a:cubicBezTo>
                <a:cubicBezTo>
                  <a:pt x="132" y="26"/>
                  <a:pt x="124" y="27"/>
                  <a:pt x="119" y="30"/>
                </a:cubicBezTo>
                <a:cubicBezTo>
                  <a:pt x="116" y="14"/>
                  <a:pt x="103" y="0"/>
                  <a:pt x="81" y="0"/>
                </a:cubicBezTo>
                <a:cubicBezTo>
                  <a:pt x="60" y="0"/>
                  <a:pt x="45" y="21"/>
                  <a:pt x="46" y="40"/>
                </a:cubicBezTo>
                <a:cubicBezTo>
                  <a:pt x="42" y="39"/>
                  <a:pt x="38" y="38"/>
                  <a:pt x="34" y="38"/>
                </a:cubicBezTo>
                <a:cubicBezTo>
                  <a:pt x="16" y="38"/>
                  <a:pt x="1" y="52"/>
                  <a:pt x="0" y="70"/>
                </a:cubicBezTo>
                <a:lnTo>
                  <a:pt x="172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Freeform 479">
            <a:extLst>
              <a:ext uri="{FF2B5EF4-FFF2-40B4-BE49-F238E27FC236}">
                <a16:creationId xmlns:a16="http://schemas.microsoft.com/office/drawing/2014/main" id="{A6800B54-B6F3-4250-9CDE-CCB72A27794B}"/>
              </a:ext>
            </a:extLst>
          </p:cNvPr>
          <p:cNvSpPr>
            <a:spLocks/>
          </p:cNvSpPr>
          <p:nvPr/>
        </p:nvSpPr>
        <p:spPr bwMode="auto">
          <a:xfrm>
            <a:off x="157534" y="333836"/>
            <a:ext cx="522108" cy="351770"/>
          </a:xfrm>
          <a:custGeom>
            <a:avLst/>
            <a:gdLst>
              <a:gd name="T0" fmla="*/ 0 w 125"/>
              <a:gd name="T1" fmla="*/ 70 h 70"/>
              <a:gd name="T2" fmla="*/ 125 w 125"/>
              <a:gd name="T3" fmla="*/ 70 h 70"/>
              <a:gd name="T4" fmla="*/ 124 w 125"/>
              <a:gd name="T5" fmla="*/ 63 h 70"/>
              <a:gd name="T6" fmla="*/ 117 w 125"/>
              <a:gd name="T7" fmla="*/ 52 h 70"/>
              <a:gd name="T8" fmla="*/ 103 w 125"/>
              <a:gd name="T9" fmla="*/ 45 h 70"/>
              <a:gd name="T10" fmla="*/ 80 w 125"/>
              <a:gd name="T11" fmla="*/ 23 h 70"/>
              <a:gd name="T12" fmla="*/ 76 w 125"/>
              <a:gd name="T13" fmla="*/ 24 h 70"/>
              <a:gd name="T14" fmla="*/ 73 w 125"/>
              <a:gd name="T15" fmla="*/ 18 h 70"/>
              <a:gd name="T16" fmla="*/ 31 w 125"/>
              <a:gd name="T17" fmla="*/ 8 h 70"/>
              <a:gd name="T18" fmla="*/ 16 w 125"/>
              <a:gd name="T19" fmla="*/ 50 h 70"/>
              <a:gd name="T20" fmla="*/ 16 w 125"/>
              <a:gd name="T21" fmla="*/ 51 h 70"/>
              <a:gd name="T22" fmla="*/ 0 w 125"/>
              <a:gd name="T2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70">
                <a:moveTo>
                  <a:pt x="0" y="70"/>
                </a:moveTo>
                <a:cubicBezTo>
                  <a:pt x="125" y="70"/>
                  <a:pt x="125" y="70"/>
                  <a:pt x="125" y="70"/>
                </a:cubicBezTo>
                <a:cubicBezTo>
                  <a:pt x="125" y="67"/>
                  <a:pt x="124" y="65"/>
                  <a:pt x="124" y="63"/>
                </a:cubicBezTo>
                <a:cubicBezTo>
                  <a:pt x="123" y="58"/>
                  <a:pt x="120" y="55"/>
                  <a:pt x="117" y="52"/>
                </a:cubicBezTo>
                <a:cubicBezTo>
                  <a:pt x="114" y="48"/>
                  <a:pt x="108" y="45"/>
                  <a:pt x="103" y="45"/>
                </a:cubicBezTo>
                <a:cubicBezTo>
                  <a:pt x="102" y="34"/>
                  <a:pt x="94" y="23"/>
                  <a:pt x="80" y="23"/>
                </a:cubicBezTo>
                <a:cubicBezTo>
                  <a:pt x="79" y="23"/>
                  <a:pt x="77" y="23"/>
                  <a:pt x="76" y="24"/>
                </a:cubicBezTo>
                <a:cubicBezTo>
                  <a:pt x="75" y="22"/>
                  <a:pt x="74" y="20"/>
                  <a:pt x="73" y="18"/>
                </a:cubicBezTo>
                <a:cubicBezTo>
                  <a:pt x="63" y="5"/>
                  <a:pt x="46" y="0"/>
                  <a:pt x="31" y="8"/>
                </a:cubicBezTo>
                <a:cubicBezTo>
                  <a:pt x="17" y="16"/>
                  <a:pt x="12" y="35"/>
                  <a:pt x="16" y="50"/>
                </a:cubicBezTo>
                <a:cubicBezTo>
                  <a:pt x="16" y="50"/>
                  <a:pt x="16" y="50"/>
                  <a:pt x="16" y="51"/>
                </a:cubicBezTo>
                <a:cubicBezTo>
                  <a:pt x="6" y="53"/>
                  <a:pt x="1" y="61"/>
                  <a:pt x="0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Hình chữ nhật 13">
            <a:extLst>
              <a:ext uri="{FF2B5EF4-FFF2-40B4-BE49-F238E27FC236}">
                <a16:creationId xmlns:a16="http://schemas.microsoft.com/office/drawing/2014/main" id="{F99DF91D-8CE7-47FD-870D-8961A66A857D}"/>
              </a:ext>
            </a:extLst>
          </p:cNvPr>
          <p:cNvSpPr/>
          <p:nvPr/>
        </p:nvSpPr>
        <p:spPr>
          <a:xfrm>
            <a:off x="3804609" y="1093118"/>
            <a:ext cx="3217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đọc nhạc số 3</a:t>
            </a:r>
          </a:p>
        </p:txBody>
      </p:sp>
      <p:sp>
        <p:nvSpPr>
          <p:cNvPr id="13" name="Hình chữ nhật 16">
            <a:extLst>
              <a:ext uri="{FF2B5EF4-FFF2-40B4-BE49-F238E27FC236}">
                <a16:creationId xmlns:a16="http://schemas.microsoft.com/office/drawing/2014/main" id="{EEEF756B-46AE-493E-9AA9-01708416215B}"/>
              </a:ext>
            </a:extLst>
          </p:cNvPr>
          <p:cNvSpPr/>
          <p:nvPr/>
        </p:nvSpPr>
        <p:spPr>
          <a:xfrm>
            <a:off x="1165847" y="4011607"/>
            <a:ext cx="99018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52" name="Hình chữ nhật 15">
            <a:extLst>
              <a:ext uri="{FF2B5EF4-FFF2-40B4-BE49-F238E27FC236}">
                <a16:creationId xmlns:a16="http://schemas.microsoft.com/office/drawing/2014/main" id="{A219E6E0-D4D9-4A84-9591-BB3CD98B1024}"/>
              </a:ext>
            </a:extLst>
          </p:cNvPr>
          <p:cNvSpPr/>
          <p:nvPr/>
        </p:nvSpPr>
        <p:spPr>
          <a:xfrm>
            <a:off x="1726229" y="366356"/>
            <a:ext cx="28039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Ghép toàn bài:</a:t>
            </a:r>
          </a:p>
        </p:txBody>
      </p:sp>
    </p:spTree>
    <p:extLst>
      <p:ext uri="{BB962C8B-B14F-4D97-AF65-F5344CB8AC3E}">
        <p14:creationId xmlns:p14="http://schemas.microsoft.com/office/powerpoint/2010/main" val="64328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ACF9CFF-AB6D-4AB6-9E41-2EE0A7B6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34" y="2974784"/>
            <a:ext cx="10111462" cy="1190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3DCCB-BAC1-4647-9EBC-51FBDC0B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34" y="1576349"/>
            <a:ext cx="10111462" cy="1102977"/>
          </a:xfrm>
          <a:prstGeom prst="rect">
            <a:avLst/>
          </a:prstGeom>
        </p:spPr>
      </p:pic>
      <p:sp>
        <p:nvSpPr>
          <p:cNvPr id="7" name="Freeform 478">
            <a:extLst>
              <a:ext uri="{FF2B5EF4-FFF2-40B4-BE49-F238E27FC236}">
                <a16:creationId xmlns:a16="http://schemas.microsoft.com/office/drawing/2014/main" id="{7E2D1668-E9F2-4124-B378-F68AFD2A3412}"/>
              </a:ext>
            </a:extLst>
          </p:cNvPr>
          <p:cNvSpPr>
            <a:spLocks/>
          </p:cNvSpPr>
          <p:nvPr/>
        </p:nvSpPr>
        <p:spPr bwMode="auto">
          <a:xfrm>
            <a:off x="911165" y="484211"/>
            <a:ext cx="732369" cy="354455"/>
          </a:xfrm>
          <a:custGeom>
            <a:avLst/>
            <a:gdLst>
              <a:gd name="T0" fmla="*/ 172 w 175"/>
              <a:gd name="T1" fmla="*/ 70 h 70"/>
              <a:gd name="T2" fmla="*/ 136 w 175"/>
              <a:gd name="T3" fmla="*/ 26 h 70"/>
              <a:gd name="T4" fmla="*/ 119 w 175"/>
              <a:gd name="T5" fmla="*/ 30 h 70"/>
              <a:gd name="T6" fmla="*/ 81 w 175"/>
              <a:gd name="T7" fmla="*/ 0 h 70"/>
              <a:gd name="T8" fmla="*/ 46 w 175"/>
              <a:gd name="T9" fmla="*/ 40 h 70"/>
              <a:gd name="T10" fmla="*/ 34 w 175"/>
              <a:gd name="T11" fmla="*/ 38 h 70"/>
              <a:gd name="T12" fmla="*/ 0 w 175"/>
              <a:gd name="T13" fmla="*/ 70 h 70"/>
              <a:gd name="T14" fmla="*/ 172 w 175"/>
              <a:gd name="T1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70">
                <a:moveTo>
                  <a:pt x="172" y="70"/>
                </a:moveTo>
                <a:cubicBezTo>
                  <a:pt x="175" y="49"/>
                  <a:pt x="163" y="26"/>
                  <a:pt x="136" y="26"/>
                </a:cubicBezTo>
                <a:cubicBezTo>
                  <a:pt x="132" y="26"/>
                  <a:pt x="124" y="27"/>
                  <a:pt x="119" y="30"/>
                </a:cubicBezTo>
                <a:cubicBezTo>
                  <a:pt x="116" y="14"/>
                  <a:pt x="103" y="0"/>
                  <a:pt x="81" y="0"/>
                </a:cubicBezTo>
                <a:cubicBezTo>
                  <a:pt x="60" y="0"/>
                  <a:pt x="45" y="21"/>
                  <a:pt x="46" y="40"/>
                </a:cubicBezTo>
                <a:cubicBezTo>
                  <a:pt x="42" y="39"/>
                  <a:pt x="38" y="38"/>
                  <a:pt x="34" y="38"/>
                </a:cubicBezTo>
                <a:cubicBezTo>
                  <a:pt x="16" y="38"/>
                  <a:pt x="1" y="52"/>
                  <a:pt x="0" y="70"/>
                </a:cubicBezTo>
                <a:lnTo>
                  <a:pt x="172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Freeform 479">
            <a:extLst>
              <a:ext uri="{FF2B5EF4-FFF2-40B4-BE49-F238E27FC236}">
                <a16:creationId xmlns:a16="http://schemas.microsoft.com/office/drawing/2014/main" id="{A6800B54-B6F3-4250-9CDE-CCB72A27794B}"/>
              </a:ext>
            </a:extLst>
          </p:cNvPr>
          <p:cNvSpPr>
            <a:spLocks/>
          </p:cNvSpPr>
          <p:nvPr/>
        </p:nvSpPr>
        <p:spPr bwMode="auto">
          <a:xfrm>
            <a:off x="157534" y="333836"/>
            <a:ext cx="522108" cy="351770"/>
          </a:xfrm>
          <a:custGeom>
            <a:avLst/>
            <a:gdLst>
              <a:gd name="T0" fmla="*/ 0 w 125"/>
              <a:gd name="T1" fmla="*/ 70 h 70"/>
              <a:gd name="T2" fmla="*/ 125 w 125"/>
              <a:gd name="T3" fmla="*/ 70 h 70"/>
              <a:gd name="T4" fmla="*/ 124 w 125"/>
              <a:gd name="T5" fmla="*/ 63 h 70"/>
              <a:gd name="T6" fmla="*/ 117 w 125"/>
              <a:gd name="T7" fmla="*/ 52 h 70"/>
              <a:gd name="T8" fmla="*/ 103 w 125"/>
              <a:gd name="T9" fmla="*/ 45 h 70"/>
              <a:gd name="T10" fmla="*/ 80 w 125"/>
              <a:gd name="T11" fmla="*/ 23 h 70"/>
              <a:gd name="T12" fmla="*/ 76 w 125"/>
              <a:gd name="T13" fmla="*/ 24 h 70"/>
              <a:gd name="T14" fmla="*/ 73 w 125"/>
              <a:gd name="T15" fmla="*/ 18 h 70"/>
              <a:gd name="T16" fmla="*/ 31 w 125"/>
              <a:gd name="T17" fmla="*/ 8 h 70"/>
              <a:gd name="T18" fmla="*/ 16 w 125"/>
              <a:gd name="T19" fmla="*/ 50 h 70"/>
              <a:gd name="T20" fmla="*/ 16 w 125"/>
              <a:gd name="T21" fmla="*/ 51 h 70"/>
              <a:gd name="T22" fmla="*/ 0 w 125"/>
              <a:gd name="T2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70">
                <a:moveTo>
                  <a:pt x="0" y="70"/>
                </a:moveTo>
                <a:cubicBezTo>
                  <a:pt x="125" y="70"/>
                  <a:pt x="125" y="70"/>
                  <a:pt x="125" y="70"/>
                </a:cubicBezTo>
                <a:cubicBezTo>
                  <a:pt x="125" y="67"/>
                  <a:pt x="124" y="65"/>
                  <a:pt x="124" y="63"/>
                </a:cubicBezTo>
                <a:cubicBezTo>
                  <a:pt x="123" y="58"/>
                  <a:pt x="120" y="55"/>
                  <a:pt x="117" y="52"/>
                </a:cubicBezTo>
                <a:cubicBezTo>
                  <a:pt x="114" y="48"/>
                  <a:pt x="108" y="45"/>
                  <a:pt x="103" y="45"/>
                </a:cubicBezTo>
                <a:cubicBezTo>
                  <a:pt x="102" y="34"/>
                  <a:pt x="94" y="23"/>
                  <a:pt x="80" y="23"/>
                </a:cubicBezTo>
                <a:cubicBezTo>
                  <a:pt x="79" y="23"/>
                  <a:pt x="77" y="23"/>
                  <a:pt x="76" y="24"/>
                </a:cubicBezTo>
                <a:cubicBezTo>
                  <a:pt x="75" y="22"/>
                  <a:pt x="74" y="20"/>
                  <a:pt x="73" y="18"/>
                </a:cubicBezTo>
                <a:cubicBezTo>
                  <a:pt x="63" y="5"/>
                  <a:pt x="46" y="0"/>
                  <a:pt x="31" y="8"/>
                </a:cubicBezTo>
                <a:cubicBezTo>
                  <a:pt x="17" y="16"/>
                  <a:pt x="12" y="35"/>
                  <a:pt x="16" y="50"/>
                </a:cubicBezTo>
                <a:cubicBezTo>
                  <a:pt x="16" y="50"/>
                  <a:pt x="16" y="50"/>
                  <a:pt x="16" y="51"/>
                </a:cubicBezTo>
                <a:cubicBezTo>
                  <a:pt x="6" y="53"/>
                  <a:pt x="1" y="61"/>
                  <a:pt x="0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Hình chữ nhật 13">
            <a:extLst>
              <a:ext uri="{FF2B5EF4-FFF2-40B4-BE49-F238E27FC236}">
                <a16:creationId xmlns:a16="http://schemas.microsoft.com/office/drawing/2014/main" id="{F99DF91D-8CE7-47FD-870D-8961A66A857D}"/>
              </a:ext>
            </a:extLst>
          </p:cNvPr>
          <p:cNvSpPr/>
          <p:nvPr/>
        </p:nvSpPr>
        <p:spPr>
          <a:xfrm>
            <a:off x="3804609" y="1093118"/>
            <a:ext cx="3217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đọc nhạc số 3</a:t>
            </a:r>
          </a:p>
        </p:txBody>
      </p:sp>
      <p:sp>
        <p:nvSpPr>
          <p:cNvPr id="12" name="Hình chữ nhật 16">
            <a:extLst>
              <a:ext uri="{FF2B5EF4-FFF2-40B4-BE49-F238E27FC236}">
                <a16:creationId xmlns:a16="http://schemas.microsoft.com/office/drawing/2014/main" id="{CDD68479-A9B0-4DFC-BBD3-A64DD5DC0E93}"/>
              </a:ext>
            </a:extLst>
          </p:cNvPr>
          <p:cNvSpPr/>
          <p:nvPr/>
        </p:nvSpPr>
        <p:spPr>
          <a:xfrm>
            <a:off x="1257415" y="2407116"/>
            <a:ext cx="103752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</a:p>
        </p:txBody>
      </p:sp>
      <p:pic>
        <p:nvPicPr>
          <p:cNvPr id="50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670AABE1-D486-4F7F-A1AF-AA4866F0C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9875" y="2608823"/>
            <a:ext cx="427990" cy="379095"/>
          </a:xfrm>
          <a:prstGeom prst="rect">
            <a:avLst/>
          </a:prstGeom>
        </p:spPr>
      </p:pic>
      <p:sp>
        <p:nvSpPr>
          <p:cNvPr id="52" name="Hình chữ nhật 15">
            <a:extLst>
              <a:ext uri="{FF2B5EF4-FFF2-40B4-BE49-F238E27FC236}">
                <a16:creationId xmlns:a16="http://schemas.microsoft.com/office/drawing/2014/main" id="{A219E6E0-D4D9-4A84-9591-BB3CD98B1024}"/>
              </a:ext>
            </a:extLst>
          </p:cNvPr>
          <p:cNvSpPr/>
          <p:nvPr/>
        </p:nvSpPr>
        <p:spPr>
          <a:xfrm>
            <a:off x="1454535" y="348629"/>
            <a:ext cx="67810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nhạc kết hợp gõ đệm theo phách:</a:t>
            </a:r>
          </a:p>
        </p:txBody>
      </p:sp>
      <p:pic>
        <p:nvPicPr>
          <p:cNvPr id="54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C21D5F8D-9BD3-41F6-A2A2-3013D31FF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8125" y="2632909"/>
            <a:ext cx="427990" cy="379095"/>
          </a:xfrm>
          <a:prstGeom prst="rect">
            <a:avLst/>
          </a:prstGeom>
        </p:spPr>
      </p:pic>
      <p:pic>
        <p:nvPicPr>
          <p:cNvPr id="55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090A7882-C165-4E7C-BE51-8535B43F2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8758" y="2538320"/>
            <a:ext cx="427990" cy="379095"/>
          </a:xfrm>
          <a:prstGeom prst="rect">
            <a:avLst/>
          </a:prstGeom>
        </p:spPr>
      </p:pic>
      <p:pic>
        <p:nvPicPr>
          <p:cNvPr id="56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D96989FC-335D-4DF3-B10C-8D3B792F9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2046" y="2573465"/>
            <a:ext cx="427990" cy="379095"/>
          </a:xfrm>
          <a:prstGeom prst="rect">
            <a:avLst/>
          </a:prstGeom>
        </p:spPr>
      </p:pic>
      <p:pic>
        <p:nvPicPr>
          <p:cNvPr id="57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3A0F7EE2-2EB7-4CD3-B73A-06E87FFDE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5770" y="2545781"/>
            <a:ext cx="427990" cy="379095"/>
          </a:xfrm>
          <a:prstGeom prst="rect">
            <a:avLst/>
          </a:prstGeom>
        </p:spPr>
      </p:pic>
      <p:pic>
        <p:nvPicPr>
          <p:cNvPr id="58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1F58A686-1621-4A43-9C41-785F37ADD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1257" y="2584577"/>
            <a:ext cx="427990" cy="379095"/>
          </a:xfrm>
          <a:prstGeom prst="rect">
            <a:avLst/>
          </a:prstGeom>
        </p:spPr>
      </p:pic>
      <p:pic>
        <p:nvPicPr>
          <p:cNvPr id="59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202E3B0A-8101-4879-8AAB-5F835E46A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2342" y="2597051"/>
            <a:ext cx="427990" cy="379095"/>
          </a:xfrm>
          <a:prstGeom prst="rect">
            <a:avLst/>
          </a:prstGeom>
        </p:spPr>
      </p:pic>
      <p:pic>
        <p:nvPicPr>
          <p:cNvPr id="60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E3226828-D257-4DA7-A6F6-B942DD90D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1082" y="2583825"/>
            <a:ext cx="427990" cy="379095"/>
          </a:xfrm>
          <a:prstGeom prst="rect">
            <a:avLst/>
          </a:prstGeom>
        </p:spPr>
      </p:pic>
      <p:pic>
        <p:nvPicPr>
          <p:cNvPr id="61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ABC59AA4-4F5A-4A5D-816C-97F7FFC35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9124" y="2597477"/>
            <a:ext cx="427990" cy="379095"/>
          </a:xfrm>
          <a:prstGeom prst="rect">
            <a:avLst/>
          </a:prstGeom>
        </p:spPr>
      </p:pic>
      <p:pic>
        <p:nvPicPr>
          <p:cNvPr id="62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3A57BA2A-D585-4E22-9B0F-C3840FF10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3228" y="2678311"/>
            <a:ext cx="427990" cy="379095"/>
          </a:xfrm>
          <a:prstGeom prst="rect">
            <a:avLst/>
          </a:prstGeom>
        </p:spPr>
      </p:pic>
      <p:pic>
        <p:nvPicPr>
          <p:cNvPr id="63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1C4A4709-5752-465C-BBEF-91DB1924F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9782" y="2632909"/>
            <a:ext cx="507983" cy="449949"/>
          </a:xfrm>
          <a:prstGeom prst="rect">
            <a:avLst/>
          </a:prstGeom>
        </p:spPr>
      </p:pic>
      <p:pic>
        <p:nvPicPr>
          <p:cNvPr id="64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4D1235E9-3D33-49AE-BF8D-6A13028E1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07384" y="2632909"/>
            <a:ext cx="427990" cy="379095"/>
          </a:xfrm>
          <a:prstGeom prst="rect">
            <a:avLst/>
          </a:prstGeom>
        </p:spPr>
      </p:pic>
      <p:pic>
        <p:nvPicPr>
          <p:cNvPr id="65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2C17A3D4-C144-497D-B057-423DA14C4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3898" y="4081716"/>
            <a:ext cx="427990" cy="379095"/>
          </a:xfrm>
          <a:prstGeom prst="rect">
            <a:avLst/>
          </a:prstGeom>
        </p:spPr>
      </p:pic>
      <p:pic>
        <p:nvPicPr>
          <p:cNvPr id="66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A9B8276F-8EF5-4642-B3D1-2C6D6A9FF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1865" y="4107519"/>
            <a:ext cx="427990" cy="379095"/>
          </a:xfrm>
          <a:prstGeom prst="rect">
            <a:avLst/>
          </a:prstGeom>
        </p:spPr>
      </p:pic>
      <p:pic>
        <p:nvPicPr>
          <p:cNvPr id="67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DC65133E-5752-4222-8632-FAB9C5790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0836" y="4107520"/>
            <a:ext cx="427990" cy="379095"/>
          </a:xfrm>
          <a:prstGeom prst="rect">
            <a:avLst/>
          </a:prstGeom>
        </p:spPr>
      </p:pic>
      <p:pic>
        <p:nvPicPr>
          <p:cNvPr id="68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C2C25333-BF0E-4EA5-AABF-53485AFA0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5837" y="4109912"/>
            <a:ext cx="427990" cy="379095"/>
          </a:xfrm>
          <a:prstGeom prst="rect">
            <a:avLst/>
          </a:prstGeom>
        </p:spPr>
      </p:pic>
      <p:pic>
        <p:nvPicPr>
          <p:cNvPr id="69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FD38D141-A604-4955-85D7-356B31731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2753" y="4107519"/>
            <a:ext cx="427990" cy="379095"/>
          </a:xfrm>
          <a:prstGeom prst="rect">
            <a:avLst/>
          </a:prstGeom>
        </p:spPr>
      </p:pic>
      <p:pic>
        <p:nvPicPr>
          <p:cNvPr id="70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7238683E-D4FE-46A9-B060-A07E23E86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5814" y="4081715"/>
            <a:ext cx="427990" cy="379095"/>
          </a:xfrm>
          <a:prstGeom prst="rect">
            <a:avLst/>
          </a:prstGeom>
        </p:spPr>
      </p:pic>
      <p:pic>
        <p:nvPicPr>
          <p:cNvPr id="71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9E96D9EF-22C2-489E-A5B1-FA3596346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9187" y="4098879"/>
            <a:ext cx="427990" cy="379095"/>
          </a:xfrm>
          <a:prstGeom prst="rect">
            <a:avLst/>
          </a:prstGeom>
        </p:spPr>
      </p:pic>
      <p:pic>
        <p:nvPicPr>
          <p:cNvPr id="72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915C2979-9B05-4F90-8D5A-0FD4F2349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1045" y="4098879"/>
            <a:ext cx="427990" cy="379095"/>
          </a:xfrm>
          <a:prstGeom prst="rect">
            <a:avLst/>
          </a:prstGeom>
        </p:spPr>
      </p:pic>
      <p:pic>
        <p:nvPicPr>
          <p:cNvPr id="73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AFE67B65-42CA-4872-9C26-71915D666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9757" y="4081715"/>
            <a:ext cx="427990" cy="379095"/>
          </a:xfrm>
          <a:prstGeom prst="rect">
            <a:avLst/>
          </a:prstGeom>
        </p:spPr>
      </p:pic>
      <p:pic>
        <p:nvPicPr>
          <p:cNvPr id="74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B9CE9EAC-EAA2-439C-AD42-D630FC5EF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9700" y="4176178"/>
            <a:ext cx="427990" cy="379095"/>
          </a:xfrm>
          <a:prstGeom prst="rect">
            <a:avLst/>
          </a:prstGeom>
        </p:spPr>
      </p:pic>
      <p:pic>
        <p:nvPicPr>
          <p:cNvPr id="75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A0E6015A-A126-47DF-A38E-21F142425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6719" y="4158781"/>
            <a:ext cx="427990" cy="379095"/>
          </a:xfrm>
          <a:prstGeom prst="rect">
            <a:avLst/>
          </a:prstGeom>
        </p:spPr>
      </p:pic>
      <p:pic>
        <p:nvPicPr>
          <p:cNvPr id="76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8651E1E7-7638-4DBD-9905-C9FA6A744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0316" y="4132116"/>
            <a:ext cx="427990" cy="3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C3082AD-EB4F-4607-B7FA-A1C29802E750}"/>
              </a:ext>
            </a:extLst>
          </p:cNvPr>
          <p:cNvSpPr txBox="1"/>
          <p:nvPr/>
        </p:nvSpPr>
        <p:spPr>
          <a:xfrm>
            <a:off x="4330702" y="743486"/>
            <a:ext cx="6515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19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Hộp Văn bản 1">
            <a:extLst>
              <a:ext uri="{FF2B5EF4-FFF2-40B4-BE49-F238E27FC236}">
                <a16:creationId xmlns:a16="http://schemas.microsoft.com/office/drawing/2014/main" id="{87C1FE7F-83AE-4CC0-9677-041553114D41}"/>
              </a:ext>
            </a:extLst>
          </p:cNvPr>
          <p:cNvSpPr txBox="1"/>
          <p:nvPr/>
        </p:nvSpPr>
        <p:spPr>
          <a:xfrm>
            <a:off x="1920787" y="220266"/>
            <a:ext cx="8641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Chủ đề 5: Thiên nhiên tươi đẹp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6277C4A8-BDCB-4226-86B2-AC3DA6F173A6}"/>
              </a:ext>
            </a:extLst>
          </p:cNvPr>
          <p:cNvSpPr txBox="1"/>
          <p:nvPr/>
        </p:nvSpPr>
        <p:spPr>
          <a:xfrm>
            <a:off x="3389238" y="1512927"/>
            <a:ext cx="86418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Lý thuyết âm nhạc: Nhịp 3/4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-  Đọc nhạc: Bài số 3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41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C3082AD-EB4F-4607-B7FA-A1C29802E750}"/>
              </a:ext>
            </a:extLst>
          </p:cNvPr>
          <p:cNvSpPr txBox="1"/>
          <p:nvPr/>
        </p:nvSpPr>
        <p:spPr>
          <a:xfrm>
            <a:off x="4330702" y="743486"/>
            <a:ext cx="6515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19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Hộp Văn bản 1">
            <a:extLst>
              <a:ext uri="{FF2B5EF4-FFF2-40B4-BE49-F238E27FC236}">
                <a16:creationId xmlns:a16="http://schemas.microsoft.com/office/drawing/2014/main" id="{87C1FE7F-83AE-4CC0-9677-041553114D41}"/>
              </a:ext>
            </a:extLst>
          </p:cNvPr>
          <p:cNvSpPr txBox="1"/>
          <p:nvPr/>
        </p:nvSpPr>
        <p:spPr>
          <a:xfrm>
            <a:off x="1920787" y="220266"/>
            <a:ext cx="8641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Chủ đề 5: Thiên nhiên tươi đẹp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6277C4A8-BDCB-4226-86B2-AC3DA6F173A6}"/>
              </a:ext>
            </a:extLst>
          </p:cNvPr>
          <p:cNvSpPr txBox="1"/>
          <p:nvPr/>
        </p:nvSpPr>
        <p:spPr>
          <a:xfrm>
            <a:off x="3389238" y="1512927"/>
            <a:ext cx="86418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Lý thuyết âm nhạc: Nhịp 3/4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 Đọc nhạc: Bài số 3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3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C3082AD-EB4F-4607-B7FA-A1C29802E750}"/>
              </a:ext>
            </a:extLst>
          </p:cNvPr>
          <p:cNvSpPr txBox="1"/>
          <p:nvPr/>
        </p:nvSpPr>
        <p:spPr>
          <a:xfrm>
            <a:off x="1544773" y="1341692"/>
            <a:ext cx="6515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 dung 1: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6277C4A8-BDCB-4226-86B2-AC3DA6F173A6}"/>
              </a:ext>
            </a:extLst>
          </p:cNvPr>
          <p:cNvSpPr txBox="1"/>
          <p:nvPr/>
        </p:nvSpPr>
        <p:spPr>
          <a:xfrm>
            <a:off x="3960383" y="2111133"/>
            <a:ext cx="86418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Lý thuyết âm nhạc: Nhịp 3/4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87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728912-FE3C-4570-BFF5-94AF5787B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267" y="308313"/>
            <a:ext cx="9003507" cy="3432146"/>
          </a:xfrm>
          <a:prstGeom prst="rect">
            <a:avLst/>
          </a:prstGeom>
        </p:spPr>
      </p:pic>
      <p:sp>
        <p:nvSpPr>
          <p:cNvPr id="10" name="Hình chữ nhật 15">
            <a:extLst>
              <a:ext uri="{FF2B5EF4-FFF2-40B4-BE49-F238E27FC236}">
                <a16:creationId xmlns:a16="http://schemas.microsoft.com/office/drawing/2014/main" id="{A9CCC359-2419-4EA0-A2FE-140C6FBCEEEE}"/>
              </a:ext>
            </a:extLst>
          </p:cNvPr>
          <p:cNvSpPr/>
          <p:nvPr/>
        </p:nvSpPr>
        <p:spPr>
          <a:xfrm>
            <a:off x="1387643" y="4062321"/>
            <a:ext cx="81346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Nhịp ¾ thường được viết cho những tác phẩm âm nhạc có tính chất nhịp nhàng, uyển chuyển.</a:t>
            </a:r>
          </a:p>
        </p:txBody>
      </p:sp>
    </p:spTree>
    <p:extLst>
      <p:ext uri="{BB962C8B-B14F-4D97-AF65-F5344CB8AC3E}">
        <p14:creationId xmlns:p14="http://schemas.microsoft.com/office/powerpoint/2010/main" val="32530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15">
            <a:extLst>
              <a:ext uri="{FF2B5EF4-FFF2-40B4-BE49-F238E27FC236}">
                <a16:creationId xmlns:a16="http://schemas.microsoft.com/office/drawing/2014/main" id="{A9CCC359-2419-4EA0-A2FE-140C6FBCEEEE}"/>
              </a:ext>
            </a:extLst>
          </p:cNvPr>
          <p:cNvSpPr/>
          <p:nvPr/>
        </p:nvSpPr>
        <p:spPr>
          <a:xfrm>
            <a:off x="1345698" y="563406"/>
            <a:ext cx="81346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tập:</a:t>
            </a:r>
          </a:p>
        </p:txBody>
      </p:sp>
      <p:sp>
        <p:nvSpPr>
          <p:cNvPr id="11" name="Hình chữ nhật 15">
            <a:extLst>
              <a:ext uri="{FF2B5EF4-FFF2-40B4-BE49-F238E27FC236}">
                <a16:creationId xmlns:a16="http://schemas.microsoft.com/office/drawing/2014/main" id="{70A52F1B-C4B0-4AE0-B8BC-F1AB24F1A7BA}"/>
              </a:ext>
            </a:extLst>
          </p:cNvPr>
          <p:cNvSpPr/>
          <p:nvPr/>
        </p:nvSpPr>
        <p:spPr>
          <a:xfrm>
            <a:off x="751479" y="1069935"/>
            <a:ext cx="112028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 và đọc tên nốt nhạc là phách mạnh và phách nhẹ trong dòng nhạc dưới đây: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6D8486-BA07-4E02-A1F1-172D234DE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41" y="1893260"/>
            <a:ext cx="9922353" cy="15357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6FE195-7EFD-4574-807B-D5707E4FC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616" y="2985138"/>
            <a:ext cx="314286" cy="361905"/>
          </a:xfrm>
          <a:prstGeom prst="rect">
            <a:avLst/>
          </a:prstGeom>
        </p:spPr>
      </p:pic>
      <p:sp>
        <p:nvSpPr>
          <p:cNvPr id="15" name="Hình chữ nhật 15">
            <a:extLst>
              <a:ext uri="{FF2B5EF4-FFF2-40B4-BE49-F238E27FC236}">
                <a16:creationId xmlns:a16="http://schemas.microsoft.com/office/drawing/2014/main" id="{016E2542-369E-4F72-B9FE-542952A12BDB}"/>
              </a:ext>
            </a:extLst>
          </p:cNvPr>
          <p:cNvSpPr/>
          <p:nvPr/>
        </p:nvSpPr>
        <p:spPr>
          <a:xfrm>
            <a:off x="2074034" y="1714963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Mạnh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A47CA500-2F40-4F86-B35F-EEAEB3B8FDB1}"/>
              </a:ext>
            </a:extLst>
          </p:cNvPr>
          <p:cNvSpPr/>
          <p:nvPr/>
        </p:nvSpPr>
        <p:spPr>
          <a:xfrm>
            <a:off x="4348849" y="1706263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Mạnh</a:t>
            </a:r>
          </a:p>
        </p:txBody>
      </p:sp>
      <p:sp>
        <p:nvSpPr>
          <p:cNvPr id="17" name="Hình chữ nhật 15">
            <a:extLst>
              <a:ext uri="{FF2B5EF4-FFF2-40B4-BE49-F238E27FC236}">
                <a16:creationId xmlns:a16="http://schemas.microsoft.com/office/drawing/2014/main" id="{FE09AA63-B674-4178-A9EA-0A5464245E9B}"/>
              </a:ext>
            </a:extLst>
          </p:cNvPr>
          <p:cNvSpPr/>
          <p:nvPr/>
        </p:nvSpPr>
        <p:spPr>
          <a:xfrm>
            <a:off x="6575150" y="1714963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Mạnh</a:t>
            </a:r>
          </a:p>
        </p:txBody>
      </p:sp>
      <p:sp>
        <p:nvSpPr>
          <p:cNvPr id="18" name="Hình chữ nhật 15">
            <a:extLst>
              <a:ext uri="{FF2B5EF4-FFF2-40B4-BE49-F238E27FC236}">
                <a16:creationId xmlns:a16="http://schemas.microsoft.com/office/drawing/2014/main" id="{1848E541-C105-4F7A-99AD-B3256C779683}"/>
              </a:ext>
            </a:extLst>
          </p:cNvPr>
          <p:cNvSpPr/>
          <p:nvPr/>
        </p:nvSpPr>
        <p:spPr>
          <a:xfrm>
            <a:off x="9057715" y="1706263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Mạnh</a:t>
            </a:r>
          </a:p>
        </p:txBody>
      </p:sp>
      <p:sp>
        <p:nvSpPr>
          <p:cNvPr id="19" name="Hình chữ nhật 15">
            <a:extLst>
              <a:ext uri="{FF2B5EF4-FFF2-40B4-BE49-F238E27FC236}">
                <a16:creationId xmlns:a16="http://schemas.microsoft.com/office/drawing/2014/main" id="{A9A69D79-6C53-4109-8F4C-73DD142E1CAC}"/>
              </a:ext>
            </a:extLst>
          </p:cNvPr>
          <p:cNvSpPr/>
          <p:nvPr/>
        </p:nvSpPr>
        <p:spPr>
          <a:xfrm>
            <a:off x="2637494" y="3267558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0" name="Hình chữ nhật 15">
            <a:extLst>
              <a:ext uri="{FF2B5EF4-FFF2-40B4-BE49-F238E27FC236}">
                <a16:creationId xmlns:a16="http://schemas.microsoft.com/office/drawing/2014/main" id="{65B24B7C-6C4B-4CF5-840F-00E179B2FA28}"/>
              </a:ext>
            </a:extLst>
          </p:cNvPr>
          <p:cNvSpPr/>
          <p:nvPr/>
        </p:nvSpPr>
        <p:spPr>
          <a:xfrm>
            <a:off x="3357559" y="3267558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1" name="Hình chữ nhật 15">
            <a:extLst>
              <a:ext uri="{FF2B5EF4-FFF2-40B4-BE49-F238E27FC236}">
                <a16:creationId xmlns:a16="http://schemas.microsoft.com/office/drawing/2014/main" id="{2926FE7B-7D0B-4349-9AC1-8B3CC15C6502}"/>
              </a:ext>
            </a:extLst>
          </p:cNvPr>
          <p:cNvSpPr/>
          <p:nvPr/>
        </p:nvSpPr>
        <p:spPr>
          <a:xfrm>
            <a:off x="4756540" y="3313135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2" name="Hình chữ nhật 15">
            <a:extLst>
              <a:ext uri="{FF2B5EF4-FFF2-40B4-BE49-F238E27FC236}">
                <a16:creationId xmlns:a16="http://schemas.microsoft.com/office/drawing/2014/main" id="{0A6BCEBD-FF8D-4729-A8E1-B7A01056BAE0}"/>
              </a:ext>
            </a:extLst>
          </p:cNvPr>
          <p:cNvSpPr/>
          <p:nvPr/>
        </p:nvSpPr>
        <p:spPr>
          <a:xfrm>
            <a:off x="5476605" y="3321360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3" name="Hình chữ nhật 15">
            <a:extLst>
              <a:ext uri="{FF2B5EF4-FFF2-40B4-BE49-F238E27FC236}">
                <a16:creationId xmlns:a16="http://schemas.microsoft.com/office/drawing/2014/main" id="{CD2BA581-8C76-4D17-9C26-C08A0F36A743}"/>
              </a:ext>
            </a:extLst>
          </p:cNvPr>
          <p:cNvSpPr/>
          <p:nvPr/>
        </p:nvSpPr>
        <p:spPr>
          <a:xfrm>
            <a:off x="7090943" y="3313135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4" name="Hình chữ nhật 15">
            <a:extLst>
              <a:ext uri="{FF2B5EF4-FFF2-40B4-BE49-F238E27FC236}">
                <a16:creationId xmlns:a16="http://schemas.microsoft.com/office/drawing/2014/main" id="{4F96C3DD-560B-4829-B89B-57C56523BEDC}"/>
              </a:ext>
            </a:extLst>
          </p:cNvPr>
          <p:cNvSpPr/>
          <p:nvPr/>
        </p:nvSpPr>
        <p:spPr>
          <a:xfrm>
            <a:off x="7811008" y="3321360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5" name="Hình chữ nhật 15">
            <a:extLst>
              <a:ext uri="{FF2B5EF4-FFF2-40B4-BE49-F238E27FC236}">
                <a16:creationId xmlns:a16="http://schemas.microsoft.com/office/drawing/2014/main" id="{C946A85D-AAB9-4386-99FE-FE9D38B2EE25}"/>
              </a:ext>
            </a:extLst>
          </p:cNvPr>
          <p:cNvSpPr/>
          <p:nvPr/>
        </p:nvSpPr>
        <p:spPr>
          <a:xfrm>
            <a:off x="9425346" y="3313135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6" name="Hình chữ nhật 15">
            <a:extLst>
              <a:ext uri="{FF2B5EF4-FFF2-40B4-BE49-F238E27FC236}">
                <a16:creationId xmlns:a16="http://schemas.microsoft.com/office/drawing/2014/main" id="{2925A759-4748-4197-977D-DF92C54B962B}"/>
              </a:ext>
            </a:extLst>
          </p:cNvPr>
          <p:cNvSpPr/>
          <p:nvPr/>
        </p:nvSpPr>
        <p:spPr>
          <a:xfrm>
            <a:off x="10145411" y="3321360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</p:spTree>
    <p:extLst>
      <p:ext uri="{BB962C8B-B14F-4D97-AF65-F5344CB8AC3E}">
        <p14:creationId xmlns:p14="http://schemas.microsoft.com/office/powerpoint/2010/main" val="22171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32810"/>
            <a:ext cx="7978877" cy="861774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5000" b="1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 CHƠI:  </a:t>
            </a:r>
            <a:r>
              <a:rPr lang="en-US" sz="5000" b="1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Ai nhanh hơn</a:t>
            </a:r>
            <a:endParaRPr lang="en-US" sz="5000" b="1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6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05059" y="14178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3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whoosh.wav"/>
          </p:stSnd>
        </p:sndAc>
      </p:transition>
    </mc:Choice>
    <mc:Fallback xmlns="">
      <p:transition spd="slow">
        <p:fade/>
        <p:sndAc>
          <p:stSnd>
            <p:snd r:embed="rId9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283" numSld="1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06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71630" y="1483373"/>
            <a:ext cx="8403077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5605" y="1599135"/>
            <a:ext cx="8294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Nhịp 3/4 là loại nhịp có mấy phách trong 1 ô nhịp?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4712" y="1018980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8609" y="735189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E92862F8-6ED8-26EA-BF97-707091196FBD}"/>
              </a:ext>
            </a:extLst>
          </p:cNvPr>
          <p:cNvSpPr/>
          <p:nvPr/>
        </p:nvSpPr>
        <p:spPr>
          <a:xfrm>
            <a:off x="1894460" y="3926827"/>
            <a:ext cx="8403077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08724B9-973D-E423-D918-4142BAE3696D}"/>
              </a:ext>
            </a:extLst>
          </p:cNvPr>
          <p:cNvSpPr txBox="1"/>
          <p:nvPr/>
        </p:nvSpPr>
        <p:spPr>
          <a:xfrm>
            <a:off x="2158180" y="4327561"/>
            <a:ext cx="785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Nhịp 3/4 có: 3 phách trong 1 ô nhịp</a:t>
            </a:r>
            <a:endParaRPr lang="en-US" sz="36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7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95791" y="2172510"/>
            <a:ext cx="8403077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Giá trị mỗi phách của nhịp 3/4 bằng nốt nào?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5184" y="2456301"/>
            <a:ext cx="808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vi-VN" sz="36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44712" y="1018980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8609" y="735189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E92862F8-6ED8-26EA-BF97-707091196FBD}"/>
              </a:ext>
            </a:extLst>
          </p:cNvPr>
          <p:cNvSpPr/>
          <p:nvPr/>
        </p:nvSpPr>
        <p:spPr>
          <a:xfrm>
            <a:off x="1995791" y="4245164"/>
            <a:ext cx="8403077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 đen</a:t>
            </a:r>
          </a:p>
        </p:txBody>
      </p:sp>
    </p:spTree>
    <p:extLst>
      <p:ext uri="{BB962C8B-B14F-4D97-AF65-F5344CB8AC3E}">
        <p14:creationId xmlns:p14="http://schemas.microsoft.com/office/powerpoint/2010/main" val="2010330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7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C3082AD-EB4F-4607-B7FA-A1C29802E750}"/>
              </a:ext>
            </a:extLst>
          </p:cNvPr>
          <p:cNvSpPr txBox="1"/>
          <p:nvPr/>
        </p:nvSpPr>
        <p:spPr>
          <a:xfrm>
            <a:off x="1544773" y="1341692"/>
            <a:ext cx="6515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 dung 2: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6277C4A8-BDCB-4226-86B2-AC3DA6F173A6}"/>
              </a:ext>
            </a:extLst>
          </p:cNvPr>
          <p:cNvSpPr txBox="1"/>
          <p:nvPr/>
        </p:nvSpPr>
        <p:spPr>
          <a:xfrm>
            <a:off x="4802323" y="2120001"/>
            <a:ext cx="86418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 nhạc – Bài số 3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2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273</Words>
  <Application>Microsoft Office PowerPoint</Application>
  <PresentationFormat>Widescreen</PresentationFormat>
  <Paragraphs>56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微软雅黑</vt:lpstr>
      <vt:lpstr>Arial</vt:lpstr>
      <vt:lpstr>AvantGarde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Tân Cao</dc:creator>
  <cp:lastModifiedBy>trangphamminh1105@gmail.com</cp:lastModifiedBy>
  <cp:revision>13</cp:revision>
  <dcterms:created xsi:type="dcterms:W3CDTF">2024-06-22T14:36:22Z</dcterms:created>
  <dcterms:modified xsi:type="dcterms:W3CDTF">2025-01-14T15:13:07Z</dcterms:modified>
</cp:coreProperties>
</file>