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59" r:id="rId2"/>
    <p:sldId id="408" r:id="rId3"/>
    <p:sldId id="472" r:id="rId4"/>
    <p:sldId id="460" r:id="rId5"/>
    <p:sldId id="466" r:id="rId6"/>
    <p:sldId id="470" r:id="rId7"/>
    <p:sldId id="468" r:id="rId8"/>
    <p:sldId id="469" r:id="rId9"/>
    <p:sldId id="446" r:id="rId10"/>
    <p:sldId id="444" r:id="rId11"/>
    <p:sldId id="449" r:id="rId12"/>
    <p:sldId id="451" r:id="rId13"/>
    <p:sldId id="452" r:id="rId14"/>
    <p:sldId id="455" r:id="rId15"/>
    <p:sldId id="454" r:id="rId16"/>
    <p:sldId id="445" r:id="rId17"/>
    <p:sldId id="456" r:id="rId18"/>
    <p:sldId id="458" r:id="rId19"/>
    <p:sldId id="464" r:id="rId20"/>
    <p:sldId id="465" r:id="rId21"/>
    <p:sldId id="457" r:id="rId22"/>
  </p:sldIdLst>
  <p:sldSz cx="16276638" cy="9144000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00FF"/>
    <a:srgbClr val="FF3399"/>
    <a:srgbClr val="FF0066"/>
    <a:srgbClr val="FF7C80"/>
    <a:srgbClr val="EDF6F7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2" autoAdjust="0"/>
    <p:restoredTop sz="94660"/>
  </p:normalViewPr>
  <p:slideViewPr>
    <p:cSldViewPr>
      <p:cViewPr varScale="1">
        <p:scale>
          <a:sx n="53" d="100"/>
          <a:sy n="53" d="100"/>
        </p:scale>
        <p:origin x="666" y="6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6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6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2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2"/>
          <p:cNvPicPr>
            <a:picLocks noChangeAspect="1"/>
          </p:cNvPicPr>
          <p:nvPr/>
        </p:nvPicPr>
        <p:blipFill>
          <a:blip r:embed="rId3"/>
          <a:srcRect t="58420" b="19318"/>
          <a:stretch>
            <a:fillRect/>
          </a:stretch>
        </p:blipFill>
        <p:spPr>
          <a:xfrm>
            <a:off x="10319" y="7787641"/>
            <a:ext cx="16256000" cy="1443567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2014" y="0"/>
            <a:ext cx="16311880" cy="1842347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4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3" descr="4 (10)">
            <a:extLst>
              <a:ext uri="{FF2B5EF4-FFF2-40B4-BE49-F238E27FC236}">
                <a16:creationId xmlns:a16="http://schemas.microsoft.com/office/drawing/2014/main" id="{BF45EA57-AFDD-5258-15DF-4DA08C96C9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769693" y="493607"/>
            <a:ext cx="13491633" cy="7605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ED02C-8E22-AFF4-CB61-C9FFA3E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4640" y="1920539"/>
            <a:ext cx="12892125" cy="435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79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534819"/>
              </p:ext>
            </p:extLst>
          </p:nvPr>
        </p:nvGraphicFramePr>
        <p:xfrm>
          <a:off x="442119" y="545119"/>
          <a:ext cx="15011400" cy="8001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011738421"/>
                    </a:ext>
                  </a:extLst>
                </a:gridCol>
                <a:gridCol w="6502400">
                  <a:extLst>
                    <a:ext uri="{9D8B030D-6E8A-4147-A177-3AD203B41FA5}">
                      <a16:colId xmlns:a16="http://schemas.microsoft.com/office/drawing/2014/main" val="1113933071"/>
                    </a:ext>
                  </a:extLst>
                </a:gridCol>
                <a:gridCol w="5003800">
                  <a:extLst>
                    <a:ext uri="{9D8B030D-6E8A-4147-A177-3AD203B41FA5}">
                      <a16:colId xmlns:a16="http://schemas.microsoft.com/office/drawing/2014/main" val="2775179772"/>
                    </a:ext>
                  </a:extLst>
                </a:gridCol>
              </a:tblGrid>
              <a:tr h="1895101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rgbClr val="FF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FF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238342"/>
                  </a:ext>
                </a:extLst>
              </a:tr>
              <a:tr h="3591299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4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814741"/>
                  </a:ext>
                </a:extLst>
              </a:tr>
              <a:tr h="2515189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4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4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endParaRPr lang="en-US" sz="4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16925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44260" y="2623260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tô, xe buýt, nhà cao tầng, đường nhựa, đèn đường,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5009" y="6150931"/>
            <a:ext cx="66588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37608" y="2591532"/>
            <a:ext cx="50512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chội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…</a:t>
            </a:r>
          </a:p>
          <a:p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574343" y="5873931"/>
            <a:ext cx="53475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thong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35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61177-F18E-2346-B4E9-A13A2549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2" y="2286000"/>
            <a:ext cx="8252775" cy="6477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20D7F4-E8BD-6475-ACCF-A8A685814A2C}"/>
              </a:ext>
            </a:extLst>
          </p:cNvPr>
          <p:cNvSpPr/>
          <p:nvPr/>
        </p:nvSpPr>
        <p:spPr>
          <a:xfrm>
            <a:off x="5481479" y="990602"/>
            <a:ext cx="9540240" cy="28498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F5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6121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8C883D-EDBB-E173-AEE3-AB70F809CFB4}"/>
              </a:ext>
            </a:extLst>
          </p:cNvPr>
          <p:cNvGrpSpPr/>
          <p:nvPr/>
        </p:nvGrpSpPr>
        <p:grpSpPr>
          <a:xfrm>
            <a:off x="2499519" y="738456"/>
            <a:ext cx="12245009" cy="1364973"/>
            <a:chOff x="2365513" y="615166"/>
            <a:chExt cx="5546035" cy="14919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C0FA1A5-8986-62A2-F0FA-AC04EA921A5D}"/>
                </a:ext>
              </a:extLst>
            </p:cNvPr>
            <p:cNvSpPr/>
            <p:nvPr/>
          </p:nvSpPr>
          <p:spPr>
            <a:xfrm>
              <a:off x="2365513" y="615166"/>
              <a:ext cx="5524368" cy="1491930"/>
            </a:xfrm>
            <a:prstGeom prst="roundRect">
              <a:avLst/>
            </a:prstGeom>
            <a:solidFill>
              <a:srgbClr val="18B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86E676-932B-844E-8F5F-C75D5DF2F847}"/>
                </a:ext>
              </a:extLst>
            </p:cNvPr>
            <p:cNvSpPr txBox="1"/>
            <p:nvPr/>
          </p:nvSpPr>
          <p:spPr>
            <a:xfrm>
              <a:off x="2365513" y="665898"/>
              <a:ext cx="5546035" cy="1356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33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Tìm những âm thanh được so sánh với nhau trong</a:t>
              </a:r>
              <a:endParaRPr lang="en-US" sz="3733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vi-VN" sz="3733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các câu dưới đây. Điền thông tin vào bảng theo mẫu.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274D02-CA33-4EB5-B1A5-510BADF47941}"/>
              </a:ext>
            </a:extLst>
          </p:cNvPr>
          <p:cNvGrpSpPr/>
          <p:nvPr/>
        </p:nvGrpSpPr>
        <p:grpSpPr>
          <a:xfrm>
            <a:off x="1883178" y="2584209"/>
            <a:ext cx="13182288" cy="2266445"/>
            <a:chOff x="1464456" y="1815876"/>
            <a:chExt cx="9886716" cy="16998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F0D0D31-BBDB-4317-D597-8B822067E71F}"/>
                </a:ext>
              </a:extLst>
            </p:cNvPr>
            <p:cNvSpPr/>
            <p:nvPr/>
          </p:nvSpPr>
          <p:spPr>
            <a:xfrm>
              <a:off x="1464456" y="1815876"/>
              <a:ext cx="9886716" cy="1699834"/>
            </a:xfrm>
            <a:prstGeom prst="roundRect">
              <a:avLst/>
            </a:prstGeom>
            <a:solidFill>
              <a:srgbClr val="FFE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E6813B-FE55-A6F5-AD14-44479E401A0B}"/>
                </a:ext>
              </a:extLst>
            </p:cNvPr>
            <p:cNvSpPr txBox="1"/>
            <p:nvPr/>
          </p:nvSpPr>
          <p:spPr>
            <a:xfrm>
              <a:off x="1576677" y="2038383"/>
              <a:ext cx="9607041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latin typeface="Cambria" panose="02040503050406030204" pitchFamily="18" charset="0"/>
                </a:rPr>
                <a:t>a. </a:t>
              </a:r>
              <a:r>
                <a:rPr lang="vi-VN" sz="3733" b="1" dirty="0">
                  <a:latin typeface="Cambria" panose="02040503050406030204" pitchFamily="18" charset="0"/>
                </a:rPr>
                <a:t>Tiếng đàn tơ rưng khi trầm hùng như tiếng thác đổ, khi thánh thót, róc rách như suối reo.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92A32B-E75C-EA7F-7597-6E79CC1E4F38}"/>
                </a:ext>
              </a:extLst>
            </p:cNvPr>
            <p:cNvSpPr txBox="1"/>
            <p:nvPr/>
          </p:nvSpPr>
          <p:spPr>
            <a:xfrm>
              <a:off x="7400860" y="2992490"/>
              <a:ext cx="3950312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i="1" dirty="0">
                  <a:latin typeface="Cambria" panose="02040503050406030204" pitchFamily="18" charset="0"/>
                </a:rPr>
                <a:t>(Theo Ay Dun </a:t>
              </a:r>
              <a:r>
                <a:rPr lang="en-US" sz="3733" i="1" dirty="0" err="1">
                  <a:latin typeface="Cambria" panose="02040503050406030204" pitchFamily="18" charset="0"/>
                </a:rPr>
                <a:t>và</a:t>
              </a:r>
              <a:r>
                <a:rPr lang="en-US" sz="3733" i="1" dirty="0">
                  <a:latin typeface="Cambria" panose="02040503050406030204" pitchFamily="18" charset="0"/>
                </a:rPr>
                <a:t> Lê </a:t>
              </a:r>
              <a:r>
                <a:rPr lang="en-US" sz="3733" i="1" dirty="0" err="1">
                  <a:latin typeface="Cambria" panose="02040503050406030204" pitchFamily="18" charset="0"/>
                </a:rPr>
                <a:t>Tấn</a:t>
              </a:r>
              <a:r>
                <a:rPr lang="en-US" sz="3733" i="1" dirty="0">
                  <a:latin typeface="Cambria" panose="02040503050406030204" pitchFamily="18" charset="0"/>
                </a:rPr>
                <a:t>)</a:t>
              </a:r>
              <a:endParaRPr lang="vi-VN" sz="3733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98B1B8-4165-3255-5AD9-7E223AF3B351}"/>
              </a:ext>
            </a:extLst>
          </p:cNvPr>
          <p:cNvGrpSpPr/>
          <p:nvPr/>
        </p:nvGrpSpPr>
        <p:grpSpPr>
          <a:xfrm>
            <a:off x="1846355" y="5142080"/>
            <a:ext cx="13182288" cy="2266445"/>
            <a:chOff x="1436839" y="3588743"/>
            <a:chExt cx="9886716" cy="16998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0626569-ED45-080F-4B18-155F8D17AC80}"/>
                </a:ext>
              </a:extLst>
            </p:cNvPr>
            <p:cNvSpPr/>
            <p:nvPr/>
          </p:nvSpPr>
          <p:spPr>
            <a:xfrm>
              <a:off x="1436839" y="3588743"/>
              <a:ext cx="9886716" cy="1699834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5D82A6-1C8D-6889-287D-671544F4C274}"/>
                </a:ext>
              </a:extLst>
            </p:cNvPr>
            <p:cNvSpPr txBox="1"/>
            <p:nvPr/>
          </p:nvSpPr>
          <p:spPr>
            <a:xfrm>
              <a:off x="1576678" y="3774557"/>
              <a:ext cx="9607041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latin typeface="Cambria" panose="02040503050406030204" pitchFamily="18" charset="0"/>
                </a:rPr>
                <a:t>b.</a:t>
              </a:r>
              <a:r>
                <a:rPr lang="vi-VN" sz="3733" b="1" dirty="0">
                  <a:latin typeface="Cambria" panose="02040503050406030204" pitchFamily="18" charset="0"/>
                </a:rPr>
                <a:t> Tiếng chim sáo về ríu ran như một cái chợ vừa mở, như lớp học vừa tan, như buổi đàn ca liên hoan sắp bắt đầu…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827D09-E066-E3DA-5A9A-78BBECBFD508}"/>
                </a:ext>
              </a:extLst>
            </p:cNvPr>
            <p:cNvSpPr txBox="1"/>
            <p:nvPr/>
          </p:nvSpPr>
          <p:spPr>
            <a:xfrm>
              <a:off x="7919677" y="4728664"/>
              <a:ext cx="326404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i="1" dirty="0">
                  <a:latin typeface="Cambria" panose="02040503050406030204" pitchFamily="18" charset="0"/>
                </a:rPr>
                <a:t>(Theo </a:t>
              </a:r>
              <a:r>
                <a:rPr lang="en-US" sz="3733" i="1" dirty="0" err="1">
                  <a:latin typeface="Cambria" panose="02040503050406030204" pitchFamily="18" charset="0"/>
                </a:rPr>
                <a:t>Băng</a:t>
              </a:r>
              <a:r>
                <a:rPr lang="en-US" sz="3733" i="1" dirty="0">
                  <a:latin typeface="Cambria" panose="02040503050406030204" pitchFamily="18" charset="0"/>
                </a:rPr>
                <a:t> </a:t>
              </a:r>
              <a:r>
                <a:rPr lang="en-US" sz="3733" i="1" dirty="0" err="1">
                  <a:latin typeface="Cambria" panose="02040503050406030204" pitchFamily="18" charset="0"/>
                </a:rPr>
                <a:t>Sơn</a:t>
              </a:r>
              <a:r>
                <a:rPr lang="en-US" sz="3733" i="1" dirty="0">
                  <a:latin typeface="Cambria" panose="02040503050406030204" pitchFamily="18" charset="0"/>
                </a:rPr>
                <a:t>)</a:t>
              </a:r>
              <a:endParaRPr lang="vi-VN" sz="3733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DCFE6C-D736-6C89-861D-C91833AE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67" y="608837"/>
            <a:ext cx="1601355" cy="17151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32919" y="723150"/>
            <a:ext cx="86291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so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sánh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126" y="1328546"/>
            <a:ext cx="5431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Điền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bảng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32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5174006-FAAF-3650-BBD2-E88F86343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20" y="2295685"/>
            <a:ext cx="9386383" cy="30770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A3E4C4C-DDAA-71C7-8EAF-2CB0D12C4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21" y="5397832"/>
            <a:ext cx="9386381" cy="26309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0BAA353-54C5-C84A-F52C-B061108C6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03" y="5798203"/>
            <a:ext cx="5877785" cy="29621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F0925AF-D939-389E-0708-E481C1E89873}"/>
              </a:ext>
            </a:extLst>
          </p:cNvPr>
          <p:cNvSpPr txBox="1"/>
          <p:nvPr/>
        </p:nvSpPr>
        <p:spPr>
          <a:xfrm>
            <a:off x="10541159" y="2261381"/>
            <a:ext cx="4572000" cy="3539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733" b="1" dirty="0">
                <a:solidFill>
                  <a:srgbClr val="30A595"/>
                </a:solidFill>
                <a:latin typeface="Cambria" panose="02040503050406030204" pitchFamily="18" charset="0"/>
              </a:rPr>
              <a:t>Tìm những âm thanh được so sánh với nhau trong</a:t>
            </a:r>
            <a:r>
              <a:rPr lang="en-US" sz="3733" b="1" dirty="0">
                <a:solidFill>
                  <a:srgbClr val="30A595"/>
                </a:solidFill>
                <a:latin typeface="Cambria" panose="02040503050406030204" pitchFamily="18" charset="0"/>
              </a:rPr>
              <a:t> </a:t>
            </a:r>
            <a:r>
              <a:rPr lang="vi-VN" sz="3733" b="1" dirty="0">
                <a:solidFill>
                  <a:srgbClr val="30A595"/>
                </a:solidFill>
                <a:latin typeface="Cambria" panose="02040503050406030204" pitchFamily="18" charset="0"/>
              </a:rPr>
              <a:t>các câu dưới đây. Điền thông tin vào bảng theo mẫu.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B87F963-F7BA-E0E0-9D27-225990909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138" y="567488"/>
            <a:ext cx="10290552" cy="13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17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5B08E2-52FC-E371-41F3-02A8C37F5635}"/>
              </a:ext>
            </a:extLst>
          </p:cNvPr>
          <p:cNvGrpSpPr/>
          <p:nvPr/>
        </p:nvGrpSpPr>
        <p:grpSpPr>
          <a:xfrm>
            <a:off x="975520" y="641609"/>
            <a:ext cx="12652500" cy="1943722"/>
            <a:chOff x="345174" y="746329"/>
            <a:chExt cx="10099565" cy="16998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EE256E0-C807-B4A9-26D4-A8DE5DA83358}"/>
                </a:ext>
              </a:extLst>
            </p:cNvPr>
            <p:cNvSpPr/>
            <p:nvPr/>
          </p:nvSpPr>
          <p:spPr>
            <a:xfrm>
              <a:off x="345174" y="746329"/>
              <a:ext cx="9886716" cy="1699834"/>
            </a:xfrm>
            <a:prstGeom prst="roundRect">
              <a:avLst/>
            </a:prstGeom>
            <a:solidFill>
              <a:srgbClr val="FFE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467" ker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271690-8744-D624-90C3-9BF9EE912FF6}"/>
                </a:ext>
              </a:extLst>
            </p:cNvPr>
            <p:cNvSpPr txBox="1"/>
            <p:nvPr/>
          </p:nvSpPr>
          <p:spPr>
            <a:xfrm>
              <a:off x="782807" y="922019"/>
              <a:ext cx="9607041" cy="1013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67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a. </a:t>
              </a:r>
              <a:r>
                <a:rPr lang="vi-VN" sz="3467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Tiếng đàn tơ rưng khi trầm hùng như tiếng thác đổ, khi thánh thót, róc rách như suối reo.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2A71D9-CD96-0454-3307-B6A934824021}"/>
                </a:ext>
              </a:extLst>
            </p:cNvPr>
            <p:cNvSpPr txBox="1"/>
            <p:nvPr/>
          </p:nvSpPr>
          <p:spPr>
            <a:xfrm>
              <a:off x="6494427" y="1880246"/>
              <a:ext cx="3950312" cy="5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67" i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(Theo Ay Dun </a:t>
              </a:r>
              <a:r>
                <a:rPr lang="en-US" sz="3467" i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67" i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Lê </a:t>
              </a:r>
              <a:r>
                <a:rPr lang="en-US" sz="3467" i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Tấn</a:t>
              </a:r>
              <a:r>
                <a:rPr lang="en-US" sz="3467" i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)</a:t>
              </a:r>
              <a:endParaRPr lang="vi-VN" sz="3467" i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30B09915-6AD6-0598-D623-00C3CFCFE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028462"/>
              </p:ext>
            </p:extLst>
          </p:nvPr>
        </p:nvGraphicFramePr>
        <p:xfrm>
          <a:off x="2062945" y="3097638"/>
          <a:ext cx="13232432" cy="5177681"/>
        </p:xfrm>
        <a:graphic>
          <a:graphicData uri="http://schemas.openxmlformats.org/drawingml/2006/table">
            <a:tbl>
              <a:tblPr firstRow="1" bandRow="1"/>
              <a:tblGrid>
                <a:gridCol w="3466381">
                  <a:extLst>
                    <a:ext uri="{9D8B030D-6E8A-4147-A177-3AD203B41FA5}">
                      <a16:colId xmlns:a16="http://schemas.microsoft.com/office/drawing/2014/main" val="3992864709"/>
                    </a:ext>
                  </a:extLst>
                </a:gridCol>
                <a:gridCol w="2881868">
                  <a:extLst>
                    <a:ext uri="{9D8B030D-6E8A-4147-A177-3AD203B41FA5}">
                      <a16:colId xmlns:a16="http://schemas.microsoft.com/office/drawing/2014/main" val="4086214499"/>
                    </a:ext>
                  </a:extLst>
                </a:gridCol>
                <a:gridCol w="3049892">
                  <a:extLst>
                    <a:ext uri="{9D8B030D-6E8A-4147-A177-3AD203B41FA5}">
                      <a16:colId xmlns:a16="http://schemas.microsoft.com/office/drawing/2014/main" val="4150403823"/>
                    </a:ext>
                  </a:extLst>
                </a:gridCol>
                <a:gridCol w="3834291">
                  <a:extLst>
                    <a:ext uri="{9D8B030D-6E8A-4147-A177-3AD203B41FA5}">
                      <a16:colId xmlns:a16="http://schemas.microsoft.com/office/drawing/2014/main" val="3696773380"/>
                    </a:ext>
                  </a:extLst>
                </a:gridCol>
              </a:tblGrid>
              <a:tr h="1438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3B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3B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3B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3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60157"/>
                  </a:ext>
                </a:extLst>
              </a:tr>
              <a:tr h="186971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Tiếng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đàn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tơ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rưng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13826"/>
                  </a:ext>
                </a:extLst>
              </a:tr>
              <a:tr h="1869718">
                <a:tc vMerge="1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chim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6149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DB70566-25B0-E0E9-3B64-DEE42F4D064A}"/>
              </a:ext>
            </a:extLst>
          </p:cNvPr>
          <p:cNvSpPr txBox="1"/>
          <p:nvPr/>
        </p:nvSpPr>
        <p:spPr>
          <a:xfrm>
            <a:off x="5622266" y="5457052"/>
            <a:ext cx="2358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trầm</a:t>
            </a:r>
            <a:r>
              <a:rPr lang="en-US" sz="3200" b="1" dirty="0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hùng</a:t>
            </a:r>
            <a:endParaRPr lang="vi-VN" sz="3200" b="1" dirty="0">
              <a:solidFill>
                <a:srgbClr val="2ABADA">
                  <a:lumMod val="75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E4A16-03C7-40E0-A32E-6F98AFFFA998}"/>
              </a:ext>
            </a:extLst>
          </p:cNvPr>
          <p:cNvSpPr txBox="1"/>
          <p:nvPr/>
        </p:nvSpPr>
        <p:spPr>
          <a:xfrm>
            <a:off x="9148824" y="5521989"/>
            <a:ext cx="1179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như</a:t>
            </a:r>
            <a:endParaRPr lang="vi-VN" sz="3200" b="1" dirty="0">
              <a:solidFill>
                <a:srgbClr val="2ABADA">
                  <a:lumMod val="75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3BA85-8093-00B6-E081-2CDBA3E38752}"/>
              </a:ext>
            </a:extLst>
          </p:cNvPr>
          <p:cNvSpPr txBox="1"/>
          <p:nvPr/>
        </p:nvSpPr>
        <p:spPr>
          <a:xfrm>
            <a:off x="11943633" y="5637395"/>
            <a:ext cx="2358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đổ</a:t>
            </a:r>
            <a:endParaRPr lang="vi-VN" sz="3200" b="1" dirty="0">
              <a:solidFill>
                <a:srgbClr val="2ABADA">
                  <a:lumMod val="75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FC2A8-3260-BB81-9F85-B7F3B9C86BBA}"/>
              </a:ext>
            </a:extLst>
          </p:cNvPr>
          <p:cNvSpPr txBox="1"/>
          <p:nvPr/>
        </p:nvSpPr>
        <p:spPr>
          <a:xfrm>
            <a:off x="5604442" y="6866187"/>
            <a:ext cx="23587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thánh</a:t>
            </a:r>
            <a:r>
              <a:rPr lang="en-US" sz="3200" b="1" dirty="0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thót</a:t>
            </a:r>
            <a:r>
              <a:rPr lang="en-US" sz="3200" b="1" dirty="0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róc</a:t>
            </a:r>
            <a:r>
              <a:rPr lang="en-US" sz="3200" b="1" dirty="0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rách</a:t>
            </a:r>
            <a:endParaRPr lang="vi-VN" sz="3200" b="1" dirty="0">
              <a:solidFill>
                <a:srgbClr val="2ABADA">
                  <a:lumMod val="75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B09C2-4B35-9E14-57D5-D22B993CFBF9}"/>
              </a:ext>
            </a:extLst>
          </p:cNvPr>
          <p:cNvSpPr txBox="1"/>
          <p:nvPr/>
        </p:nvSpPr>
        <p:spPr>
          <a:xfrm>
            <a:off x="9148824" y="7314881"/>
            <a:ext cx="1179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như</a:t>
            </a:r>
            <a:endParaRPr lang="vi-VN" sz="3200" b="1" dirty="0">
              <a:solidFill>
                <a:srgbClr val="2ABADA">
                  <a:lumMod val="75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F49295-17CA-C62F-7650-B467BDD2A435}"/>
              </a:ext>
            </a:extLst>
          </p:cNvPr>
          <p:cNvSpPr txBox="1"/>
          <p:nvPr/>
        </p:nvSpPr>
        <p:spPr>
          <a:xfrm>
            <a:off x="11943633" y="7314131"/>
            <a:ext cx="2358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suối</a:t>
            </a:r>
            <a:r>
              <a:rPr lang="en-US" sz="3200" b="1" dirty="0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ABADA">
                    <a:lumMod val="75000"/>
                  </a:srgbClr>
                </a:solidFill>
                <a:latin typeface="Cambria" panose="02040503050406030204" pitchFamily="18" charset="0"/>
              </a:rPr>
              <a:t>reo</a:t>
            </a:r>
            <a:endParaRPr lang="vi-VN" sz="3200" b="1" dirty="0">
              <a:solidFill>
                <a:srgbClr val="2ABADA">
                  <a:lumMod val="75000"/>
                </a:srgbClr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4A0A5E-C6C0-CCEC-9C51-769F9199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37" y="5457053"/>
            <a:ext cx="976241" cy="976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BAE4F-6FC7-7186-0C2C-AEBBF498E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107" y="7092654"/>
            <a:ext cx="976241" cy="9762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B4822-87AD-4C1A-1D68-969432A9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220" y="5521993"/>
            <a:ext cx="976241" cy="976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FBDBF0-44BF-2E15-330B-E0A65BFAA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489" y="7157594"/>
            <a:ext cx="976241" cy="9762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1D2BB6-A7D7-DDD3-A142-A30F82691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509" y="5584488"/>
            <a:ext cx="976241" cy="976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5D4D1B-155C-5F7A-6D81-F8D392E9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79" y="7220089"/>
            <a:ext cx="976241" cy="9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57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C32113-99B0-0046-E404-611BE4605AAE}"/>
              </a:ext>
            </a:extLst>
          </p:cNvPr>
          <p:cNvGrpSpPr/>
          <p:nvPr/>
        </p:nvGrpSpPr>
        <p:grpSpPr>
          <a:xfrm>
            <a:off x="1661319" y="914400"/>
            <a:ext cx="12385848" cy="1943722"/>
            <a:chOff x="1436839" y="3588743"/>
            <a:chExt cx="9886716" cy="16998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84A544-1289-2D19-48CC-A48A290ED28C}"/>
                </a:ext>
              </a:extLst>
            </p:cNvPr>
            <p:cNvSpPr/>
            <p:nvPr/>
          </p:nvSpPr>
          <p:spPr>
            <a:xfrm>
              <a:off x="1436839" y="3588743"/>
              <a:ext cx="9886716" cy="1699834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67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2C3CCD-B4C5-5E33-6863-8CB44D7E8234}"/>
                </a:ext>
              </a:extLst>
            </p:cNvPr>
            <p:cNvSpPr txBox="1"/>
            <p:nvPr/>
          </p:nvSpPr>
          <p:spPr>
            <a:xfrm>
              <a:off x="1576678" y="3774557"/>
              <a:ext cx="9607041" cy="1013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67" b="1" dirty="0">
                  <a:latin typeface="Cambria" panose="02040503050406030204" pitchFamily="18" charset="0"/>
                </a:rPr>
                <a:t>b.</a:t>
              </a:r>
              <a:r>
                <a:rPr lang="vi-VN" sz="3467" b="1" dirty="0">
                  <a:latin typeface="Cambria" panose="02040503050406030204" pitchFamily="18" charset="0"/>
                </a:rPr>
                <a:t> Tiếng chim sáo về ríu ran như một cái chợ vừa mở, như lớp học vừa tan, như buổi đàn ca liên hoan sắp bắt đầu…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5A1BE7-1E59-79F1-D1FE-5F5C0909CEB7}"/>
                </a:ext>
              </a:extLst>
            </p:cNvPr>
            <p:cNvSpPr txBox="1"/>
            <p:nvPr/>
          </p:nvSpPr>
          <p:spPr>
            <a:xfrm>
              <a:off x="7919677" y="4728664"/>
              <a:ext cx="3264041" cy="54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67" i="1" dirty="0">
                  <a:latin typeface="Cambria" panose="02040503050406030204" pitchFamily="18" charset="0"/>
                </a:rPr>
                <a:t>(Theo </a:t>
              </a:r>
              <a:r>
                <a:rPr lang="en-US" sz="3467" i="1" dirty="0" err="1">
                  <a:latin typeface="Cambria" panose="02040503050406030204" pitchFamily="18" charset="0"/>
                </a:rPr>
                <a:t>Băng</a:t>
              </a:r>
              <a:r>
                <a:rPr lang="en-US" sz="3467" i="1" dirty="0">
                  <a:latin typeface="Cambria" panose="02040503050406030204" pitchFamily="18" charset="0"/>
                </a:rPr>
                <a:t> </a:t>
              </a:r>
              <a:r>
                <a:rPr lang="en-US" sz="3467" i="1" dirty="0" err="1">
                  <a:latin typeface="Cambria" panose="02040503050406030204" pitchFamily="18" charset="0"/>
                </a:rPr>
                <a:t>Sơn</a:t>
              </a:r>
              <a:r>
                <a:rPr lang="en-US" sz="3467" i="1" dirty="0">
                  <a:latin typeface="Cambria" panose="02040503050406030204" pitchFamily="18" charset="0"/>
                </a:rPr>
                <a:t>)</a:t>
              </a:r>
              <a:endParaRPr lang="vi-VN" sz="3467" i="1" dirty="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BAD0C79F-0BD9-8153-6259-74C17D19C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165134"/>
              </p:ext>
            </p:extLst>
          </p:nvPr>
        </p:nvGraphicFramePr>
        <p:xfrm>
          <a:off x="1781183" y="3581400"/>
          <a:ext cx="13232432" cy="4881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381">
                  <a:extLst>
                    <a:ext uri="{9D8B030D-6E8A-4147-A177-3AD203B41FA5}">
                      <a16:colId xmlns:a16="http://schemas.microsoft.com/office/drawing/2014/main" val="3992864709"/>
                    </a:ext>
                  </a:extLst>
                </a:gridCol>
                <a:gridCol w="2881868">
                  <a:extLst>
                    <a:ext uri="{9D8B030D-6E8A-4147-A177-3AD203B41FA5}">
                      <a16:colId xmlns:a16="http://schemas.microsoft.com/office/drawing/2014/main" val="4086214499"/>
                    </a:ext>
                  </a:extLst>
                </a:gridCol>
                <a:gridCol w="3049892">
                  <a:extLst>
                    <a:ext uri="{9D8B030D-6E8A-4147-A177-3AD203B41FA5}">
                      <a16:colId xmlns:a16="http://schemas.microsoft.com/office/drawing/2014/main" val="4150403823"/>
                    </a:ext>
                  </a:extLst>
                </a:gridCol>
                <a:gridCol w="3834291">
                  <a:extLst>
                    <a:ext uri="{9D8B030D-6E8A-4147-A177-3AD203B41FA5}">
                      <a16:colId xmlns:a16="http://schemas.microsoft.com/office/drawing/2014/main" val="3696773380"/>
                    </a:ext>
                  </a:extLst>
                </a:gridCol>
              </a:tblGrid>
              <a:tr h="12921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60157"/>
                  </a:ext>
                </a:extLst>
              </a:tr>
              <a:tr h="3589395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Tiếng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chim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sáo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6149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CF71D4-CC52-8FF6-04A5-F9F6ED315107}"/>
              </a:ext>
            </a:extLst>
          </p:cNvPr>
          <p:cNvSpPr txBox="1"/>
          <p:nvPr/>
        </p:nvSpPr>
        <p:spPr>
          <a:xfrm>
            <a:off x="5914254" y="6133346"/>
            <a:ext cx="2358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ríu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ran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B3C644-FF22-F6A1-E3E6-C1CD9735150E}"/>
              </a:ext>
            </a:extLst>
          </p:cNvPr>
          <p:cNvSpPr txBox="1"/>
          <p:nvPr/>
        </p:nvSpPr>
        <p:spPr>
          <a:xfrm>
            <a:off x="9146634" y="6133345"/>
            <a:ext cx="1179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như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5697D-48EC-50BE-19EA-694477655682}"/>
              </a:ext>
            </a:extLst>
          </p:cNvPr>
          <p:cNvSpPr txBox="1"/>
          <p:nvPr/>
        </p:nvSpPr>
        <p:spPr>
          <a:xfrm>
            <a:off x="11121892" y="5105400"/>
            <a:ext cx="37165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chợ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vừa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mở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vừa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tan    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buổi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đàn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ca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liên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hoan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bắt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đầu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AC732-B4B6-0CBD-6FF9-D9B516F37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33503" r="68908" b="35360"/>
          <a:stretch/>
        </p:blipFill>
        <p:spPr>
          <a:xfrm>
            <a:off x="6027354" y="6220916"/>
            <a:ext cx="1338840" cy="1302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80DC47-12E6-49EC-F51A-C9EF55A48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33503" r="68908" b="35360"/>
          <a:stretch/>
        </p:blipFill>
        <p:spPr>
          <a:xfrm>
            <a:off x="8971492" y="6220916"/>
            <a:ext cx="1338840" cy="1302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877BDF-E765-4D44-4140-112CD32E20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33503" r="68908" b="35360"/>
          <a:stretch/>
        </p:blipFill>
        <p:spPr>
          <a:xfrm>
            <a:off x="12310740" y="6390338"/>
            <a:ext cx="1338840" cy="130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75519" y="6096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854230"/>
              </p:ext>
            </p:extLst>
          </p:nvPr>
        </p:nvGraphicFramePr>
        <p:xfrm>
          <a:off x="594515" y="2438400"/>
          <a:ext cx="15087604" cy="6015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01">
                  <a:extLst>
                    <a:ext uri="{9D8B030D-6E8A-4147-A177-3AD203B41FA5}">
                      <a16:colId xmlns:a16="http://schemas.microsoft.com/office/drawing/2014/main" val="3872952267"/>
                    </a:ext>
                  </a:extLst>
                </a:gridCol>
                <a:gridCol w="4166170">
                  <a:extLst>
                    <a:ext uri="{9D8B030D-6E8A-4147-A177-3AD203B41FA5}">
                      <a16:colId xmlns:a16="http://schemas.microsoft.com/office/drawing/2014/main" val="403584333"/>
                    </a:ext>
                  </a:extLst>
                </a:gridCol>
                <a:gridCol w="2497353">
                  <a:extLst>
                    <a:ext uri="{9D8B030D-6E8A-4147-A177-3AD203B41FA5}">
                      <a16:colId xmlns:a16="http://schemas.microsoft.com/office/drawing/2014/main" val="1338542676"/>
                    </a:ext>
                  </a:extLst>
                </a:gridCol>
                <a:gridCol w="4652180">
                  <a:extLst>
                    <a:ext uri="{9D8B030D-6E8A-4147-A177-3AD203B41FA5}">
                      <a16:colId xmlns:a16="http://schemas.microsoft.com/office/drawing/2014/main" val="1870497179"/>
                    </a:ext>
                  </a:extLst>
                </a:gridCol>
              </a:tblGrid>
              <a:tr h="119333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132173"/>
                  </a:ext>
                </a:extLst>
              </a:tr>
              <a:tr h="1321262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tơ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rưng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hung </a:t>
                      </a:r>
                    </a:p>
                    <a:p>
                      <a:pPr algn="l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thót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róc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rách</a:t>
                      </a:r>
                      <a:endParaRPr lang="en-US" sz="3600" b="1" baseline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endParaRPr lang="en-US" sz="3600" b="1" baseline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reo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386516"/>
                  </a:ext>
                </a:extLst>
              </a:tr>
              <a:tr h="642567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ríu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ran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endParaRPr lang="en-US" sz="3600" b="1" i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3600" b="1" i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tan </a:t>
                      </a:r>
                    </a:p>
                    <a:p>
                      <a:pPr algn="l"/>
                      <a:endParaRPr lang="en-US" sz="3600" b="1" i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hoan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6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518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591274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32DB65-AEB1-EE70-625A-500F6511A123}"/>
              </a:ext>
            </a:extLst>
          </p:cNvPr>
          <p:cNvGrpSpPr/>
          <p:nvPr/>
        </p:nvGrpSpPr>
        <p:grpSpPr>
          <a:xfrm>
            <a:off x="2890569" y="703984"/>
            <a:ext cx="11670841" cy="1569660"/>
            <a:chOff x="2459534" y="656229"/>
            <a:chExt cx="5546035" cy="12199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E29A0A7-EA56-8914-3AD6-796C37388843}"/>
                </a:ext>
              </a:extLst>
            </p:cNvPr>
            <p:cNvSpPr/>
            <p:nvPr/>
          </p:nvSpPr>
          <p:spPr>
            <a:xfrm>
              <a:off x="2493748" y="692590"/>
              <a:ext cx="5396133" cy="1170691"/>
            </a:xfrm>
            <a:prstGeom prst="roundRect">
              <a:avLst/>
            </a:prstGeom>
            <a:solidFill>
              <a:srgbClr val="18B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FFFF"/>
                </a:solidFill>
                <a:latin typeface="字魂58号-创中黑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F0D186-4460-6336-DDE3-6317030DFA27}"/>
                </a:ext>
              </a:extLst>
            </p:cNvPr>
            <p:cNvSpPr txBox="1"/>
            <p:nvPr/>
          </p:nvSpPr>
          <p:spPr>
            <a:xfrm>
              <a:off x="2459534" y="656229"/>
              <a:ext cx="5546035" cy="121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Đặt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âm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biện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pháp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 so </a:t>
              </a:r>
              <a:r>
                <a:rPr lang="en-US" sz="4800" b="1" dirty="0" err="1">
                  <a:solidFill>
                    <a:srgbClr val="FFFFFF"/>
                  </a:solidFill>
                  <a:latin typeface="Cambria" panose="02040503050406030204" pitchFamily="18" charset="0"/>
                </a:rPr>
                <a:t>sánh</a:t>
              </a:r>
              <a:r>
                <a:rPr lang="en-US" sz="4800" b="1" dirty="0">
                  <a:solidFill>
                    <a:srgbClr val="FFFFFF"/>
                  </a:solidFill>
                  <a:latin typeface="Cambria" panose="02040503050406030204" pitchFamily="18" charset="0"/>
                </a:rPr>
                <a:t>.</a:t>
              </a:r>
              <a:endParaRPr lang="vi-VN" sz="4800" b="1" dirty="0">
                <a:solidFill>
                  <a:srgbClr val="FFFFFF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DCB9F10-CE69-2AC0-85FB-38F673C23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48" y="431204"/>
            <a:ext cx="1804572" cy="194276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03F090D-A4B9-3252-D157-928CF8E9563D}"/>
              </a:ext>
            </a:extLst>
          </p:cNvPr>
          <p:cNvSpPr/>
          <p:nvPr/>
        </p:nvSpPr>
        <p:spPr>
          <a:xfrm>
            <a:off x="6385719" y="2743200"/>
            <a:ext cx="9144000" cy="3657600"/>
          </a:xfrm>
          <a:prstGeom prst="wedgeRoundRectCallout">
            <a:avLst>
              <a:gd name="adj1" fmla="val -36639"/>
              <a:gd name="adj2" fmla="val 59274"/>
              <a:gd name="adj3" fmla="val 16667"/>
            </a:avLst>
          </a:prstGeom>
          <a:solidFill>
            <a:schemeClr val="bg1"/>
          </a:solidFill>
          <a:ln w="28575">
            <a:solidFill>
              <a:srgbClr val="2BA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8125CD-C338-3919-A477-2DFCA5946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916"/>
          <a:stretch/>
        </p:blipFill>
        <p:spPr>
          <a:xfrm>
            <a:off x="842548" y="2843520"/>
            <a:ext cx="59436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06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2"/>
          <p:cNvPicPr>
            <a:picLocks noChangeAspect="1"/>
          </p:cNvPicPr>
          <p:nvPr/>
        </p:nvPicPr>
        <p:blipFill>
          <a:blip r:embed="rId3"/>
          <a:srcRect t="58420" b="19318"/>
          <a:stretch>
            <a:fillRect/>
          </a:stretch>
        </p:blipFill>
        <p:spPr>
          <a:xfrm>
            <a:off x="10319" y="7787641"/>
            <a:ext cx="16256000" cy="1443567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2014" y="0"/>
            <a:ext cx="16311880" cy="1842347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4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2400">
                    <a:solidFill>
                      <a:prstClr val="white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solidFill>
                    <a:prstClr val="white"/>
                  </a:solidFill>
                  <a:latin typeface="Calibri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3" descr="4 (10)">
            <a:extLst>
              <a:ext uri="{FF2B5EF4-FFF2-40B4-BE49-F238E27FC236}">
                <a16:creationId xmlns:a16="http://schemas.microsoft.com/office/drawing/2014/main" id="{BF45EA57-AFDD-5258-15DF-4DA08C96C9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356519" y="395875"/>
            <a:ext cx="14452852" cy="8147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82B5F1-3475-3FE8-8221-C4977B0E6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98796">
            <a:off x="5259372" y="954448"/>
            <a:ext cx="7391399" cy="4316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2071" y="4630068"/>
            <a:ext cx="990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Trò</a:t>
            </a:r>
            <a:r>
              <a:rPr lang="en-US" sz="60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chơi</a:t>
            </a:r>
            <a:r>
              <a:rPr lang="en-US" sz="6000" dirty="0">
                <a:solidFill>
                  <a:srgbClr val="0070C0"/>
                </a:solidFill>
                <a:latin typeface="Charter Bd BT" panose="02040703050506020203" pitchFamily="18" charset="0"/>
              </a:rPr>
              <a:t>: </a:t>
            </a:r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Đuổi</a:t>
            </a:r>
            <a:r>
              <a:rPr lang="en-US" sz="60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bắt</a:t>
            </a:r>
            <a:r>
              <a:rPr lang="en-US" sz="6000" dirty="0">
                <a:solidFill>
                  <a:srgbClr val="0070C0"/>
                </a:solidFill>
                <a:latin typeface="Charter Bd BT" panose="02040703050506020203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harter Bd BT" panose="02040703050506020203" pitchFamily="18" charset="0"/>
              </a:rPr>
              <a:t>chữ</a:t>
            </a:r>
            <a:endParaRPr lang="en-US" sz="6000" dirty="0">
              <a:solidFill>
                <a:srgbClr val="0070C0"/>
              </a:solidFill>
              <a:latin typeface="Charter Bd BT" panose="02040703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56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119" y="228600"/>
            <a:ext cx="3276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923" y="6238875"/>
            <a:ext cx="331470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023" y="5984631"/>
            <a:ext cx="3502696" cy="2809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9519" y="228600"/>
            <a:ext cx="32004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796" y="3357837"/>
            <a:ext cx="3426923" cy="2240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3673" y="3357837"/>
            <a:ext cx="3286246" cy="2626794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4" idx="3"/>
            <a:endCxn id="5" idx="1"/>
          </p:cNvCxnSpPr>
          <p:nvPr/>
        </p:nvCxnSpPr>
        <p:spPr>
          <a:xfrm flipV="1">
            <a:off x="6004719" y="1600200"/>
            <a:ext cx="4114800" cy="5789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</p:cNvCxnSpPr>
          <p:nvPr/>
        </p:nvCxnSpPr>
        <p:spPr>
          <a:xfrm>
            <a:off x="6004719" y="4478215"/>
            <a:ext cx="4028954" cy="17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" idx="3"/>
          </p:cNvCxnSpPr>
          <p:nvPr/>
        </p:nvCxnSpPr>
        <p:spPr>
          <a:xfrm>
            <a:off x="6004719" y="1600200"/>
            <a:ext cx="4028954" cy="518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58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4874922" y="635210"/>
            <a:ext cx="42885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CHIẾC HỘP BÍ ẨN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009" y="2572321"/>
            <a:ext cx="2415368" cy="2374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445" y="2572321"/>
            <a:ext cx="2402742" cy="2362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5124"/>
          <a:stretch/>
        </p:blipFill>
        <p:spPr>
          <a:xfrm>
            <a:off x="10870446" y="5821578"/>
            <a:ext cx="2325234" cy="20517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219" y="5821578"/>
            <a:ext cx="2086949" cy="205173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23119" y="1792069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71119" y="26670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3119" y="35052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71119" y="4419600"/>
            <a:ext cx="4042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23119" y="5334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71119" y="6172200"/>
            <a:ext cx="4042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3119" y="7010400"/>
            <a:ext cx="975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cheo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71119" y="7772400"/>
            <a:ext cx="4042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944" y="533400"/>
            <a:ext cx="3409950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269" y="6176963"/>
            <a:ext cx="3371850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944" y="3429000"/>
            <a:ext cx="3438525" cy="230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319" y="3429000"/>
            <a:ext cx="33528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1944" y="6043613"/>
            <a:ext cx="3476198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269" y="471485"/>
            <a:ext cx="3371850" cy="264795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328142" y="1600200"/>
            <a:ext cx="3315127" cy="533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261894" y="4724400"/>
            <a:ext cx="33813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328142" y="2286000"/>
            <a:ext cx="3315127" cy="5334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18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2DD61-3F44-895C-7FF3-B6E2BC919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2" y="2286000"/>
            <a:ext cx="8252775" cy="647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F963A9-6B7A-E23B-F6C8-69FC31D62DE4}"/>
              </a:ext>
            </a:extLst>
          </p:cNvPr>
          <p:cNvSpPr/>
          <p:nvPr/>
        </p:nvSpPr>
        <p:spPr>
          <a:xfrm>
            <a:off x="4290378" y="1097282"/>
            <a:ext cx="9540240" cy="16306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F5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B312CB-4B94-FBC2-59E5-CAC2D78616A4}"/>
              </a:ext>
            </a:extLst>
          </p:cNvPr>
          <p:cNvSpPr/>
          <p:nvPr/>
        </p:nvSpPr>
        <p:spPr>
          <a:xfrm>
            <a:off x="4290378" y="1097281"/>
            <a:ext cx="9540240" cy="16306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F5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95EB16-D4CD-F7B6-6F71-5BFCA413E79B}"/>
              </a:ext>
            </a:extLst>
          </p:cNvPr>
          <p:cNvSpPr/>
          <p:nvPr/>
        </p:nvSpPr>
        <p:spPr>
          <a:xfrm>
            <a:off x="4468178" y="680720"/>
            <a:ext cx="9540240" cy="27482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F5C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88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006" y="0"/>
            <a:ext cx="4876800" cy="4537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318" y="266700"/>
            <a:ext cx="7010401" cy="4004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119" y="4537456"/>
            <a:ext cx="6553199" cy="4066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119" y="4537456"/>
            <a:ext cx="6934200" cy="406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9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.loigiaihay.com/picture/2022/0316/8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8"/>
          <a:stretch/>
        </p:blipFill>
        <p:spPr bwMode="auto">
          <a:xfrm>
            <a:off x="757720" y="1066800"/>
            <a:ext cx="7553087" cy="628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.loigiaihay.com/picture/2022/0316/8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6"/>
          <a:stretch/>
        </p:blipFill>
        <p:spPr bwMode="auto">
          <a:xfrm>
            <a:off x="8310807" y="1043649"/>
            <a:ext cx="7467600" cy="63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2534" y="7353903"/>
            <a:ext cx="4715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F0"/>
                </a:solidFill>
                <a:latin typeface="UNI Tap Viet 0" panose="030306020405070D0405" pitchFamily="66" charset="0"/>
              </a:rPr>
              <a:t>Thành</a:t>
            </a:r>
            <a:r>
              <a:rPr lang="en-US" sz="8000" b="1" dirty="0">
                <a:solidFill>
                  <a:srgbClr val="00B0F0"/>
                </a:solidFill>
                <a:latin typeface="UNI Tap Viet 0" panose="030306020405070D0405" pitchFamily="66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UNI Tap Viet 0" panose="030306020405070D0405" pitchFamily="66" charset="0"/>
              </a:rPr>
              <a:t>thị</a:t>
            </a:r>
            <a:endParaRPr lang="en-US" sz="8000" b="1" dirty="0">
              <a:solidFill>
                <a:srgbClr val="00B0F0"/>
              </a:solidFill>
              <a:latin typeface="UNI Tap Viet 0" panose="030306020405070D0405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43319" y="7319454"/>
            <a:ext cx="4715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F0"/>
                </a:solidFill>
                <a:latin typeface="UNI Tap Viet 0" panose="030306020405070D0405" pitchFamily="66" charset="0"/>
              </a:rPr>
              <a:t>Nông</a:t>
            </a:r>
            <a:r>
              <a:rPr lang="en-US" sz="8000" b="1" dirty="0">
                <a:solidFill>
                  <a:srgbClr val="00B0F0"/>
                </a:solidFill>
                <a:latin typeface="UNI Tap Viet 0" panose="030306020405070D0405" pitchFamily="66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UNI Tap Viet 0" panose="030306020405070D0405" pitchFamily="66" charset="0"/>
              </a:rPr>
              <a:t>thôn</a:t>
            </a:r>
            <a:endParaRPr lang="en-US" sz="8000" b="1" dirty="0">
              <a:solidFill>
                <a:srgbClr val="00B0F0"/>
              </a:solidFill>
              <a:latin typeface="UNI Tap Viet 0" panose="030306020405070D04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894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1431192" y="6746557"/>
            <a:ext cx="714480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3200" dirty="0" err="1">
                <a:solidFill>
                  <a:srgbClr val="FF00FF"/>
                </a:solidFill>
              </a:rPr>
              <a:t>Thành</a:t>
            </a:r>
            <a:r>
              <a:rPr lang="en-US" altLang="en-US" sz="3200" dirty="0">
                <a:solidFill>
                  <a:srgbClr val="FF00FF"/>
                </a:solidFill>
              </a:rPr>
              <a:t> </a:t>
            </a:r>
            <a:r>
              <a:rPr lang="en-US" altLang="en-US" sz="3200" dirty="0" err="1">
                <a:solidFill>
                  <a:srgbClr val="FF00FF"/>
                </a:solidFill>
              </a:rPr>
              <a:t>thị</a:t>
            </a:r>
            <a:r>
              <a:rPr lang="en-US" altLang="en-US" sz="3200" dirty="0">
                <a:solidFill>
                  <a:srgbClr val="CC00CC"/>
                </a:solidFill>
              </a:rPr>
              <a:t>: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thành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phố</a:t>
            </a:r>
            <a:r>
              <a:rPr lang="en-US" altLang="en-US" sz="3200" dirty="0">
                <a:solidFill>
                  <a:srgbClr val="0000CC"/>
                </a:solidFill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</a:rPr>
              <a:t>thị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xã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nói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chung</a:t>
            </a:r>
            <a:r>
              <a:rPr lang="en-US" altLang="en-US" sz="3200" dirty="0">
                <a:solidFill>
                  <a:srgbClr val="0000CC"/>
                </a:solidFill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nơi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dân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cư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đông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đúc</a:t>
            </a:r>
            <a:r>
              <a:rPr lang="en-US" altLang="en-US" sz="3200" dirty="0">
                <a:solidFill>
                  <a:srgbClr val="0000CC"/>
                </a:solidFill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</a:rPr>
              <a:t>công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nghiệp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và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thương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nghiệp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phát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triển</a:t>
            </a:r>
            <a:r>
              <a:rPr lang="en-US" altLang="en-US" sz="3200" dirty="0">
                <a:solidFill>
                  <a:srgbClr val="0000CC"/>
                </a:solidFill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</a:rPr>
              <a:t>sinh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hoạt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văn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hóa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phong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phú</a:t>
            </a:r>
            <a:r>
              <a:rPr lang="en-US" altLang="en-US" sz="32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247820" name="Rectangle 12"/>
          <p:cNvSpPr>
            <a:spLocks noChangeArrowheads="1"/>
          </p:cNvSpPr>
          <p:nvPr/>
        </p:nvSpPr>
        <p:spPr bwMode="auto">
          <a:xfrm>
            <a:off x="8824119" y="6992778"/>
            <a:ext cx="52937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3200" dirty="0" err="1">
                <a:solidFill>
                  <a:srgbClr val="FF00FF"/>
                </a:solidFill>
              </a:rPr>
              <a:t>Nông</a:t>
            </a:r>
            <a:r>
              <a:rPr lang="en-US" altLang="en-US" sz="3200" dirty="0">
                <a:solidFill>
                  <a:srgbClr val="FF00FF"/>
                </a:solidFill>
              </a:rPr>
              <a:t> </a:t>
            </a:r>
            <a:r>
              <a:rPr lang="en-US" altLang="en-US" sz="3200" dirty="0" err="1">
                <a:solidFill>
                  <a:srgbClr val="FF00FF"/>
                </a:solidFill>
              </a:rPr>
              <a:t>thôn</a:t>
            </a:r>
            <a:r>
              <a:rPr lang="en-US" altLang="en-US" sz="3200" dirty="0">
                <a:solidFill>
                  <a:srgbClr val="CC00CC"/>
                </a:solidFill>
              </a:rPr>
              <a:t>: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vùng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</a:rPr>
              <a:t>quê</a:t>
            </a:r>
            <a:r>
              <a:rPr lang="en-US" altLang="en-US" sz="3200" dirty="0">
                <a:solidFill>
                  <a:srgbClr val="0000CC"/>
                </a:solidFill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</a:rPr>
              <a:t>nơi</a:t>
            </a:r>
            <a:r>
              <a:rPr lang="en-US" altLang="en-US" sz="3200" dirty="0">
                <a:solidFill>
                  <a:srgbClr val="0000CC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người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dân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sinh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sống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chủ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yếu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nông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nghiệp</a:t>
            </a:r>
            <a:r>
              <a:rPr lang="en-US" altLang="en-US" sz="3200" dirty="0">
                <a:solidFill>
                  <a:srgbClr val="0000FF"/>
                </a:solidFill>
              </a:rPr>
              <a:t>. </a:t>
            </a:r>
          </a:p>
        </p:txBody>
      </p:sp>
      <p:pic>
        <p:nvPicPr>
          <p:cNvPr id="271371" name="Picture 11" descr="682_thanh-thi2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730" y="2159179"/>
            <a:ext cx="5401733" cy="413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73" name="Picture 13" descr="nong-thon-m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519" y="2159179"/>
            <a:ext cx="5391151" cy="414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51719" y="304800"/>
            <a:ext cx="13966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89963" y="304800"/>
            <a:ext cx="3502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515121" y="304800"/>
            <a:ext cx="3502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2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6" grpId="0"/>
      <p:bldP spid="247820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2527037" y="150284"/>
            <a:ext cx="9772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ảnh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phố</a:t>
            </a:r>
            <a:r>
              <a:rPr lang="en-US" altLang="en-US" sz="3200" b="1" dirty="0">
                <a:solidFill>
                  <a:srgbClr val="0000FF"/>
                </a:solidFill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altLang="en-US" sz="3200" b="1" dirty="0">
                <a:solidFill>
                  <a:srgbClr val="0000FF"/>
                </a:solidFill>
              </a:rPr>
              <a:t> ta.</a:t>
            </a:r>
          </a:p>
        </p:txBody>
      </p:sp>
      <p:sp>
        <p:nvSpPr>
          <p:cNvPr id="281618" name="Text Box 18"/>
          <p:cNvSpPr txBox="1">
            <a:spLocks noChangeArrowheads="1"/>
          </p:cNvSpPr>
          <p:nvPr/>
        </p:nvSpPr>
        <p:spPr bwMode="auto">
          <a:xfrm>
            <a:off x="3189553" y="4327622"/>
            <a:ext cx="3666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TP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Nội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81619" name="Text Box 19"/>
          <p:cNvSpPr txBox="1">
            <a:spLocks noChangeArrowheads="1"/>
          </p:cNvSpPr>
          <p:nvPr/>
        </p:nvSpPr>
        <p:spPr bwMode="auto">
          <a:xfrm>
            <a:off x="9245336" y="4260851"/>
            <a:ext cx="3666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TP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Nẵng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281620" name="Text Box 20"/>
          <p:cNvSpPr txBox="1">
            <a:spLocks noChangeArrowheads="1"/>
          </p:cNvSpPr>
          <p:nvPr/>
        </p:nvSpPr>
        <p:spPr bwMode="auto">
          <a:xfrm>
            <a:off x="3418152" y="8498418"/>
            <a:ext cx="3666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TP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Hồ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Chí</a:t>
            </a:r>
            <a:r>
              <a:rPr lang="en-US" altLang="en-US" sz="2800" b="1" dirty="0">
                <a:solidFill>
                  <a:srgbClr val="FF0000"/>
                </a:solidFill>
              </a:rPr>
              <a:t> Minh</a:t>
            </a:r>
          </a:p>
        </p:txBody>
      </p:sp>
      <p:sp>
        <p:nvSpPr>
          <p:cNvPr id="281621" name="Text Box 21"/>
          <p:cNvSpPr txBox="1">
            <a:spLocks noChangeArrowheads="1"/>
          </p:cNvSpPr>
          <p:nvPr/>
        </p:nvSpPr>
        <p:spPr bwMode="auto">
          <a:xfrm>
            <a:off x="9010386" y="8498418"/>
            <a:ext cx="3666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TP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Tuyên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Quang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375" y="4814075"/>
            <a:ext cx="7068743" cy="3684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20" y="4941735"/>
            <a:ext cx="6441016" cy="3556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925" y="765063"/>
            <a:ext cx="6959194" cy="3525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120" y="858219"/>
            <a:ext cx="6359668" cy="337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63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6" grpId="0"/>
      <p:bldP spid="281618" grpId="0"/>
      <p:bldP spid="281619" grpId="0"/>
      <p:bldP spid="281620" grpId="0"/>
      <p:bldP spid="2816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2527037" y="162984"/>
            <a:ext cx="9772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ảnh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vùng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quê</a:t>
            </a:r>
            <a:r>
              <a:rPr lang="en-US" altLang="en-US" sz="3200" b="1" dirty="0">
                <a:solidFill>
                  <a:srgbClr val="0000FF"/>
                </a:solidFill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</a:rPr>
              <a:t>nước</a:t>
            </a:r>
            <a:r>
              <a:rPr lang="en-US" altLang="en-US" sz="3200" b="1" dirty="0">
                <a:solidFill>
                  <a:srgbClr val="0000FF"/>
                </a:solidFill>
              </a:rPr>
              <a:t> ta.</a:t>
            </a:r>
          </a:p>
        </p:txBody>
      </p:sp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2825487" y="4235451"/>
            <a:ext cx="52175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Làng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vải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Hưng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Yên</a:t>
            </a:r>
            <a:r>
              <a:rPr lang="en-US" altLang="en-US" sz="2800" dirty="0">
                <a:solidFill>
                  <a:srgbClr val="FF0000"/>
                </a:solidFill>
              </a:rPr>
              <a:t> (</a:t>
            </a:r>
            <a:r>
              <a:rPr lang="en-US" altLang="en-US" sz="2800" dirty="0" err="1">
                <a:solidFill>
                  <a:srgbClr val="FF0000"/>
                </a:solidFill>
              </a:rPr>
              <a:t>Bắc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Bộ</a:t>
            </a:r>
            <a:r>
              <a:rPr lang="en-US" alt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82635" name="Text Box 11"/>
          <p:cNvSpPr txBox="1">
            <a:spLocks noChangeArrowheads="1"/>
          </p:cNvSpPr>
          <p:nvPr/>
        </p:nvSpPr>
        <p:spPr bwMode="auto">
          <a:xfrm>
            <a:off x="8451972" y="4218340"/>
            <a:ext cx="56938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Xóm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chài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Quy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Nhơn</a:t>
            </a:r>
            <a:r>
              <a:rPr lang="en-US" altLang="en-US" sz="2800" dirty="0">
                <a:solidFill>
                  <a:srgbClr val="FF0000"/>
                </a:solidFill>
              </a:rPr>
              <a:t> (</a:t>
            </a:r>
            <a:r>
              <a:rPr lang="en-US" altLang="en-US" sz="2800" dirty="0" err="1">
                <a:solidFill>
                  <a:srgbClr val="FF0000"/>
                </a:solidFill>
              </a:rPr>
              <a:t>Trung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Bộ</a:t>
            </a:r>
            <a:r>
              <a:rPr lang="en-US" alt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82636" name="Text Box 12"/>
          <p:cNvSpPr txBox="1">
            <a:spLocks noChangeArrowheads="1"/>
          </p:cNvSpPr>
          <p:nvPr/>
        </p:nvSpPr>
        <p:spPr bwMode="auto">
          <a:xfrm>
            <a:off x="2540604" y="8503876"/>
            <a:ext cx="57217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Đồng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lúa</a:t>
            </a:r>
            <a:r>
              <a:rPr lang="en-US" altLang="en-US" sz="2800" dirty="0">
                <a:solidFill>
                  <a:srgbClr val="FF0000"/>
                </a:solidFill>
              </a:rPr>
              <a:t> ở An </a:t>
            </a:r>
            <a:r>
              <a:rPr lang="en-US" altLang="en-US" sz="2800" dirty="0" err="1">
                <a:solidFill>
                  <a:srgbClr val="FF0000"/>
                </a:solidFill>
              </a:rPr>
              <a:t>Giang</a:t>
            </a:r>
            <a:r>
              <a:rPr lang="en-US" altLang="en-US" sz="2800" dirty="0">
                <a:solidFill>
                  <a:srgbClr val="FF0000"/>
                </a:solidFill>
              </a:rPr>
              <a:t> (Nam </a:t>
            </a:r>
            <a:r>
              <a:rPr lang="en-US" altLang="en-US" sz="2800" dirty="0" err="1">
                <a:solidFill>
                  <a:srgbClr val="FF0000"/>
                </a:solidFill>
              </a:rPr>
              <a:t>Bộ</a:t>
            </a:r>
            <a:r>
              <a:rPr lang="en-US" altLang="en-US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82637" name="Text Box 13"/>
          <p:cNvSpPr txBox="1">
            <a:spLocks noChangeArrowheads="1"/>
          </p:cNvSpPr>
          <p:nvPr/>
        </p:nvSpPr>
        <p:spPr bwMode="auto">
          <a:xfrm>
            <a:off x="8620919" y="8536518"/>
            <a:ext cx="56239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Đồi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chè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Bảo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Lộc</a:t>
            </a:r>
            <a:r>
              <a:rPr lang="en-US" altLang="en-US" sz="2800" dirty="0">
                <a:solidFill>
                  <a:srgbClr val="FF0000"/>
                </a:solidFill>
              </a:rPr>
              <a:t> (</a:t>
            </a:r>
            <a:r>
              <a:rPr lang="en-US" altLang="en-US" sz="2800" dirty="0" err="1">
                <a:solidFill>
                  <a:srgbClr val="FF0000"/>
                </a:solidFill>
              </a:rPr>
              <a:t>Tây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Nguyên</a:t>
            </a:r>
            <a:r>
              <a:rPr lang="en-US" alt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82639" name="Picture 15" descr="Trong-vai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908051"/>
            <a:ext cx="6426201" cy="33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45" name="Picture 21" descr="xanh-bat-ngat-doi-che-bao-loc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19" y="4813300"/>
            <a:ext cx="64262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649" name="Picture 25" descr="LUA-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89" y="4741560"/>
            <a:ext cx="6476410" cy="376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519" y="918328"/>
            <a:ext cx="6426200" cy="32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93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4" grpId="0"/>
      <p:bldP spid="282635" grpId="0"/>
      <p:bldP spid="282636" grpId="0"/>
      <p:bldP spid="2826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2527036" y="162984"/>
            <a:ext cx="10498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FF"/>
                </a:solidFill>
              </a:rPr>
              <a:t>* </a:t>
            </a:r>
            <a:r>
              <a:rPr lang="en-US" altLang="en-US" sz="3200" b="1" dirty="0" err="1">
                <a:solidFill>
                  <a:srgbClr val="0000FF"/>
                </a:solidFill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ảnh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vùng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quê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Định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Quán</a:t>
            </a:r>
            <a:r>
              <a:rPr lang="en-US" altLang="en-US" sz="3200" b="1" dirty="0">
                <a:solidFill>
                  <a:srgbClr val="0000FF"/>
                </a:solidFill>
              </a:rPr>
              <a:t> -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Đồng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Nai</a:t>
            </a:r>
            <a:r>
              <a:rPr lang="en-US" altLang="en-US" sz="32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728083" y="4217774"/>
            <a:ext cx="47032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Làng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cá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bè</a:t>
            </a:r>
            <a:r>
              <a:rPr lang="en-US" altLang="en-US" sz="2800" dirty="0">
                <a:solidFill>
                  <a:srgbClr val="FF0000"/>
                </a:solidFill>
              </a:rPr>
              <a:t> ở La </a:t>
            </a:r>
            <a:r>
              <a:rPr lang="en-US" altLang="en-US" sz="2800" dirty="0" err="1">
                <a:solidFill>
                  <a:srgbClr val="FF0000"/>
                </a:solidFill>
              </a:rPr>
              <a:t>Ngà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83655" name="Text Box 7"/>
          <p:cNvSpPr txBox="1">
            <a:spLocks noChangeArrowheads="1"/>
          </p:cNvSpPr>
          <p:nvPr/>
        </p:nvSpPr>
        <p:spPr bwMode="auto">
          <a:xfrm>
            <a:off x="8976519" y="4294718"/>
            <a:ext cx="4580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Rẫy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chuối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Ngọc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Định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2728083" y="8604904"/>
            <a:ext cx="48873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Vườn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điều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Phú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Tân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83657" name="Text Box 9"/>
          <p:cNvSpPr txBox="1">
            <a:spLocks noChangeArrowheads="1"/>
          </p:cNvSpPr>
          <p:nvPr/>
        </p:nvSpPr>
        <p:spPr bwMode="auto">
          <a:xfrm>
            <a:off x="8716170" y="8536518"/>
            <a:ext cx="46841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Cánh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đồng</a:t>
            </a:r>
            <a:r>
              <a:rPr lang="en-US" altLang="en-US" sz="2800" dirty="0">
                <a:solidFill>
                  <a:srgbClr val="FF0000"/>
                </a:solidFill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</a:rPr>
              <a:t>Định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Quán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83663" name="Picture 15" descr="l%C3%A0ng-b%C3%A8-la-ng%C3%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37" y="908051"/>
            <a:ext cx="5496983" cy="338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65" name="Picture 17" descr="s(86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19" y="908052"/>
            <a:ext cx="5463117" cy="33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67" name="Picture 19" descr="T15-anh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37" y="4775200"/>
            <a:ext cx="5496983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669" name="Picture 21" descr="648876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20" y="4775201"/>
            <a:ext cx="5535084" cy="378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018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3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6" grpId="0"/>
      <p:bldP spid="283654" grpId="0"/>
      <p:bldP spid="283655" grpId="0"/>
      <p:bldP spid="283656" grpId="0"/>
      <p:bldP spid="2836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53835" y="533400"/>
            <a:ext cx="13966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68862" y="223221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68485"/>
              </p:ext>
            </p:extLst>
          </p:nvPr>
        </p:nvGraphicFramePr>
        <p:xfrm>
          <a:off x="1323595" y="3124200"/>
          <a:ext cx="1420612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5375">
                  <a:extLst>
                    <a:ext uri="{9D8B030D-6E8A-4147-A177-3AD203B41FA5}">
                      <a16:colId xmlns:a16="http://schemas.microsoft.com/office/drawing/2014/main" val="4011738421"/>
                    </a:ext>
                  </a:extLst>
                </a:gridCol>
                <a:gridCol w="4735375">
                  <a:extLst>
                    <a:ext uri="{9D8B030D-6E8A-4147-A177-3AD203B41FA5}">
                      <a16:colId xmlns:a16="http://schemas.microsoft.com/office/drawing/2014/main" val="1113933071"/>
                    </a:ext>
                  </a:extLst>
                </a:gridCol>
                <a:gridCol w="4735375">
                  <a:extLst>
                    <a:ext uri="{9D8B030D-6E8A-4147-A177-3AD203B41FA5}">
                      <a16:colId xmlns:a16="http://schemas.microsoft.com/office/drawing/2014/main" val="2775179772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4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400" dirty="0">
                        <a:solidFill>
                          <a:srgbClr val="FF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4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44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4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400" baseline="0" dirty="0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rgbClr val="FF33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4400" dirty="0">
                        <a:solidFill>
                          <a:srgbClr val="FF33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23834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4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4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4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Tấp</a:t>
                      </a:r>
                      <a:r>
                        <a:rPr lang="en-US" sz="4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nập</a:t>
                      </a:r>
                      <a:r>
                        <a:rPr lang="en-US" sz="4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814741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44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endParaRPr lang="en-US" sz="4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44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4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4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mênh</a:t>
                      </a:r>
                      <a:r>
                        <a:rPr lang="en-US" sz="44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44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4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16925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28519" y="55229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ea typeface="Times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54130" y="533400"/>
            <a:ext cx="36567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253990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10193</TotalTime>
  <Words>942</Words>
  <Application>Microsoft Office PowerPoint</Application>
  <PresentationFormat>Custom</PresentationFormat>
  <Paragraphs>128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Charter Bd BT</vt:lpstr>
      <vt:lpstr>Times New Roman</vt:lpstr>
      <vt:lpstr>UNI Tap Viet 0</vt:lpstr>
      <vt:lpstr>字魂58号-创中黑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1106</cp:revision>
  <dcterms:created xsi:type="dcterms:W3CDTF">2008-09-09T22:52:10Z</dcterms:created>
  <dcterms:modified xsi:type="dcterms:W3CDTF">2025-01-01T13:44:26Z</dcterms:modified>
</cp:coreProperties>
</file>