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7" r:id="rId3"/>
  </p:sldMasterIdLst>
  <p:notesMasterIdLst>
    <p:notesMasterId r:id="rId29"/>
  </p:notesMasterIdLst>
  <p:sldIdLst>
    <p:sldId id="287" r:id="rId4"/>
    <p:sldId id="289" r:id="rId5"/>
    <p:sldId id="320" r:id="rId6"/>
    <p:sldId id="315" r:id="rId7"/>
    <p:sldId id="297" r:id="rId8"/>
    <p:sldId id="288" r:id="rId9"/>
    <p:sldId id="321" r:id="rId10"/>
    <p:sldId id="290" r:id="rId11"/>
    <p:sldId id="291" r:id="rId12"/>
    <p:sldId id="292" r:id="rId13"/>
    <p:sldId id="293" r:id="rId14"/>
    <p:sldId id="294" r:id="rId15"/>
    <p:sldId id="295" r:id="rId16"/>
    <p:sldId id="323" r:id="rId17"/>
    <p:sldId id="324" r:id="rId18"/>
    <p:sldId id="322" r:id="rId19"/>
    <p:sldId id="256" r:id="rId20"/>
    <p:sldId id="258" r:id="rId21"/>
    <p:sldId id="260" r:id="rId22"/>
    <p:sldId id="261" r:id="rId23"/>
    <p:sldId id="259" r:id="rId24"/>
    <p:sldId id="262" r:id="rId25"/>
    <p:sldId id="325" r:id="rId26"/>
    <p:sldId id="296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1A022-A05A-484F-ADE1-C81F99F357C5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07D16-BBC4-48D0-9C3F-7BDD6DF2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2496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6484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/>
              <a:t>Tấm</a:t>
            </a:r>
            <a:r>
              <a:rPr lang="en-SG" baseline="0" dirty="0"/>
              <a:t> </a:t>
            </a:r>
            <a:r>
              <a:rPr lang="en-SG" baseline="0" dirty="0" err="1"/>
              <a:t>gương</a:t>
            </a:r>
            <a:r>
              <a:rPr lang="en-SG" baseline="0" dirty="0"/>
              <a:t> </a:t>
            </a:r>
            <a:r>
              <a:rPr lang="en-SG" baseline="0" dirty="0" err="1"/>
              <a:t>Nguyễn</a:t>
            </a:r>
            <a:r>
              <a:rPr lang="en-SG" baseline="0" dirty="0"/>
              <a:t> </a:t>
            </a:r>
            <a:r>
              <a:rPr lang="en-SG" baseline="0" dirty="0" err="1"/>
              <a:t>Ngọc</a:t>
            </a:r>
            <a:r>
              <a:rPr lang="en-SG" baseline="0" dirty="0"/>
              <a:t> </a:t>
            </a:r>
            <a:r>
              <a:rPr lang="en-SG" baseline="0" dirty="0" err="1"/>
              <a:t>Ký</a:t>
            </a:r>
            <a:r>
              <a:rPr lang="en-SG" baseline="0" dirty="0"/>
              <a:t> </a:t>
            </a:r>
          </a:p>
          <a:p>
            <a:r>
              <a:rPr lang="en-SG" dirty="0"/>
              <a:t>https://www.youtube.com/watch?v=gLVGcjCzycM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C2C50-6C61-47F1-B3B5-559DE4C7DC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14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3338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9581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332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A812661-6FEE-4006-ADC4-BB84C0D6BBB9}"/>
              </a:ext>
            </a:extLst>
          </p:cNvPr>
          <p:cNvSpPr/>
          <p:nvPr userDrawn="1"/>
        </p:nvSpPr>
        <p:spPr>
          <a:xfrm>
            <a:off x="366957" y="368500"/>
            <a:ext cx="11458087" cy="61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0631B5-61E6-4C62-93DF-C7FDBA20C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98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9497A43-D2A0-48C2-A1B8-3EE38F524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4984A11-359E-4328-9679-B9230F2D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4D187A-5B5B-42FA-9230-BCBCA6A8B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69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9339C0-3F2A-4261-A05C-8C8115DD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ACA19F-4182-473C-9BF6-2FCA74C8D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0570A1-5C3E-459F-854A-9B74312CC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723A6-A945-42A7-A8B9-A78A79DB5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E7153F-7B42-4DC2-B01C-1DB90F8AD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689D19-BD5D-42C7-A9D1-13509096F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87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B84EF-70C0-4713-B64E-1EC2FF20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4B94292-3E3E-4BF4-AB05-C63D357EA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12C757F-3DF8-4873-983A-B7B839AEE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507619-C085-4E96-987C-D57192F4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E3D8C-C0FD-4710-A5E0-560D2BD4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E10772-9624-469F-8855-CD37F39E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94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89719-9A5A-40CF-AC26-002EEF30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88574C-540D-4496-8C0A-5F732766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CF500B-2F34-4903-BBBE-C5AF841DF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79A9F5-C8EB-4AC5-A1D1-542622AA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07D2F-9B9E-4909-ADA5-DECBD49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A4ED616-7C46-4855-B5B0-5DC39CBB7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22" y="-822081"/>
            <a:ext cx="2381162" cy="238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2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E05B69-6035-45E6-BC61-8464B4549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97995-9FDB-4962-A33B-91C367EB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39446E-5452-4E44-909A-A17D17F0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24801-F4A7-47A3-985D-C5869988F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BC1F8D-32F3-4776-B0E8-7EAF557F6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09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83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46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0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278296"/>
            <a:ext cx="12192001" cy="62417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175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2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3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46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4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80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29D9A6-BA44-44F4-802E-D7EA4E5B39A6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1CF46-EFF8-46F1-BB51-0AF6BE640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6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675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084452-41B0-4B4B-9D03-809F89700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40B5EF-4B7D-4B60-B9CB-09B523F98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EA0F7-5231-433E-849F-95DAAAC3F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F86875-3395-4CA7-82D8-FAA38544D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CDEFCC-A4C3-47D1-A527-9F10ED40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90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85475-3380-4872-B979-DB9C288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8761B8-BA59-44A9-9F13-C6F744D05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35DE68-44DE-44ED-8D70-24CAF32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B0DDB4-5249-4440-8DB2-7019B238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98370E-82D5-44DB-8CEF-6C2BB190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4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1B36EC-C0AA-4058-B718-22C80517A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65C7C3-1CF1-4635-97BD-B11600AF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34100B-72BB-4186-B292-33636A99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19F744-C7B1-483E-9889-A1A77D21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8B97-6660-4AE4-85A6-2C146520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51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128621-1E96-4E63-855F-CBFDFAA7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FB60B8-16E0-4293-BDAA-EA62AC685D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229481-5C24-44E3-A980-EB387285E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241D3D7-3229-484B-85BE-4B9D589CA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90C302-4A9A-4EBF-9E5D-F4CCA253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F6FBEE-911C-48C6-9BE8-C0380F4E0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85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917AB-DCAB-46DF-A441-895685EC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7995B1-58D1-40F2-97A2-1D159D515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008F7C-255A-4A59-9B5B-9A73CD6EE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FFBF5D-D3B3-497E-A5C7-20DFF2B4E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DCD1A90-C63C-4BF0-A6C8-CECD3E821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FE4F6DF-4F6A-4FD7-BD6F-4392C74A8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595458-E820-41CC-95E6-E0B8FF79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6496B55-5A97-48D0-A602-241CCF60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772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4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C861F2-1488-408E-A4E7-08BA70BBA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15A6A6F-46B3-4F10-BD33-3F4E992A4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BAB1A8-AC9F-4B19-8C0C-1FD403E50C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097F0-B053-4EC5-AF1C-AE7BEB4C501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11E374-A0EB-43A6-A319-6C40AF8EC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9455-3191-4CC3-9FB6-96036A8C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E9E3-789B-4803-9747-8C9BF011E8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0C0DD77-6C56-47CE-A196-C6FFE587C9C6}"/>
              </a:ext>
            </a:extLst>
          </p:cNvPr>
          <p:cNvSpPr/>
          <p:nvPr userDrawn="1"/>
        </p:nvSpPr>
        <p:spPr>
          <a:xfrm>
            <a:off x="-529" y="-297"/>
            <a:ext cx="12193058" cy="6858594"/>
          </a:xfrm>
          <a:prstGeom prst="rect">
            <a:avLst/>
          </a:prstGeom>
          <a:solidFill>
            <a:srgbClr val="FFF67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03D5F77-ED88-F43F-11D7-CE002D4F58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226" y="183343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83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3.gif"/><Relationship Id="rId3" Type="http://schemas.openxmlformats.org/officeDocument/2006/relationships/audio" Target="../media/audio2.wav"/><Relationship Id="rId21" Type="http://schemas.openxmlformats.org/officeDocument/2006/relationships/slide" Target="slide20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20" Type="http://schemas.openxmlformats.org/officeDocument/2006/relationships/slide" Target="slide19.xml"/><Relationship Id="rId29" Type="http://schemas.openxmlformats.org/officeDocument/2006/relationships/image" Target="../media/image46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24" Type="http://schemas.openxmlformats.org/officeDocument/2006/relationships/image" Target="../media/image41.png"/><Relationship Id="rId5" Type="http://schemas.openxmlformats.org/officeDocument/2006/relationships/image" Target="../media/image28.jpeg"/><Relationship Id="rId15" Type="http://schemas.openxmlformats.org/officeDocument/2006/relationships/image" Target="../media/image37.png"/><Relationship Id="rId23" Type="http://schemas.openxmlformats.org/officeDocument/2006/relationships/slide" Target="slide22.xml"/><Relationship Id="rId28" Type="http://schemas.openxmlformats.org/officeDocument/2006/relationships/image" Target="../media/image45.gif"/><Relationship Id="rId10" Type="http://schemas.openxmlformats.org/officeDocument/2006/relationships/image" Target="../media/image32.png"/><Relationship Id="rId19" Type="http://schemas.openxmlformats.org/officeDocument/2006/relationships/slide" Target="slide18.xml"/><Relationship Id="rId4" Type="http://schemas.openxmlformats.org/officeDocument/2006/relationships/audio" Target="../media/audio3.wav"/><Relationship Id="rId9" Type="http://schemas.microsoft.com/office/2007/relationships/hdphoto" Target="../media/hdphoto4.wdp"/><Relationship Id="rId14" Type="http://schemas.openxmlformats.org/officeDocument/2006/relationships/image" Target="../media/image36.png"/><Relationship Id="rId22" Type="http://schemas.openxmlformats.org/officeDocument/2006/relationships/slide" Target="slide21.xml"/><Relationship Id="rId27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4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slide" Target="slide17.xml"/><Relationship Id="rId4" Type="http://schemas.openxmlformats.org/officeDocument/2006/relationships/image" Target="../media/image28.jpeg"/><Relationship Id="rId9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2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355176" y="220910"/>
            <a:ext cx="2256639" cy="2256639"/>
          </a:xfrm>
          <a:prstGeom prst="rect">
            <a:avLst/>
          </a:prstGeom>
        </p:spPr>
      </p:pic>
      <p:pic>
        <p:nvPicPr>
          <p:cNvPr id="13" name="Picture 12" descr="A green and white logo&#10;&#10;Description automatically generated">
            <a:extLst>
              <a:ext uri="{FF2B5EF4-FFF2-40B4-BE49-F238E27FC236}">
                <a16:creationId xmlns:a16="http://schemas.microsoft.com/office/drawing/2014/main" id="{A835DE1F-3616-FEFA-C706-4903BCA4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08" y="786354"/>
            <a:ext cx="1355961" cy="1355961"/>
          </a:xfrm>
          <a:prstGeom prst="rect">
            <a:avLst/>
          </a:prstGeom>
        </p:spPr>
      </p:pic>
      <p:pic>
        <p:nvPicPr>
          <p:cNvPr id="17" name="Picture 16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74DE206E-7646-4630-4F84-586C32A7D3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19" name="Picture 18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07E8C792-5F3E-9F5E-58EC-4BE69BBD84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95" y="3129541"/>
            <a:ext cx="6060054" cy="4041080"/>
          </a:xfrm>
          <a:prstGeom prst="rect">
            <a:avLst/>
          </a:prstGeom>
        </p:spPr>
      </p:pic>
      <p:pic>
        <p:nvPicPr>
          <p:cNvPr id="20" name="图片 60">
            <a:extLst>
              <a:ext uri="{FF2B5EF4-FFF2-40B4-BE49-F238E27FC236}">
                <a16:creationId xmlns:a16="http://schemas.microsoft.com/office/drawing/2014/main" id="{1DC14169-D8B0-F386-FB6D-F8232BCB39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76" y="5909045"/>
            <a:ext cx="1261576" cy="1261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95C64-AD14-6E29-3A56-1DC2BA524C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9863" y="1306482"/>
            <a:ext cx="3523793" cy="2152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37AFD-990D-C432-9BA9-BF3FCAB91D1D}"/>
              </a:ext>
            </a:extLst>
          </p:cNvPr>
          <p:cNvSpPr txBox="1"/>
          <p:nvPr/>
        </p:nvSpPr>
        <p:spPr>
          <a:xfrm>
            <a:off x="2513470" y="2987542"/>
            <a:ext cx="7301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4">
                    <a:lumMod val="75000"/>
                  </a:schemeClr>
                </a:solidFill>
                <a:latin typeface="UTM Duepuntozero"/>
              </a:rPr>
              <a:t>ÔN TẬP CUỐI HỌC KÌ 1</a:t>
            </a:r>
          </a:p>
        </p:txBody>
      </p:sp>
    </p:spTree>
    <p:extLst>
      <p:ext uri="{BB962C8B-B14F-4D97-AF65-F5344CB8AC3E}">
        <p14:creationId xmlns:p14="http://schemas.microsoft.com/office/powerpoint/2010/main" val="359040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B08D714E-7015-2380-6CF0-2E8DE1B2F2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083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 p14:bounceEnd="54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2.22222E-6 L 3.75E-6 0.00116 C 0.00573 -0.01389 0.01093 -0.03009 0.0177 -0.04259 C 0.02304 -0.05185 0.02942 -0.0588 0.03541 -0.06574 C 0.04283 -0.075 0.04935 -0.08889 0.05768 -0.09352 C 0.06276 -0.09584 0.06783 -0.09815 0.07291 -0.10047 C 0.08502 -0.10394 0.09179 -0.10486 0.10338 -0.10486 C 0.11354 -0.10278 0.12382 -0.10047 0.13385 -0.09584 C 0.13632 -0.09468 0.13789 -0.09005 0.14023 -0.08773 C 0.14895 -0.07963 0.15208 -0.08426 0.16054 -0.07153 C 0.16237 -0.06922 0.16432 -0.06574 0.16627 -0.06343 C 0.17356 -0.05417 0.16445 -0.07153 0.17513 -0.0507 C 0.18698 -0.02778 0.17278 -0.05301 0.18593 -0.01968 C 0.19205 -0.00463 0.18945 -0.01273 0.19349 0.00694 C 0.19375 0.00926 0.19401 0.01273 0.19414 0.01504 C 0.1944 0.01736 0.19427 0.02083 0.19479 0.02199 C 0.19505 0.02291 0.1957 0.02199 0.19609 0.02199 L 0.19687 0.02199 " pathEditMode="relative" rAng="0" ptsTypes="AAAAAA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844" y="-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BB44C692-64B0-D54E-18BF-43384EC96B8D}"/>
              </a:ext>
            </a:extLst>
          </p:cNvPr>
          <p:cNvSpPr/>
          <p:nvPr/>
        </p:nvSpPr>
        <p:spPr>
          <a:xfrm>
            <a:off x="214685" y="238539"/>
            <a:ext cx="11672515" cy="19357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3: Hãy kể tên các công việc chính trong thiết kế?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3AE35C9-9B5F-F9B7-AE49-48D15050B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58FA8166-0DE2-3F88-9C61-10DF3C93E83F}"/>
              </a:ext>
            </a:extLst>
          </p:cNvPr>
          <p:cNvSpPr/>
          <p:nvPr/>
        </p:nvSpPr>
        <p:spPr>
          <a:xfrm>
            <a:off x="660400" y="2955378"/>
            <a:ext cx="9206100" cy="239894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Hình thành ý tưởng về sản phẩm.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Vẽ phác thảo  sản phẩm và lựa chọn vật liệu, dụng cụ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 Làm sản phẩm mẫu.</a:t>
            </a:r>
            <a:endParaRPr lang="en-US" sz="2800" dirty="0">
              <a:solidFill>
                <a:srgbClr val="FF0000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</a:rPr>
              <a:t>Đánh giá và 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824397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37" y="198226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6250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3.7037E-6 L -0.0319 0.1034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02" y="51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131" y="27853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Hãy kể tên các bước của cách làm đồng hồ đeo tay?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213360" y="2780793"/>
            <a:ext cx="9672131" cy="2302475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 có 4 bước: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mặt số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quai  đeo và núm vặn.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bộ kim đồng hồ.</a:t>
            </a:r>
          </a:p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 các bộ phận để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thiện đồng hồ đồ chơi.</a:t>
            </a:r>
          </a:p>
        </p:txBody>
      </p:sp>
    </p:spTree>
    <p:extLst>
      <p:ext uri="{BB962C8B-B14F-4D97-AF65-F5344CB8AC3E}">
        <p14:creationId xmlns:p14="http://schemas.microsoft.com/office/powerpoint/2010/main" val="182528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7" y="2866180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608B2C54-9F97-209A-14D9-D430A6D06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660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 p14:bounceEnd="52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2.59259E-6 L 0.11224 0.12222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12" y="6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251" y="363878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E5340382-A58B-4A3D-7EF3-49350049DADA}"/>
              </a:ext>
            </a:extLst>
          </p:cNvPr>
          <p:cNvSpPr/>
          <p:nvPr/>
        </p:nvSpPr>
        <p:spPr>
          <a:xfrm>
            <a:off x="214685" y="238539"/>
            <a:ext cx="11672515" cy="21490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black"/>
                </a:solidFill>
              </a:rPr>
              <a:t>Câu 5: Cần lưu ý điều gì khi gọi điện thoại di động?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A484D76-B582-1858-F522-E4BEE7327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AAFDB52F-D7DB-E604-39C6-FAA300D4DF04}"/>
              </a:ext>
            </a:extLst>
          </p:cNvPr>
          <p:cNvSpPr/>
          <p:nvPr/>
        </p:nvSpPr>
        <p:spPr>
          <a:xfrm>
            <a:off x="81280" y="3024633"/>
            <a:ext cx="9540051" cy="2553207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sử dụng khi đang sạc pin và khi pin yếu.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 sử dụng khi cần thiết. sử dụng với thời gian vừa phải.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 bảo an toàn, bảo mật thông tin.</a:t>
            </a:r>
            <a:endParaRPr lang="vi-VN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98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11" y="370990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E6D7D820-5A4E-1E24-4081-BC10EFF50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12469" y="1140971"/>
            <a:ext cx="881298" cy="8812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75FB1-F936-26E8-32B3-CCD5833D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54" y="465483"/>
            <a:ext cx="6392517" cy="63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8929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 p14:bounceEnd="51000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417 0.00601 L 0.00417 0.00625 C 0.00664 0.00208 0.02513 -0.02662 0.03086 -0.03241 C 0.05482 -0.05718 0.0638 -0.06667 0.08685 -0.07987 C 0.10117 -0.0882 0.11498 -0.10047 0.12995 -0.10301 C 0.14844 -0.10649 0.13867 -0.10487 0.15925 -0.10764 C 0.17305 -0.10625 0.18685 -0.10764 0.20039 -0.10301 C 0.20912 -0.10024 0.21524 -0.08519 0.22123 -0.07524 C 0.22487 -0.06922 0.22917 -0.06459 0.23229 -0.05787 C 0.23594 -0.05024 0.25326 0.00463 0.25573 0.00463 L 0.25651 0.00463 L 0.25651 0.00486 " pathEditMode="relative" rAng="0" ptsTypes="AAAAAAAAAAAA">
                                          <p:cBhvr>
                                            <p:cTn id="6" dur="20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617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986" y="2518458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2439" y="259123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920" y="2913760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9217" y="2253785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C7FFE8"/>
              </a:clrFrom>
              <a:clrTo>
                <a:srgbClr val="C7FF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377" y="2429561"/>
            <a:ext cx="2103641" cy="21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179" y="25701"/>
            <a:ext cx="2219136" cy="23776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9" name="Picture 48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0764" r="14591" b="49107"/>
          <a:stretch/>
        </p:blipFill>
        <p:spPr bwMode="auto">
          <a:xfrm>
            <a:off x="5506692" y="994775"/>
            <a:ext cx="1410144" cy="219749"/>
          </a:xfrm>
          <a:custGeom>
            <a:avLst/>
            <a:gdLst>
              <a:gd name="connsiteX0" fmla="*/ 0 w 6686372"/>
              <a:gd name="connsiteY0" fmla="*/ 0 h 1041966"/>
              <a:gd name="connsiteX1" fmla="*/ 6686372 w 6686372"/>
              <a:gd name="connsiteY1" fmla="*/ 0 h 1041966"/>
              <a:gd name="connsiteX2" fmla="*/ 6686372 w 6686372"/>
              <a:gd name="connsiteY2" fmla="*/ 1041966 h 1041966"/>
              <a:gd name="connsiteX3" fmla="*/ 0 w 6686372"/>
              <a:gd name="connsiteY3" fmla="*/ 1041966 h 104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1041966">
                <a:moveTo>
                  <a:pt x="0" y="0"/>
                </a:moveTo>
                <a:lnTo>
                  <a:pt x="6686372" y="0"/>
                </a:lnTo>
                <a:lnTo>
                  <a:pt x="6686372" y="1041966"/>
                </a:lnTo>
                <a:lnTo>
                  <a:pt x="0" y="104196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0893" r="14591" b="40218"/>
          <a:stretch/>
        </p:blipFill>
        <p:spPr bwMode="auto">
          <a:xfrm>
            <a:off x="5506692" y="121452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59782" r="14591" b="31330"/>
          <a:stretch/>
        </p:blipFill>
        <p:spPr bwMode="auto">
          <a:xfrm>
            <a:off x="5506692" y="1407370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68670" r="14591" b="22441"/>
          <a:stretch/>
        </p:blipFill>
        <p:spPr bwMode="auto">
          <a:xfrm>
            <a:off x="5506692" y="1600215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Káº¿t quáº£ hÃ¬nh áº£nh cho jars of honey car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8800" y1="18241" x2="38200" y2="32870"/>
                        <a14:backgroundMark x1="37000" y1="21574" x2="24900" y2="36389"/>
                        <a14:backgroundMark x1="30200" y1="16759" x2="45200" y2="29630"/>
                        <a14:backgroundMark x1="33000" y1="17037" x2="70900" y2="14352"/>
                        <a14:backgroundMark x1="73400" y1="22963" x2="31500" y2="29167"/>
                        <a14:backgroundMark x1="23200" y1="25093" x2="78900" y2="28056"/>
                        <a14:backgroundMark x1="78900" y1="36574" x2="58100" y2="38704"/>
                        <a14:backgroundMark x1="25800" y1="37778" x2="18700" y2="39074"/>
                        <a14:backgroundMark x1="15500" y1="45000" x2="14400" y2="53796"/>
                        <a14:backgroundMark x1="15500" y1="60556" x2="18200" y2="72130"/>
                        <a14:backgroundMark x1="29600" y1="84259" x2="40300" y2="86111"/>
                        <a14:backgroundMark x1="84500" y1="66759" x2="80500" y2="75185"/>
                        <a14:backgroundMark x1="51300" y1="86204" x2="57100" y2="8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77559" r="14591" b="13552"/>
          <a:stretch/>
        </p:blipFill>
        <p:spPr bwMode="auto">
          <a:xfrm>
            <a:off x="5506692" y="1793061"/>
            <a:ext cx="1410144" cy="192845"/>
          </a:xfrm>
          <a:custGeom>
            <a:avLst/>
            <a:gdLst>
              <a:gd name="connsiteX0" fmla="*/ 0 w 6686372"/>
              <a:gd name="connsiteY0" fmla="*/ 0 h 914400"/>
              <a:gd name="connsiteX1" fmla="*/ 6686372 w 6686372"/>
              <a:gd name="connsiteY1" fmla="*/ 0 h 914400"/>
              <a:gd name="connsiteX2" fmla="*/ 6686372 w 6686372"/>
              <a:gd name="connsiteY2" fmla="*/ 914400 h 914400"/>
              <a:gd name="connsiteX3" fmla="*/ 0 w 6686372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6372" h="914400">
                <a:moveTo>
                  <a:pt x="0" y="0"/>
                </a:moveTo>
                <a:lnTo>
                  <a:pt x="6686372" y="0"/>
                </a:lnTo>
                <a:lnTo>
                  <a:pt x="6686372" y="914400"/>
                </a:lnTo>
                <a:lnTo>
                  <a:pt x="0" y="9144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9795134" y="3903064"/>
            <a:ext cx="1492184" cy="30444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52" y="3764764"/>
            <a:ext cx="2511770" cy="334699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13"/>
          <a:srcRect l="5985" b="5165"/>
          <a:stretch/>
        </p:blipFill>
        <p:spPr>
          <a:xfrm>
            <a:off x="2586942" y="3501541"/>
            <a:ext cx="2607889" cy="368870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73805" y="3764764"/>
            <a:ext cx="1731414" cy="327993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3" name="16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73985" y="4306584"/>
            <a:ext cx="2865368" cy="288365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9" name="15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82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0" name="14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15314" y="5608839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1" name="13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97035" y="5594996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2" name="12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80046" y="5608838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3" name="11 NK PowerSkills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1834" y="5622680"/>
            <a:ext cx="2941743" cy="167144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84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14090" y="2264940"/>
            <a:ext cx="658425" cy="670618"/>
          </a:xfrm>
          <a:prstGeom prst="rect">
            <a:avLst/>
          </a:prstGeom>
        </p:spPr>
      </p:pic>
      <p:pic>
        <p:nvPicPr>
          <p:cNvPr id="85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29445" y="2170879"/>
            <a:ext cx="658425" cy="670618"/>
          </a:xfrm>
          <a:prstGeom prst="rect">
            <a:avLst/>
          </a:prstGeom>
        </p:spPr>
      </p:pic>
      <p:pic>
        <p:nvPicPr>
          <p:cNvPr id="86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57137" y="2250009"/>
            <a:ext cx="675043" cy="670618"/>
          </a:xfrm>
          <a:prstGeom prst="rect">
            <a:avLst/>
          </a:prstGeom>
        </p:spPr>
      </p:pic>
      <p:pic>
        <p:nvPicPr>
          <p:cNvPr id="87" name="Ghé thăm Fb.com/nkpowerskill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26016" y="2250009"/>
            <a:ext cx="658425" cy="670618"/>
          </a:xfrm>
          <a:prstGeom prst="rect">
            <a:avLst/>
          </a:prstGeom>
        </p:spPr>
      </p:pic>
      <p:pic>
        <p:nvPicPr>
          <p:cNvPr id="88" name="10 NK PowerSkills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8778" y="2242080"/>
            <a:ext cx="664522" cy="670618"/>
          </a:xfrm>
          <a:prstGeom prst="rect">
            <a:avLst/>
          </a:prstGeom>
        </p:spPr>
      </p:pic>
      <p:sp>
        <p:nvSpPr>
          <p:cNvPr id="89" name="Oval 88">
            <a:hlinkClick r:id="rId19" action="ppaction://hlinksldjump"/>
          </p:cNvPr>
          <p:cNvSpPr/>
          <p:nvPr/>
        </p:nvSpPr>
        <p:spPr>
          <a:xfrm>
            <a:off x="10004397" y="327142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0" name="Oval 89">
            <a:hlinkClick r:id="rId20" action="ppaction://hlinksldjump"/>
          </p:cNvPr>
          <p:cNvSpPr/>
          <p:nvPr/>
        </p:nvSpPr>
        <p:spPr>
          <a:xfrm>
            <a:off x="8112803" y="3214938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1" name="Oval 90">
            <a:hlinkClick r:id="rId21" action="ppaction://hlinksldjump"/>
          </p:cNvPr>
          <p:cNvSpPr/>
          <p:nvPr/>
        </p:nvSpPr>
        <p:spPr>
          <a:xfrm>
            <a:off x="6225655" y="319835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92" name="Oval 91">
            <a:hlinkClick r:id="rId22" action="ppaction://hlinksldjump"/>
          </p:cNvPr>
          <p:cNvSpPr/>
          <p:nvPr/>
        </p:nvSpPr>
        <p:spPr>
          <a:xfrm>
            <a:off x="3327170" y="314231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93" name="Oval 92">
            <a:hlinkClick r:id="rId23" action="ppaction://hlinksldjump"/>
          </p:cNvPr>
          <p:cNvSpPr/>
          <p:nvPr/>
        </p:nvSpPr>
        <p:spPr>
          <a:xfrm>
            <a:off x="1257815" y="316596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55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5579" y="416362"/>
            <a:ext cx="843364" cy="1156826"/>
          </a:xfrm>
          <a:prstGeom prst="rect">
            <a:avLst/>
          </a:prstGeom>
        </p:spPr>
      </p:pic>
      <p:pic>
        <p:nvPicPr>
          <p:cNvPr id="57" name="08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367" y="415605"/>
            <a:ext cx="841321" cy="1158340"/>
          </a:xfrm>
          <a:prstGeom prst="rect">
            <a:avLst/>
          </a:prstGeom>
        </p:spPr>
      </p:pic>
      <p:pic>
        <p:nvPicPr>
          <p:cNvPr id="64" name="07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7112" y="415605"/>
            <a:ext cx="841321" cy="1158340"/>
          </a:xfrm>
          <a:prstGeom prst="rect">
            <a:avLst/>
          </a:prstGeom>
        </p:spPr>
      </p:pic>
      <p:pic>
        <p:nvPicPr>
          <p:cNvPr id="72" name="06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857" y="415605"/>
            <a:ext cx="841321" cy="1158340"/>
          </a:xfrm>
          <a:prstGeom prst="rect">
            <a:avLst/>
          </a:prstGeom>
        </p:spPr>
      </p:pic>
      <p:pic>
        <p:nvPicPr>
          <p:cNvPr id="73" name="05 NK PowerSkills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186601" y="415605"/>
            <a:ext cx="841321" cy="1158340"/>
          </a:xfrm>
          <a:prstGeom prst="rect">
            <a:avLst/>
          </a:prstGeom>
        </p:spPr>
      </p:pic>
      <p:pic>
        <p:nvPicPr>
          <p:cNvPr id="1028" name="04 NK PowerSkills" descr="Káº¿t quáº£ hÃ¬nh áº£nh cho cute bee cartoon gif"/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EBFDE3"/>
              </a:clrFrom>
              <a:clrTo>
                <a:srgbClr val="EBFD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02" y="149687"/>
            <a:ext cx="2292382" cy="24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03 NK PowerSkills"/>
          <p:cNvPicPr>
            <a:picLocks noChangeArrowheads="1"/>
          </p:cNvPicPr>
          <p:nvPr/>
        </p:nvPicPr>
        <p:blipFill>
          <a:blip r:embed="rId27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757524" y="-317954"/>
            <a:ext cx="3528529" cy="35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0" y="-25701"/>
            <a:ext cx="12188952" cy="6858000"/>
          </a:xfrm>
          <a:prstGeom prst="rect">
            <a:avLst/>
          </a:prstGeom>
          <a:solidFill>
            <a:srgbClr val="C7FFE8"/>
          </a:solidFill>
          <a:ln>
            <a:solidFill>
              <a:srgbClr val="C7FF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02 NK PowerSkills" descr="Káº¿t quáº£ hÃ¬nh áº£nh cho feliz bee 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26" y="285612"/>
            <a:ext cx="7518398" cy="75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01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09" y="285307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9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3.7037E-6 L -6.04167E-6 3.7037E-6 C -0.00326 0.02662 -0.00652 0.05347 -0.00964 0.08033 C -0.0142 0.12037 -0.00717 0.06783 -0.01316 0.10347 C -0.0142 0.10949 -0.01394 0.11482 -0.0155 0.12037 C -0.01615 0.12269 -0.0172 0.12477 -0.01798 0.12685 C -0.01837 0.13287 -0.01837 0.14514 -0.02032 0.15208 C -0.02097 0.1544 -0.02188 0.15648 -0.02266 0.15857 C -0.02306 0.16065 -0.02332 0.16296 -0.02384 0.16482 C -0.02449 0.16713 -0.02553 0.16898 -0.02631 0.1713 C -0.02722 0.17384 -0.02787 0.17685 -0.02865 0.17963 C -0.02891 0.18195 -0.03217 0.21551 -0.03217 0.22199 C -0.03217 0.23889 -0.03165 0.25579 -0.031 0.27269 C -0.03087 0.27778 -0.03035 0.28264 -0.02983 0.2875 C -0.02957 0.28982 -0.02865 0.29398 -0.02865 0.29398 " pathEditMode="relative" ptsTypes="AAAAAAAAAAAAAAA">
                                      <p:cBhvr>
                                        <p:cTn id="11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0"/>
                            </p:stCondLst>
                            <p:childTnLst>
                              <p:par>
                                <p:cTn id="1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0.29422 L -0.02865 0.29422 C -0.02787 0.2801 -0.02696 0.26597 -0.02631 0.25185 C -0.02605 0.2456 -0.02514 0.21135 -0.02397 0.20093 C -0.02344 0.19653 -0.02227 0.1926 -0.02162 0.1882 C -0.01719 0.16111 -0.02136 0.18102 -0.0168 0.16065 C -0.01407 0.13218 -0.01654 0.14306 -0.01199 0.12685 C -0.0116 0.12269 -0.0112 0.11852 -0.01081 0.11412 C -0.01042 0.11065 -0.0099 0.10718 -0.00964 0.10371 C -0.00912 0.09653 -0.00886 0.08959 -0.00847 0.08241 C -0.00808 0.06065 -0.00795 0.03866 -0.0073 0.0169 C -0.00704 0.0088 -0.00548 0.01065 -0.00248 0.00625 C -0.00118 0.0044 0.00116 2.22222E-6 0.00116 2.22222E-6 " pathEditMode="relative" ptsTypes="AAAAAAAAAAAAA">
                                      <p:cBhvr>
                                        <p:cTn id="13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795 0.02037 -0.0142 0.04329 -0.02384 0.06134 C -0.02488 0.0632 -0.05522 0.12176 -0.06316 0.13102 C -0.06681 0.13542 -0.07032 0.13935 -0.07384 0.14375 C -0.07553 0.14583 -0.07696 0.14815 -0.07866 0.15023 C -0.08178 0.15394 -0.08517 0.15671 -0.08816 0.16065 C -0.09311 0.16736 -0.09714 0.17616 -0.10248 0.18195 C -0.10444 0.18403 -0.10652 0.18588 -0.10834 0.1882 C -0.11485 0.19583 -0.12097 0.20417 -0.12748 0.21157 C -0.13061 0.21505 -0.13399 0.21806 -0.13699 0.22222 C -0.14155 0.22801 -0.14662 0.23333 -0.15001 0.2412 L -0.15834 0.26019 C -0.15964 0.26296 -0.16082 0.26574 -0.16199 0.26875 L -0.16668 0.28148 " pathEditMode="relative" ptsTypes="AAAAAAAAAAAAAAA">
                                      <p:cBhvr>
                                        <p:cTn id="13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4.07407E-6 L -5E-6 4.07407E-6 C -0.00287 0.00556 -0.00548 0.01157 -0.00834 0.0169 C -0.0103 0.02037 -0.01889 0.02986 -0.02032 0.03171 C -0.02241 0.03426 -0.0241 0.03773 -0.02631 0.04005 C -0.02853 0.04259 -0.03113 0.04398 -0.03334 0.04653 C -0.03582 0.04907 -0.03816 0.05232 -0.0405 0.05486 C -0.04324 0.05787 -0.04623 0.06019 -0.04884 0.06343 C -0.05379 0.06945 -0.05834 0.07616 -0.06316 0.08241 C -0.06589 0.08611 -0.06876 0.08935 -0.07149 0.09306 C -0.07462 0.09722 -0.07748 0.10255 -0.081 0.10579 C -0.08256 0.10718 -0.08425 0.1081 -0.08582 0.10995 C -0.0879 0.1125 -0.08959 0.11574 -0.09168 0.11829 C -0.09519 0.12292 -0.10248 0.13102 -0.10248 0.13102 C -0.10366 0.1338 -0.10444 0.13727 -0.106 0.13958 C -0.1073 0.14167 -0.10951 0.14144 -0.11069 0.14375 C -0.11238 0.14676 -0.1129 0.15116 -0.11433 0.1544 C -0.13087 0.1912 -0.11069 0.13866 -0.12384 0.17755 C -0.12761 0.18889 -0.1267 0.1831 -0.131 0.19236 C -0.13191 0.19445 -0.13256 0.19676 -0.13334 0.19884 C -0.13451 0.20162 -0.13569 0.2044 -0.13699 0.20718 C -0.14024 0.22454 -0.13451 0.19769 -0.14532 0.22639 C -0.14741 0.23195 -0.14806 0.23472 -0.15118 0.23912 C -0.15353 0.24213 -0.15639 0.24398 -0.15834 0.24745 L -0.16186 0.25394 " pathEditMode="relative" ptsTypes="AAAAAAAAAAAAAAAAAAAAAAAAA">
                                      <p:cBhvr>
                                        <p:cTn id="158" dur="20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5E-6 7.40741E-6 L -9.375E-6 7.40741E-6 C -0.00326 0.00209 -0.00639 0.00441 -0.00964 0.00626 C -0.0112 0.00718 -0.0129 0.00718 -0.01433 0.00834 C -0.02761 0.01783 -0.01524 0.01297 -0.02865 0.01691 C -0.03568 0.02177 -0.0379 0.02385 -0.04649 0.02732 C -0.05079 0.02917 -0.05521 0.03033 -0.05964 0.03172 C -0.06394 0.0345 -0.06823 0.03774 -0.07266 0.04005 C -0.07579 0.04191 -0.07917 0.0426 -0.08217 0.04445 C -0.08503 0.04607 -0.08764 0.04908 -0.0905 0.0507 C -0.09402 0.05255 -0.09766 0.05325 -0.10131 0.05487 C -0.10964 0.05857 -0.09935 0.05533 -0.10964 0.06135 C -0.11146 0.06251 -0.11355 0.06274 -0.1155 0.06343 C -0.12435 0.07501 -0.11615 0.06598 -0.12514 0.07177 C -0.13152 0.07616 -0.12891 0.07779 -0.13698 0.08033 C -0.14128 0.08172 -0.14571 0.08172 -0.15014 0.08241 C -0.16055 0.08982 -0.15391 0.08566 -0.17032 0.09306 L -0.17032 0.09306 C -0.17266 0.09445 -0.17514 0.09561 -0.17748 0.09723 C -0.17917 0.09839 -0.1806 0.10047 -0.18217 0.1014 C -0.18373 0.10255 -0.18542 0.10279 -0.18698 0.10371 C -0.18933 0.10487 -0.19167 0.10672 -0.19415 0.10788 C -0.19649 0.1088 -0.19896 0.10904 -0.20131 0.10996 C -0.21915 0.11737 -0.20001 0.11181 -0.21797 0.11621 C -0.21915 0.11714 -0.22032 0.11783 -0.22149 0.11853 C -0.22331 0.11945 -0.228 0.12107 -0.22982 0.12269 C -0.23112 0.12385 -0.23217 0.1257 -0.23347 0.12686 C -0.24063 0.13334 -0.24063 0.13149 -0.24649 0.13751 C -0.24779 0.13866 -0.24883 0.14052 -0.25014 0.14167 C -0.25118 0.14283 -0.25248 0.14306 -0.25365 0.14376 C -0.25834 0.147 -0.26172 0.15001 -0.2668 0.15232 C -0.26993 0.15371 -0.27318 0.15464 -0.27631 0.15649 C -0.27865 0.15788 -0.28099 0.15973 -0.28347 0.16089 C -0.29493 0.16598 -0.28972 0.1639 -0.29883 0.16714 C -0.30521 0.18404 -0.29688 0.16366 -0.30482 0.17779 C -0.31277 0.19191 -0.30131 0.17709 -0.31081 0.1882 C -0.3112 0.19052 -0.3112 0.19283 -0.31198 0.19468 C -0.3129 0.19654 -0.31485 0.19677 -0.3155 0.19885 C -0.31693 0.20255 -0.31654 0.20788 -0.31797 0.21158 L -0.32032 0.21783 C -0.32318 0.2382 -0.31941 0.21297 -0.32383 0.23704 C -0.32435 0.23982 -0.32474 0.2426 -0.32514 0.24538 C -0.32553 0.24954 -0.32553 0.25417 -0.32631 0.25811 C -0.3267 0.26066 -0.328 0.26228 -0.32865 0.26459 C -0.3336 0.28195 -0.3254 0.25904 -0.33217 0.27709 C -0.33269 0.2801 -0.33295 0.28288 -0.33347 0.28566 C -0.33438 0.29167 -0.33529 0.29376 -0.33581 0.30047 C -0.33594 0.30255 -0.33581 0.30464 -0.33581 0.30695 " pathEditMode="relative" ptsTypes="AAAAAAAAAAAAAAAAAAAAAAAAAAAAAAAAAAAAAAAAAAAAAAAA">
                                      <p:cBhvr>
                                        <p:cTn id="16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40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581 0.30695 L -0.33581 0.30695 C -0.31433 0.25996 -0.33686 0.30394 -0.31212 0.26875 C -0.30522 0.25903 -0.29402 0.24283 -0.28829 0.23704 C -0.28269 0.23125 -0.27748 0.22454 -0.27162 0.21991 C -0.26602 0.21574 -0.26068 0.21065 -0.25495 0.20741 C -0.25248 0.20579 -0.25014 0.20487 -0.24779 0.20301 C -0.2349 0.19352 -0.24584 0.19908 -0.23581 0.19468 C -0.23425 0.19329 -0.23256 0.19213 -0.23113 0.19028 C -0.22943 0.18843 -0.228 0.18565 -0.22631 0.18403 C -0.22527 0.18287 -0.22397 0.18287 -0.22279 0.18195 C -0.2211 0.18056 -0.21954 0.17917 -0.21798 0.17755 C -0.20951 0.16922 -0.21498 0.17269 -0.2073 0.16922 L -0.19779 0.16065 C -0.19272 0.15625 -0.19259 0.15579 -0.18699 0.15232 C -0.18464 0.1507 -0.17982 0.14792 -0.17982 0.14792 C -0.17943 0.14584 -0.17956 0.14329 -0.17865 0.14167 C -0.17774 0.14005 -0.17631 0.14051 -0.17514 0.13959 C -0.16316 0.12894 -0.18139 0.14213 -0.1668 0.13102 C -0.16563 0.1301 -0.16433 0.1301 -0.16316 0.12894 C -0.14936 0.11551 -0.15873 0.12014 -0.14779 0.11621 C -0.14454 0.11274 -0.1418 0.10764 -0.13816 0.10556 C -0.13699 0.10487 -0.13581 0.1044 -0.13464 0.10348 C -0.13061 0.10024 -0.12266 0.09306 -0.12266 0.09306 C -0.12188 0.09074 -0.12136 0.08843 -0.12032 0.08658 C -0.11928 0.08473 -0.11798 0.0838 -0.1168 0.08241 C -0.11511 0.08033 -0.11368 0.07778 -0.11199 0.07593 C -0.11055 0.07431 -0.10873 0.07338 -0.1073 0.07176 C -0.09897 0.0625 -0.10587 0.06737 -0.09897 0.0632 C -0.09727 0.06112 -0.09597 0.05857 -0.09415 0.05695 C -0.07878 0.04329 -0.09884 0.06598 -0.08581 0.0507 C -0.08503 0.04838 -0.08451 0.04584 -0.08347 0.04422 C -0.07696 0.03426 -0.07683 0.03588 -0.06915 0.03357 C -0.06055 0.02616 -0.06719 0.03079 -0.05365 0.02732 C -0.0504 0.02639 -0.04024 0.02223 -0.03816 0.02084 C -0.03308 0.01783 -0.03581 0.01945 -0.02982 0.01667 C -0.02462 0.01065 -0.02253 0.00672 -0.0168 0.00394 C -0.01446 0.00278 -0.00313 0.00047 -0.00131 -0.00023 C 0.00741 -0.00301 -0.0004 -0.00231 0.00833 -0.00231 " pathEditMode="relative" ptsTypes="AAAAAAAAAAAAAAAAAAAAAAAAAAAAAAAAAAAAAAA">
                                      <p:cBhvr>
                                        <p:cTn id="18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556E-6 L -1.25E-6 5.55556E-6 L -0.01315 0.00418 C -0.01993 0.00603 -0.02526 0.00695 -0.03216 0.00834 C -0.03503 0.00973 -0.03763 0.01181 -0.0405 0.01251 C -0.04493 0.0139 -0.04922 0.0139 -0.05365 0.01482 C -0.05638 0.01529 -0.05925 0.01621 -0.06198 0.01691 C -0.08542 0.0308 -0.06315 0.01853 -0.07865 0.02524 C -0.07982 0.02594 -0.08099 0.02686 -0.08216 0.02732 C -0.0862 0.02894 -0.09011 0.03033 -0.09414 0.03172 C -0.09688 0.03242 -0.09974 0.03311 -0.10248 0.03381 C -0.10482 0.0345 -0.10716 0.03519 -0.10964 0.03589 C -0.12995 0.04793 -0.11029 0.03797 -0.13216 0.04445 C -0.13542 0.04538 -0.13854 0.04723 -0.1418 0.04862 C -0.14532 0.05001 -0.14883 0.05163 -0.15248 0.05279 C -0.16472 0.05719 -0.16394 0.05672 -0.17513 0.05927 C -0.19896 0.07617 -0.17396 0.06112 -0.20964 0.06969 C -0.21368 0.07084 -0.21745 0.07501 -0.22149 0.07617 C -0.22826 0.07779 -0.23503 0.07756 -0.2418 0.07825 C -0.24375 0.08033 -0.24558 0.08288 -0.24766 0.0845 C -0.25039 0.08681 -0.25899 0.0882 -0.26081 0.0889 C -0.26459 0.09006 -0.27513 0.09422 -0.27748 0.09515 C -0.28021 0.09793 -0.28269 0.10256 -0.28581 0.10371 C -0.29245 0.10603 -0.29935 0.10487 -0.30599 0.1058 C -0.30951 0.10626 -0.32019 0.10904 -0.32396 0.10996 L -0.33815 0.12061 C -0.34011 0.122 -0.34206 0.12431 -0.34414 0.12478 L -0.35248 0.12686 C -0.36159 0.13496 -0.35625 0.13126 -0.37266 0.13543 C -0.37904 0.13705 -0.38542 0.13844 -0.3918 0.13959 C -0.39571 0.14029 -0.39974 0.14075 -0.40365 0.14168 C -0.41003 0.14353 -0.41628 0.14631 -0.42266 0.14816 C -0.42709 0.14931 -0.43151 0.14931 -0.43581 0.15024 C -0.43946 0.15117 -0.45065 0.15441 -0.45599 0.15649 C -0.45769 0.15719 -0.45925 0.15834 -0.46081 0.15857 C -0.46472 0.15973 -0.46875 0.16019 -0.47266 0.16089 C -0.47331 0.16112 -0.4836 0.16644 -0.48581 0.16714 C -0.48894 0.16806 -0.49219 0.16853 -0.49532 0.16922 C -0.50495 0.17362 -0.49519 0.16945 -0.50964 0.17339 C -0.51159 0.17408 -0.51354 0.17501 -0.51563 0.1757 C -0.51797 0.1764 -0.52032 0.17663 -0.52266 0.17779 C -0.54688 0.18844 -0.51524 0.17686 -0.53581 0.18404 C -0.53815 0.18681 -0.54141 0.1882 -0.54297 0.1926 C -0.55144 0.21529 -0.53659 0.17663 -0.55013 0.20742 C -0.55157 0.21066 -0.55261 0.21436 -0.55365 0.21806 C -0.55586 0.22524 -0.55729 0.23103 -0.55847 0.23913 L -0.56081 0.25603 L -0.56198 0.26459 C -0.56328 0.28728 -0.56146 0.27941 -0.56433 0.29006 " pathEditMode="relative" ptsTypes="AAAAAAAAAAAAAAAAAAAAAAAAAAAAAAAAAAAAAAAAAAAAAAAAA">
                                      <p:cBhvr>
                                        <p:cTn id="18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0"/>
                            </p:stCondLst>
                            <p:childTnLst>
                              <p:par>
                                <p:cTn id="2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33 0.29006 L -0.56433 0.29006 C -0.53542 0.27871 -0.50626 0.26922 -0.47748 0.25603 C -0.46199 0.24908 -0.44675 0.24075 -0.431 0.23496 C -0.41811 0.2301 -0.40482 0.22825 -0.3918 0.22431 C -0.37826 0.22038 -0.36472 0.21668 -0.35131 0.21158 C -0.34089 0.20765 -0.33074 0.2014 -0.32032 0.19677 C -0.3116 0.19306 -0.30261 0.19144 -0.29415 0.18635 C -0.27318 0.17362 -0.253 0.15765 -0.2323 0.14399 C -0.22397 0.13844 -0.21576 0.13288 -0.2073 0.12918 C -0.18594 0.11945 -0.16381 0.11598 -0.14298 0.10371 C -0.1418 0.10302 -0.14063 0.10209 -0.13933 0.10163 C -0.13542 0.10001 -0.13139 0.09955 -0.12748 0.09746 C -0.11264 0.0889 -0.09675 0.08404 -0.08347 0.06992 C -0.08139 0.06783 -0.07969 0.06482 -0.07748 0.06344 C -0.06134 0.05279 -0.04519 0.04214 -0.02865 0.03381 C -0.02305 0.03103 -0.01745 0.02894 -0.01199 0.02547 C -0.00782 0.02269 -0.00417 0.01783 -0.00014 0.01482 C 0.00143 0.01367 0.00312 0.01367 0.00468 0.01274 C 0.00637 0.01158 0.00937 0.00857 0.00937 0.00857 " pathEditMode="relative" ptsTypes="AAAAAAAAAAAAAAAAAAAA">
                                      <p:cBhvr>
                                        <p:cTn id="2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3.125E-6 4.07407E-6 C -0.01432 0.00208 -0.02865 0.00301 -0.04297 0.00625 C -0.05599 0.00903 -0.04922 0.00764 -0.06315 0.01042 C -0.08542 0.02245 -0.06419 0.01227 -0.09297 0.02107 C -0.09857 0.02269 -0.10404 0.02546 -0.10964 0.02732 C -0.11471 0.02917 -0.11992 0.02986 -0.125 0.03171 C -0.13268 0.03426 -0.13998 0.03843 -0.14766 0.04005 C -0.1556 0.0419 -0.16354 0.04144 -0.17149 0.04213 C -0.1806 0.04445 -0.18985 0.04514 -0.19883 0.04861 C -0.24518 0.06644 -0.21914 0.06644 -0.26667 0.07824 C -0.27774 0.08102 -0.28893 0.08102 -0.3 0.08241 C -0.34375 0.10718 -0.30846 0.08889 -0.35482 0.10787 C -0.38034 0.11829 -0.38346 0.12245 -0.40833 0.12894 C -0.41862 0.13171 -0.42904 0.13218 -0.43932 0.13542 C -0.53242 0.16343 -0.46198 0.14838 -0.51432 0.15857 C -0.51901 0.16134 -0.5237 0.16482 -0.52865 0.16713 C -0.53294 0.16898 -0.53737 0.16968 -0.54167 0.1713 C -0.5461 0.17315 -0.55039 0.1757 -0.55482 0.17778 C -0.55833 0.17917 -0.56198 0.18009 -0.5655 0.18195 C -0.56758 0.18287 -0.5694 0.18519 -0.57149 0.18611 C -0.57787 0.18889 -0.5957 0.19005 -0.59883 0.19028 C -0.60326 0.19097 -0.60755 0.1919 -0.61198 0.19259 L -0.66784 0.19884 C -0.67344 0.20023 -0.67917 0.2 -0.68451 0.20301 L -0.69167 0.20741 C -0.69284 0.2088 -0.69388 0.21042 -0.69531 0.21157 C -0.69753 0.21343 -0.70235 0.21574 -0.70235 0.21574 C -0.70313 0.21782 -0.70365 0.2206 -0.70482 0.22222 C -0.70573 0.22361 -0.70716 0.22338 -0.70833 0.22431 C -0.71003 0.22546 -0.71159 0.22685 -0.71315 0.22847 C -0.72227 0.23773 -0.7224 0.23796 -0.72865 0.24537 L -0.73333 0.2581 C -0.73412 0.26019 -0.7349 0.2625 -0.73568 0.26435 C -0.73698 0.26736 -0.7375 0.2713 -0.73932 0.27292 C -0.7418 0.27523 -0.74479 0.27431 -0.74766 0.275 C -0.75274 0.27963 -0.75065 0.27917 -0.75352 0.27917 " pathEditMode="relative" ptsTypes="AAAAAAAAAAAAAAAAAAAAAAAAAAAAAAAAAAAAA">
                                      <p:cBhvr>
                                        <p:cTn id="2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45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0"/>
                            </p:stCondLst>
                            <p:childTnLst>
                              <p:par>
                                <p:cTn id="2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52 0.27917 L -0.75352 0.27917 C -0.72071 0.2595 -0.68035 0.23635 -0.65352 0.20926 C -0.65079 0.20649 -0.64831 0.20186 -0.64519 0.2007 C -0.63035 0.19491 -0.61511 0.1926 -0.60001 0.18797 C -0.57813 0.18126 -0.55639 0.17315 -0.53451 0.1669 C -0.50717 0.15903 -0.47983 0.15255 -0.45235 0.14561 C -0.43816 0.14214 -0.42371 0.13936 -0.40951 0.13519 C -0.33842 0.11343 -0.39649 0.12964 -0.31186 0.11181 C -0.24545 0.09792 -0.2892 0.10255 -0.231 0.09908 L -0.20951 0.09075 C -0.18178 0.07917 -0.17514 0.0757 -0.15235 0.06737 C -0.14246 0.06366 -0.13269 0.0595 -0.12266 0.05672 C -0.11186 0.05394 -0.10105 0.05209 -0.0905 0.04839 C -0.08126 0.04514 -0.07227 0.03936 -0.06316 0.03565 C -0.05613 0.03288 -0.04675 0.03102 -0.03933 0.02917 C -0.03621 0.02755 -0.03256 0.02547 -0.02983 0.02292 C -0.02852 0.02176 -0.02761 0.01945 -0.02618 0.01876 C -0.02266 0.01667 -0.01902 0.01598 -0.0155 0.01436 C -0.01316 0.01227 -0.01081 0.00996 -0.00834 0.00811 C -0.00678 0.00695 -0.00509 0.00695 -0.00352 0.00602 C 0.00377 0.00116 -0.00144 0.00186 0.00364 0.00186 " pathEditMode="relative" ptsTypes="AAAAAAAAAAAAAAAAAAAAAA">
                                      <p:cBhvr>
                                        <p:cTn id="2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00"/>
                            </p:stCondLst>
                            <p:childTnLst>
                              <p:par>
                                <p:cTn id="2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00"/>
                            </p:stCondLst>
                            <p:childTnLst>
                              <p:par>
                                <p:cTn id="2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"/>
                            </p:stCondLst>
                            <p:childTnLst>
                              <p:par>
                                <p:cTn id="2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1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854552" y="235975"/>
            <a:ext cx="10500851" cy="34880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Vai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cày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6465978" y="529668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B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945578" y="4262916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Lười nhác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945578" y="5327235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5978" y="4261852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734" y="39612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0879" y="509228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0628" y="392168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92572" y="498780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93" y="5831549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C65D1-5A54-B08F-9DF8-CCC20DE50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374" y="1035374"/>
            <a:ext cx="10222766" cy="3377385"/>
          </a:xfrm>
          <a:prstGeom prst="rect">
            <a:avLst/>
          </a:prstGeom>
        </p:spPr>
      </p:pic>
      <p:pic>
        <p:nvPicPr>
          <p:cNvPr id="3" name="Picture 2" descr="A person walking on a mountain&#10;&#10;Description automatically generated">
            <a:extLst>
              <a:ext uri="{FF2B5EF4-FFF2-40B4-BE49-F238E27FC236}">
                <a16:creationId xmlns:a16="http://schemas.microsoft.com/office/drawing/2014/main" id="{0488CA44-42E8-3CF6-593E-7143B5F9C8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6" b="31661"/>
          <a:stretch/>
        </p:blipFill>
        <p:spPr>
          <a:xfrm>
            <a:off x="-9614" y="3392635"/>
            <a:ext cx="2808570" cy="3579925"/>
          </a:xfrm>
          <a:prstGeom prst="rect">
            <a:avLst/>
          </a:prstGeom>
        </p:spPr>
      </p:pic>
      <p:pic>
        <p:nvPicPr>
          <p:cNvPr id="4" name="Picture 3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D09B02EE-61A4-10EB-0981-4F1D8D73B7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5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bao nhiêu bước trong thiết kế một sản phẩm công nghệ?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54552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48" name="Rectangle: Rounded Corners 47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thiết kế một sản phẩm bước đầu tiên chúng ta phải làm gì?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671600" y="4108095"/>
            <a:ext cx="4683803" cy="877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ý tưởng sản phẩm.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38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/>
        </p:blipFill>
        <p:spPr>
          <a:xfrm>
            <a:off x="0" y="7144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523" y="5569631"/>
            <a:ext cx="1407196" cy="149912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671600" y="4126689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Rectangle: Rounded Corners 10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54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854551" y="5188998"/>
            <a:ext cx="4683803" cy="57862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D8D6"/>
              </a:clrFrom>
              <a:clrTo>
                <a:srgbClr val="FFD8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1350" y="326922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  <p:pic>
        <p:nvPicPr>
          <p:cNvPr id="4" name="Picture 3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8CDACD84-28A9-E67C-509D-851F5AD1A3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84" y="1274904"/>
            <a:ext cx="8643257" cy="28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026968-D63D-1DBD-67E7-11ECC596189C}"/>
              </a:ext>
            </a:extLst>
          </p:cNvPr>
          <p:cNvGrpSpPr/>
          <p:nvPr/>
        </p:nvGrpSpPr>
        <p:grpSpPr>
          <a:xfrm>
            <a:off x="4072128" y="-382528"/>
            <a:ext cx="8704072" cy="7799327"/>
            <a:chOff x="4437888" y="-289560"/>
            <a:chExt cx="8119872" cy="762305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6CD591-CE0B-7DB4-276B-3E9B62CBE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61A183DB-3572-7F9F-17A9-3C2C92ECFB17}"/>
                </a:ext>
              </a:extLst>
            </p:cNvPr>
            <p:cNvSpPr txBox="1"/>
            <p:nvPr/>
          </p:nvSpPr>
          <p:spPr>
            <a:xfrm>
              <a:off x="5514421" y="1990948"/>
              <a:ext cx="5763798" cy="3248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200" dirty="0">
                  <a:solidFill>
                    <a:prstClr val="black"/>
                  </a:solidFill>
                  <a:latin typeface="Cambria" panose="02040503050406030204" pitchFamily="18" charset="0"/>
                  <a:sym typeface="+mn-ea"/>
                </a:rPr>
                <a:t>C</a:t>
              </a:r>
              <a:r>
                <a:rPr kumimoji="0" lang="vi-VN" altLang="zh-CN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hia sẻ về một số sản phẩm công nghệ của gia đình em ở nhà, giải thích lợi ích của những sản phẩm công nghệ đó.</a:t>
              </a:r>
              <a:endPara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67B650D2-9A0A-B97F-2AF9-B5C407624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78" y="1950714"/>
            <a:ext cx="4907286" cy="490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46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8DCC474-F18D-B144-6920-D4C21DAC7F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6824697" y="-26967"/>
            <a:ext cx="2938487" cy="2266226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B4C7A0E4-C2F4-406C-270E-94B10C9D85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50" y="5447863"/>
            <a:ext cx="1261576" cy="1261576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FC501AB-FA77-C404-0E4E-698609451F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392">
            <a:off x="9910348" y="-67085"/>
            <a:ext cx="2256639" cy="2256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62E9D3-A253-A2E9-0907-6F6B43850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4231" y="1061234"/>
            <a:ext cx="8255188" cy="4153760"/>
          </a:xfrm>
          <a:prstGeom prst="rect">
            <a:avLst/>
          </a:prstGeom>
        </p:spPr>
      </p:pic>
      <p:pic>
        <p:nvPicPr>
          <p:cNvPr id="3" name="Picture 2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9962EC34-1C45-0F22-F7E4-1B4B66A0BB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85" y="3000827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uổi Thơ Của Tôi P34 Chiếc Điện Thoại Thần Kì Và Lần Báo Bố Trót Lọt  Vương Bờm_720pFHR">
            <a:hlinkClick r:id="" action="ppaction://media"/>
            <a:extLst>
              <a:ext uri="{FF2B5EF4-FFF2-40B4-BE49-F238E27FC236}">
                <a16:creationId xmlns:a16="http://schemas.microsoft.com/office/drawing/2014/main" id="{FD9DCAA5-EA84-435F-30C4-F38C15E92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85A5E-6174-E2E6-54C0-04C481DBF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3" y="4019162"/>
            <a:ext cx="3743268" cy="24995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BA92F4-74BF-38FB-818A-BDBB38C42434}"/>
              </a:ext>
            </a:extLst>
          </p:cNvPr>
          <p:cNvSpPr txBox="1"/>
          <p:nvPr/>
        </p:nvSpPr>
        <p:spPr>
          <a:xfrm>
            <a:off x="3796850" y="1722782"/>
            <a:ext cx="707435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Video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xem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nói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điều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</a:rPr>
              <a:t>gì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34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4" b="13623"/>
          <a:stretch/>
        </p:blipFill>
        <p:spPr>
          <a:xfrm>
            <a:off x="1350611" y="0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-8779" y="4257628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-228008" y="3563790"/>
            <a:ext cx="4539428" cy="33332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37DF1D-E41F-298C-59BE-166767C44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197" y="879505"/>
            <a:ext cx="10089220" cy="3333264"/>
          </a:xfrm>
          <a:prstGeom prst="rect">
            <a:avLst/>
          </a:prstGeom>
        </p:spPr>
      </p:pic>
      <p:pic>
        <p:nvPicPr>
          <p:cNvPr id="2" name="Picture 1" descr="A person helping a person climb a mountain&#10;&#10;Description automatically generated">
            <a:extLst>
              <a:ext uri="{FF2B5EF4-FFF2-40B4-BE49-F238E27FC236}">
                <a16:creationId xmlns:a16="http://schemas.microsoft.com/office/drawing/2014/main" id="{53462B54-7E0B-DAC1-ECDD-63332BFAF4F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7" b="89988" l="9962" r="91949">
                        <a14:foregroundMark x1="59532" y1="61203" x2="87157" y2="89625"/>
                        <a14:foregroundMark x1="87157" y1="89625" x2="86968" y2="50989"/>
                        <a14:foregroundMark x1="86968" y1="50989" x2="86295" y2="50989"/>
                        <a14:foregroundMark x1="61793" y1="11869" x2="68605" y2="9487"/>
                        <a14:foregroundMark x1="70194" y1="25797" x2="69494" y2="39080"/>
                        <a14:foregroundMark x1="74502" y1="27856" x2="72456" y2="40452"/>
                        <a14:foregroundMark x1="91949" y1="50626" x2="90819" y2="54703"/>
                        <a14:foregroundMark x1="38880" y1="58135" x2="37507" y2="75818"/>
                        <a14:foregroundMark x1="25714" y1="88736" x2="65320" y2="89746"/>
                        <a14:foregroundMark x1="65320" y1="89746" x2="86295" y2="88413"/>
                        <a14:foregroundMark x1="86295" y1="88413" x2="86295" y2="88413"/>
                        <a14:backgroundMark x1="37749" y1="20347" x2="50350" y2="25797"/>
                        <a14:backgroundMark x1="50350" y1="25797" x2="54523" y2="25797"/>
                        <a14:backgroundMark x1="15051" y1="42148" x2="41599" y2="36577"/>
                        <a14:backgroundMark x1="41599" y1="36577" x2="47038" y2="31247"/>
                        <a14:backgroundMark x1="58401" y1="21397" x2="46365" y2="40089"/>
                        <a14:backgroundMark x1="62709" y1="38393" x2="52046" y2="55067"/>
                        <a14:backgroundMark x1="64513" y1="27493" x2="58212" y2="56439"/>
                        <a14:backgroundMark x1="58212" y1="56439" x2="56354" y2="54703"/>
                        <a14:backgroundMark x1="78352" y1="34316" x2="77894" y2="44853"/>
                        <a14:backgroundMark x1="16424" y1="58135" x2="27760" y2="87727"/>
                        <a14:backgroundMark x1="16882" y1="90795" x2="28621" y2="59830"/>
                        <a14:backgroundMark x1="28621" y1="59830" x2="28891" y2="56439"/>
                        <a14:backgroundMark x1="32068" y1="52362" x2="32310" y2="87364"/>
                        <a14:backgroundMark x1="56112" y1="39403" x2="48627" y2="54703"/>
                        <a14:backgroundMark x1="74044" y1="38716" x2="85676" y2="38837"/>
                        <a14:backgroundMark x1="85676" y1="38837" x2="86053" y2="39080"/>
                        <a14:backgroundMark x1="55223" y1="40089" x2="63139" y2="40452"/>
                        <a14:backgroundMark x1="69494" y1="42834" x2="69278" y2="51998"/>
                        <a14:backgroundMark x1="44103" y1="67299" x2="44103" y2="78199"/>
                        <a14:backgroundMark x1="42973" y1="63222" x2="42973" y2="67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82" y="3110788"/>
            <a:ext cx="6060054" cy="404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7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558887" y="327424"/>
            <a:ext cx="6870007" cy="3646066"/>
            <a:chOff x="3107711" y="181863"/>
            <a:chExt cx="6216202" cy="3554064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07711" y="211051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03148" y="181863"/>
              <a:ext cx="1325672" cy="1592713"/>
            </a:xfrm>
            <a:prstGeom prst="rect">
              <a:avLst/>
            </a:prstGeom>
          </p:spPr>
        </p:pic>
      </p:grpSp>
      <p:sp>
        <p:nvSpPr>
          <p:cNvPr id="8" name="TextBox 22">
            <a:extLst>
              <a:ext uri="{FF2B5EF4-FFF2-40B4-BE49-F238E27FC236}">
                <a16:creationId xmlns:a16="http://schemas.microsoft.com/office/drawing/2014/main" id="{8768EB87-93A4-4314-964C-FC3CFAF445BC}"/>
              </a:ext>
            </a:extLst>
          </p:cNvPr>
          <p:cNvSpPr txBox="1"/>
          <p:nvPr/>
        </p:nvSpPr>
        <p:spPr>
          <a:xfrm>
            <a:off x="1057835" y="2150457"/>
            <a:ext cx="9780494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 w="130175">
                  <a:solidFill>
                    <a:srgbClr val="E1F2FC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 w="130175">
                <a:solidFill>
                  <a:srgbClr val="E1F2FC"/>
                </a:solidFill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9D921FB-3F82-40AB-99B2-20960B930E1B}"/>
              </a:ext>
            </a:extLst>
          </p:cNvPr>
          <p:cNvSpPr txBox="1"/>
          <p:nvPr/>
        </p:nvSpPr>
        <p:spPr>
          <a:xfrm>
            <a:off x="1465729" y="2177180"/>
            <a:ext cx="8964706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13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Giúp ếch qua sông </a:t>
            </a:r>
            <a:endParaRPr kumimoji="0" lang="en-US" sz="8000" b="1" i="0" u="none" strike="noStrike" kern="1200" cap="none" spc="13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1" y="2618364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6a050d0dac320ead3d647c26735e4a3">
            <a:hlinkClick r:id="" action="ppaction://media"/>
            <a:extLst>
              <a:ext uri="{FF2B5EF4-FFF2-40B4-BE49-F238E27FC236}">
                <a16:creationId xmlns:a16="http://schemas.microsoft.com/office/drawing/2014/main" id="{4A7C589C-5794-2327-BBE2-C3FFE0909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55550" y="5207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6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499091-33EC-4F6D-AA5A-74ED96F7556B}"/>
              </a:ext>
            </a:extLst>
          </p:cNvPr>
          <p:cNvGrpSpPr/>
          <p:nvPr/>
        </p:nvGrpSpPr>
        <p:grpSpPr>
          <a:xfrm>
            <a:off x="237597" y="-265612"/>
            <a:ext cx="11710242" cy="3762902"/>
            <a:chOff x="3242357" y="2270660"/>
            <a:chExt cx="6226642" cy="3751273"/>
          </a:xfrm>
        </p:grpSpPr>
        <p:pic>
          <p:nvPicPr>
            <p:cNvPr id="4" name="图片 75">
              <a:extLst>
                <a:ext uri="{FF2B5EF4-FFF2-40B4-BE49-F238E27FC236}">
                  <a16:creationId xmlns:a16="http://schemas.microsoft.com/office/drawing/2014/main" id="{822D2CD8-6453-4F5E-8D66-5A179AA18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2797" y="2497057"/>
              <a:ext cx="6216202" cy="3524876"/>
            </a:xfrm>
            <a:prstGeom prst="rect">
              <a:avLst/>
            </a:prstGeom>
          </p:spPr>
        </p:pic>
        <p:pic>
          <p:nvPicPr>
            <p:cNvPr id="5" name="图片 90">
              <a:extLst>
                <a:ext uri="{FF2B5EF4-FFF2-40B4-BE49-F238E27FC236}">
                  <a16:creationId xmlns:a16="http://schemas.microsoft.com/office/drawing/2014/main" id="{0D8A2AB0-C264-4F5F-88B2-42D79381D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2357" y="2270660"/>
              <a:ext cx="1231499" cy="1158340"/>
            </a:xfrm>
            <a:prstGeom prst="rect">
              <a:avLst/>
            </a:prstGeom>
          </p:spPr>
        </p:pic>
        <p:pic>
          <p:nvPicPr>
            <p:cNvPr id="6" name="图形 91">
              <a:extLst>
                <a:ext uri="{FF2B5EF4-FFF2-40B4-BE49-F238E27FC236}">
                  <a16:creationId xmlns:a16="http://schemas.microsoft.com/office/drawing/2014/main" id="{A26140B9-AC7F-434B-9AFD-9D4C62D8F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514694" y="3522665"/>
              <a:ext cx="891624" cy="1071231"/>
            </a:xfrm>
            <a:prstGeom prst="rect">
              <a:avLst/>
            </a:prstGeom>
          </p:spPr>
        </p:pic>
      </p:grpSp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14" y="3246517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DD70F12-96A6-D680-9E5D-3F22C06AED84}"/>
              </a:ext>
            </a:extLst>
          </p:cNvPr>
          <p:cNvSpPr/>
          <p:nvPr/>
        </p:nvSpPr>
        <p:spPr>
          <a:xfrm>
            <a:off x="1362006" y="904352"/>
            <a:ext cx="86897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1: Kể tên một số sản phẩm công nghệ và nêu vai trò của sản phẩm công nghệ đó trong đời sống của con người</a:t>
            </a:r>
          </a:p>
        </p:txBody>
      </p:sp>
      <p:pic>
        <p:nvPicPr>
          <p:cNvPr id="9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A53F1E1-C837-D8E1-64B5-57B331B074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ECF62302-355E-7930-A2A4-781942C81A49}"/>
              </a:ext>
            </a:extLst>
          </p:cNvPr>
          <p:cNvSpPr/>
          <p:nvPr/>
        </p:nvSpPr>
        <p:spPr>
          <a:xfrm>
            <a:off x="558800" y="3139436"/>
            <a:ext cx="9326691" cy="1943832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xe đạp: giúp con người di chuyển nhanh hơn;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tủ lạnh: giúp bảo quản thức ăn;</a:t>
            </a:r>
            <a:endParaRPr lang="en-US" sz="2800" dirty="0">
              <a:solidFill>
                <a:srgbClr val="FF0000"/>
              </a:solidFill>
            </a:endParaRPr>
          </a:p>
          <a:p>
            <a:pPr lvl="0" algn="just"/>
            <a:r>
              <a:rPr lang="vi-VN" sz="2800" dirty="0">
                <a:solidFill>
                  <a:srgbClr val="FF0000"/>
                </a:solidFill>
              </a:rPr>
              <a:t>Vai trò máy cày: giúp con người tăng năng suất lao động.</a:t>
            </a:r>
          </a:p>
        </p:txBody>
      </p:sp>
    </p:spTree>
    <p:extLst>
      <p:ext uri="{BB962C8B-B14F-4D97-AF65-F5344CB8AC3E}">
        <p14:creationId xmlns:p14="http://schemas.microsoft.com/office/powerpoint/2010/main" val="427894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78" y="1831185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roi-xuong-nuoc-nhay-xuong-nuoc-www_tiengdong_com">
            <a:hlinkClick r:id="" action="ppaction://media"/>
            <a:extLst>
              <a:ext uri="{FF2B5EF4-FFF2-40B4-BE49-F238E27FC236}">
                <a16:creationId xmlns:a16="http://schemas.microsoft.com/office/drawing/2014/main" id="{A6035D5E-E573-4F0B-1D1D-8B0AECC8E1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" end="14207.08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7645" y="1140971"/>
            <a:ext cx="881298" cy="8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93814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54667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 p14:bounceEnd="54667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953 0.00232 L 0.01953 0.00255 C 0.02721 -0.0206 0.01875 0.00116 0.03385 -0.02453 C 0.04609 -0.04537 0.03437 -0.0331 0.04687 -0.04421 C 0.04779 -0.04583 0.04844 -0.04768 0.04948 -0.04884 C 0.05911 -0.05926 0.06497 -0.06041 0.07682 -0.0662 C 0.07851 -0.06713 0.0957 -0.07523 0.09713 -0.07546 L 0.1082 -0.07777 L 0.16745 -0.07546 C 0.17552 -0.07384 0.18242 -0.06365 0.19036 -0.06041 L 0.20208 -0.05578 C 0.20599 -0.05115 0.20976 -0.04606 0.2138 -0.0419 C 0.21862 -0.03703 0.2237 -0.0331 0.22878 -0.02916 C 0.23685 -0.02268 0.23164 -0.02847 0.23594 -0.02338 C 0.23776 -0.01389 0.23776 -0.00995 0.24505 -0.00486 C 0.24622 -0.00393 0.24726 -0.00347 0.24831 -0.00254 C 0.24909 -0.00185 0.25039 -0.00023 0.25039 -2.96296E-6 L 0.25039 -0.00023 " pathEditMode="relative" rAng="0" ptsTypes="AAAAAAAAAAAAAAAAAA">
                                          <p:cBhvr>
                                            <p:cTn id="6" dur="75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536" y="-400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Nature outdoor scene with river Free Vector">
            <a:extLst>
              <a:ext uri="{FF2B5EF4-FFF2-40B4-BE49-F238E27FC236}">
                <a16:creationId xmlns:a16="http://schemas.microsoft.com/office/drawing/2014/main" id="{FB6D00FF-B4AF-4A6C-B813-D52205512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 bwMode="auto">
          <a:xfrm>
            <a:off x="-3272" y="6016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95C29A8-3FB1-4014-B5A4-99024A9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87" y="1870942"/>
            <a:ext cx="1559695" cy="2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5F0D0790-B267-4906-01C3-223B5004133C}"/>
              </a:ext>
            </a:extLst>
          </p:cNvPr>
          <p:cNvSpPr/>
          <p:nvPr/>
        </p:nvSpPr>
        <p:spPr>
          <a:xfrm>
            <a:off x="214685" y="238539"/>
            <a:ext cx="11672515" cy="24728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2: Nêu một số đức tính của nhà sáng chế mà em muốn học tập?</a:t>
            </a:r>
          </a:p>
        </p:txBody>
      </p:sp>
      <p:pic>
        <p:nvPicPr>
          <p:cNvPr id="4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6CCCF98-3115-D679-BAF7-E954FE0E9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429" y="3935038"/>
            <a:ext cx="2553930" cy="2925329"/>
          </a:xfrm>
          <a:prstGeom prst="rect">
            <a:avLst/>
          </a:prstGeom>
        </p:spPr>
      </p:pic>
      <p:sp>
        <p:nvSpPr>
          <p:cNvPr id="5" name="Bong bóng Lời nói: Hình chữ nhật với Góc Tròn 4">
            <a:extLst>
              <a:ext uri="{FF2B5EF4-FFF2-40B4-BE49-F238E27FC236}">
                <a16:creationId xmlns:a16="http://schemas.microsoft.com/office/drawing/2014/main" id="{328A0744-5EDE-33A0-4C72-FBE5CBD6B5AB}"/>
              </a:ext>
            </a:extLst>
          </p:cNvPr>
          <p:cNvSpPr/>
          <p:nvPr/>
        </p:nvSpPr>
        <p:spPr>
          <a:xfrm>
            <a:off x="345440" y="2991394"/>
            <a:ext cx="9450404" cy="1654268"/>
          </a:xfrm>
          <a:prstGeom prst="wedgeRoundRectCallout">
            <a:avLst>
              <a:gd name="adj1" fmla="val 52482"/>
              <a:gd name="adj2" fmla="val 68141"/>
              <a:gd name="adj3" fmla="val 16667"/>
            </a:avLst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FF0000"/>
                </a:solidFill>
              </a:rPr>
              <a:t>Kiên trì, tò mò khoa học, chịu khó quan sát, chăm chỉ, đâm mê, không ngại thất bại,….</a:t>
            </a:r>
          </a:p>
        </p:txBody>
      </p:sp>
    </p:spTree>
    <p:extLst>
      <p:ext uri="{BB962C8B-B14F-4D97-AF65-F5344CB8AC3E}">
        <p14:creationId xmlns:p14="http://schemas.microsoft.com/office/powerpoint/2010/main" val="298928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506</Words>
  <Application>Microsoft Office PowerPoint</Application>
  <PresentationFormat>Widescreen</PresentationFormat>
  <Paragraphs>64</Paragraphs>
  <Slides>25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等线</vt:lpstr>
      <vt:lpstr>等线 Light</vt:lpstr>
      <vt:lpstr>.VnBlack</vt:lpstr>
      <vt:lpstr>Arial</vt:lpstr>
      <vt:lpstr>Calibri</vt:lpstr>
      <vt:lpstr>Cambria</vt:lpstr>
      <vt:lpstr>Times New Roman</vt:lpstr>
      <vt:lpstr>UTM Duepuntozero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Quan Van Thuat</cp:lastModifiedBy>
  <cp:revision>22</cp:revision>
  <dcterms:created xsi:type="dcterms:W3CDTF">2024-10-08T01:15:43Z</dcterms:created>
  <dcterms:modified xsi:type="dcterms:W3CDTF">2024-12-23T01:26:28Z</dcterms:modified>
</cp:coreProperties>
</file>