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5" r:id="rId2"/>
    <p:sldId id="317" r:id="rId3"/>
    <p:sldId id="316" r:id="rId4"/>
    <p:sldId id="266" r:id="rId5"/>
    <p:sldId id="295" r:id="rId6"/>
    <p:sldId id="296" r:id="rId7"/>
    <p:sldId id="297" r:id="rId8"/>
    <p:sldId id="313" r:id="rId9"/>
    <p:sldId id="298" r:id="rId10"/>
    <p:sldId id="314" r:id="rId11"/>
    <p:sldId id="315" r:id="rId12"/>
    <p:sldId id="268" r:id="rId13"/>
    <p:sldId id="271" r:id="rId14"/>
    <p:sldId id="272" r:id="rId15"/>
    <p:sldId id="273" r:id="rId16"/>
    <p:sldId id="303" r:id="rId17"/>
    <p:sldId id="304" r:id="rId18"/>
    <p:sldId id="305" r:id="rId19"/>
    <p:sldId id="300" r:id="rId20"/>
    <p:sldId id="302" r:id="rId21"/>
    <p:sldId id="306" r:id="rId22"/>
    <p:sldId id="269" r:id="rId23"/>
    <p:sldId id="282" r:id="rId24"/>
    <p:sldId id="318" r:id="rId25"/>
    <p:sldId id="308" r:id="rId26"/>
    <p:sldId id="310" r:id="rId27"/>
    <p:sldId id="309" r:id="rId28"/>
    <p:sldId id="311" r:id="rId29"/>
    <p:sldId id="31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AFBF7"/>
    <a:srgbClr val="F5F8EE"/>
    <a:srgbClr val="FFFFFF"/>
    <a:srgbClr val="FF0066"/>
    <a:srgbClr val="FF3399"/>
    <a:srgbClr val="00FF99"/>
    <a:srgbClr val="99FF33"/>
    <a:srgbClr val="A9DA74"/>
    <a:srgbClr val="AFD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5842" autoAdjust="0"/>
  </p:normalViewPr>
  <p:slideViewPr>
    <p:cSldViewPr>
      <p:cViewPr varScale="1">
        <p:scale>
          <a:sx n="74" d="100"/>
          <a:sy n="74" d="100"/>
        </p:scale>
        <p:origin x="17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audio.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1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Click </a:t>
            </a:r>
            <a:r>
              <a:rPr lang="en-US" altLang="en-US" dirty="0" err="1" smtClean="0"/>
              <a:t>vào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loa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nghe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lại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yêu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cầu</a:t>
            </a:r>
            <a:r>
              <a:rPr lang="en-US" altLang="en-US" baseline="0" dirty="0" smtClean="0"/>
              <a:t> HS repeat.</a:t>
            </a:r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Click </a:t>
            </a:r>
            <a:r>
              <a:rPr lang="en-US" altLang="en-US" dirty="0" err="1" smtClean="0"/>
              <a:t>vào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loa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nghe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lại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yêu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cầu</a:t>
            </a:r>
            <a:r>
              <a:rPr lang="en-US" altLang="en-US" baseline="0" dirty="0" smtClean="0"/>
              <a:t> HS repeat.</a:t>
            </a:r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Click </a:t>
            </a:r>
            <a:r>
              <a:rPr lang="en-US" altLang="en-US" dirty="0" err="1" smtClean="0"/>
              <a:t>vào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loa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nghe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lại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yêu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cầu</a:t>
            </a:r>
            <a:r>
              <a:rPr lang="en-US" altLang="en-US" baseline="0" dirty="0" smtClean="0"/>
              <a:t> HS repeat.</a:t>
            </a:r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GV </a:t>
            </a:r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SGK.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file audio.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60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-GV </a:t>
            </a:r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a,b,c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1(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)</a:t>
            </a:r>
          </a:p>
          <a:p>
            <a:pPr>
              <a:buFontTx/>
              <a:buChar char="-"/>
            </a:pPr>
            <a:r>
              <a:rPr lang="en-US" baseline="0" dirty="0" smtClean="0"/>
              <a:t>GV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gần</a:t>
            </a:r>
            <a:r>
              <a:rPr lang="en-US" baseline="0" dirty="0" smtClean="0"/>
              <a:t> track 3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2p</a:t>
            </a:r>
          </a:p>
          <a:p>
            <a:pPr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 dirty="0" smtClean="0"/>
              <a:t>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a, b, c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 GV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check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h.s</a:t>
            </a:r>
            <a:r>
              <a:rPr lang="en-US" baseline="0" dirty="0" smtClean="0"/>
              <a:t> copy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SBT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gợi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h.s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(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).</a:t>
            </a:r>
          </a:p>
          <a:p>
            <a:pPr>
              <a:buFontTx/>
              <a:buChar char="-"/>
            </a:pPr>
            <a:r>
              <a:rPr lang="en-US" baseline="0" dirty="0" err="1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h.s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gọi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check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.</a:t>
            </a:r>
          </a:p>
          <a:p>
            <a:pPr>
              <a:buFontTx/>
              <a:buChar char="-"/>
            </a:pPr>
            <a:r>
              <a:rPr lang="en-US" baseline="0" dirty="0" smtClean="0"/>
              <a:t> Copy </a:t>
            </a:r>
            <a:r>
              <a:rPr lang="en-US" baseline="0" dirty="0" err="1" smtClean="0"/>
              <a:t>đán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SBT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audio.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0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audio.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click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audio.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7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mục</a:t>
            </a:r>
            <a:r>
              <a:rPr lang="en-US" baseline="0" dirty="0" smtClean="0"/>
              <a:t> 1: Look, listen and repeat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audio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4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Game rules: </a:t>
            </a:r>
            <a:r>
              <a:rPr lang="en-US" altLang="en-US" baseline="0" dirty="0" err="1" smtClean="0"/>
              <a:t>Mỗi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lượt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chơi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sẽ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có</a:t>
            </a:r>
            <a:r>
              <a:rPr lang="en-US" altLang="en-US" baseline="0" dirty="0" smtClean="0"/>
              <a:t> 1 </a:t>
            </a:r>
            <a:r>
              <a:rPr lang="en-US" altLang="en-US" baseline="0" dirty="0" err="1" smtClean="0"/>
              <a:t>bức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tranh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biến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mất</a:t>
            </a:r>
            <a:r>
              <a:rPr lang="en-US" altLang="en-US" baseline="0" dirty="0" smtClean="0"/>
              <a:t>. GV </a:t>
            </a:r>
            <a:r>
              <a:rPr lang="en-US" altLang="en-US" baseline="0" dirty="0" err="1" smtClean="0"/>
              <a:t>yêu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cầu</a:t>
            </a:r>
            <a:r>
              <a:rPr lang="en-US" altLang="en-US" baseline="0" dirty="0" smtClean="0"/>
              <a:t> HS </a:t>
            </a:r>
            <a:r>
              <a:rPr lang="en-US" altLang="en-US" i="1" baseline="0" dirty="0" smtClean="0"/>
              <a:t>“Go to sleep!”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i="1" baseline="0" dirty="0" smtClean="0"/>
              <a:t>“Wake up!”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tìm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bức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tranh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biến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mất</a:t>
            </a:r>
            <a:r>
              <a:rPr lang="en-US" altLang="en-US" baseline="0" dirty="0" smtClean="0"/>
              <a:t>. </a:t>
            </a:r>
            <a:r>
              <a:rPr lang="en-US" altLang="en-US" baseline="0" dirty="0" err="1" smtClean="0"/>
              <a:t>Học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sinh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trả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lời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đúng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nhận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được</a:t>
            </a:r>
            <a:r>
              <a:rPr lang="en-US" altLang="en-US" baseline="0" dirty="0" smtClean="0"/>
              <a:t> 1 </a:t>
            </a:r>
            <a:r>
              <a:rPr lang="en-US" altLang="en-US" baseline="0" dirty="0" err="1" smtClean="0"/>
              <a:t>sao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cho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đội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của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mình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290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Click </a:t>
            </a:r>
            <a:r>
              <a:rPr lang="en-US" altLang="en-US" dirty="0" err="1" smtClean="0"/>
              <a:t>vào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nút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loa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nghe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lại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yêu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cầu</a:t>
            </a:r>
            <a:r>
              <a:rPr lang="en-US" altLang="en-US" baseline="0" dirty="0" smtClean="0"/>
              <a:t> HS repeat.</a:t>
            </a:r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3" Type="http://schemas.openxmlformats.org/officeDocument/2006/relationships/audio" Target="file:///D:\CHUYEN%20MON%20HN\PS2\BAI%20GIANG%20DIEN%20TU%20PS2_14.12\LEVEL%202-UNIT%203-LESSON%201\Lamp.mp3" TargetMode="Externa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0.jpeg"/><Relationship Id="rId17" Type="http://schemas.openxmlformats.org/officeDocument/2006/relationships/image" Target="../media/image21.png"/><Relationship Id="rId2" Type="http://schemas.openxmlformats.org/officeDocument/2006/relationships/audio" Target="file:///D:\CHUYEN%20MON%20HN\PS2\BAI%20GIANG%20DIEN%20TU%20PS2_14.12\LEVEL%202-UNIT%203-LESSON%201\Sound%20p.wav" TargetMode="External"/><Relationship Id="rId16" Type="http://schemas.openxmlformats.org/officeDocument/2006/relationships/image" Target="../media/image14.png"/><Relationship Id="rId1" Type="http://schemas.openxmlformats.org/officeDocument/2006/relationships/audio" Target="file:///D:\CHUYEN%20MON%20HN\PS2\BAI%20GIANG%20DIEN%20TU%20PS2_14.12\LEVEL%202-UNIT%203-LESSON%201\Letter%20P.wav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9.jpeg"/><Relationship Id="rId5" Type="http://schemas.openxmlformats.org/officeDocument/2006/relationships/audio" Target="file:///D:\CHUYEN%20MON%20HN\PS2\BAI%20GIANG%20DIEN%20TU%20PS2_14.12\LEVEL%202-UNIT%203-LESSON%201\1.%20Look,%20listen%20and%20repeat..mp3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audio" Target="file:///D:\CHUYEN%20MON%20HN\PS2\BAI%20GIANG%20DIEN%20TU%20PS2_14.12\LEVEL%202-UNIT%203-LESSON%201\Cup.mp3" TargetMode="External"/><Relationship Id="rId9" Type="http://schemas.openxmlformats.org/officeDocument/2006/relationships/image" Target="../media/image17.jpe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CHUYEN%20MON%20HN\PS2\BAI%20GIANG%20DIEN%20TU%20PS2_14.12\LEVEL%202-UNIT%203-LESSON%201\Letter%20P.wav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CHUYEN%20MON%20HN\PS2\BAI%20GIANG%20DIEN%20TU%20PS2_14.12\LEVEL%202-UNIT%203-LESSON%201\Lamp.mp3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CHUYEN%20MON%20HN\PS2\BAI%20GIANG%20DIEN%20TU%20PS2_14.12\LEVEL%202-UNIT%203-LESSON%201\Sound%20p.wav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CHUYEN%20MON%20HN\PS2\BAI%20GIANG%20DIEN%20TU%20PS2_14.12\LEVEL%202-UNIT%203-LESSON%201\Cup.mp3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CHUYEN%20MON%20HN\PS2\BAI%20GIANG%20DIEN%20TU%20PS2_14.12\LEVEL%202-UNIT%203-LESSON%201\1.%20Look,%20listen%20and%20repeat.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CHUYEN%20MON%20HN\PS2\BAI%20GIANG%20DIEN%20TU%20PS2_14.12\LEVEL%202-UNIT%203-LESSON%201\2.Let's%20chant%20P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file:///D:\CHUYEN%20MON%20HN\PS2\BAI%20GIANG%20DIEN%20TU%20PS2_14.12\LEVEL%202-UNIT%203-LESSON%201\AB-Track%203.b.%20Cup.mp3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44.png"/><Relationship Id="rId2" Type="http://schemas.openxmlformats.org/officeDocument/2006/relationships/audio" Target="file:///D:\CHUYEN%20MON%20HN\PS2\BAI%20GIANG%20DIEN%20TU%20PS2_14.12\LEVEL%202-UNIT%203-LESSON%201\AB-Track%203.a.%20p.mp3" TargetMode="External"/><Relationship Id="rId1" Type="http://schemas.openxmlformats.org/officeDocument/2006/relationships/audio" Target="file:///D:\CHUYEN%20MON%20HN\PS2\BAI%20GIANG%20DIEN%20TU%20PS2_14.12\LEVEL%202-UNIT%203-LESSON%201\AB-Track%203.Listen%20and%20tick.mp3" TargetMode="Externa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audio" Target="file:///D:\CHUYEN%20MON%20HN\PS2\BAI%20GIANG%20DIEN%20TU%20PS2_14.12\LEVEL%202-UNIT%203-LESSON%201\AB-Track%203.c.%20Lamp.mp3" TargetMode="External"/><Relationship Id="rId9" Type="http://schemas.openxmlformats.org/officeDocument/2006/relationships/image" Target="../media/image41.png"/><Relationship Id="rId1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1.wav"/><Relationship Id="rId3" Type="http://schemas.openxmlformats.org/officeDocument/2006/relationships/audio" Target="file:///D:\CHUYEN%20MON%20HN\PS2\BAI%20GIANG%20DIEN%20TU%20PS2_14.12\LEVEL%202-UNIT%203-LESSON%201\AB-Track%203.c.%20Lamp.mp3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file:///D:\CHUYEN%20MON%20HN\PS2\BAI%20GIANG%20DIEN%20TU%20PS2_14.12\LEVEL%202-UNIT%203-LESSON%201\AB-Track%203.b.%20Cup.mp3" TargetMode="External"/><Relationship Id="rId1" Type="http://schemas.openxmlformats.org/officeDocument/2006/relationships/audio" Target="file:///D:\CHUYEN%20MON%20HN\PS2\BAI%20GIANG%20DIEN%20TU%20PS2_14.12\LEVEL%202-UNIT%203-LESSON%201\AB-Track%203.a.%20p.mp3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CHUYEN%20MON%20HN\PS2\BAI%20GIANG%20DIEN%20TU%20PS2_14.12\LEVEL%202-UNIT%203-LESSON%201\Letter%20P.wav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CHUYEN%20MON%20HN\PS2\BAI%20GIANG%20DIEN%20TU%20PS2_14.12\LEVEL%202-UNIT%203-LESSON%201\Sound%20p.wav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CHUYEN%20MON%20HN\PS2\BAI%20GIANG%20DIEN%20TU%20PS2_14.12\LEVEL%202-UNIT%203-LESSON%201\Lamp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CHUYEN%20MON%20HN\PS2\BAI%20GIANG%20DIEN%20TU%20PS2_14.12\LEVEL%202-UNIT%203-LESSON%201\Cup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z2215358826692_b19b6dcb74c4617217b5d98bb1d20b65.jpg"/>
          <p:cNvPicPr>
            <a:picLocks noChangeAspect="1"/>
          </p:cNvPicPr>
          <p:nvPr/>
        </p:nvPicPr>
        <p:blipFill>
          <a:blip r:embed="rId4">
            <a:lum contrast="10000"/>
          </a:blip>
          <a:stretch>
            <a:fillRect/>
          </a:stretch>
        </p:blipFill>
        <p:spPr>
          <a:xfrm>
            <a:off x="0" y="2669405"/>
            <a:ext cx="9144000" cy="41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0131137_gjfu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03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6" y="747338"/>
            <a:ext cx="7868748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7113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5955" y="237530"/>
            <a:ext cx="981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23" y="1066800"/>
            <a:ext cx="56844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69535" y="5867400"/>
            <a:ext cx="17834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dirty="0" smtClean="0">
                <a:latin typeface="Comic Sans MS" pitchFamily="66" charset="0"/>
              </a:rPr>
              <a:t>lam</a:t>
            </a:r>
            <a:r>
              <a:rPr lang="en-US" altLang="en-US" sz="5400" dirty="0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endParaRPr lang="en-US" altLang="en-US" sz="5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682054" y="5943600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 dirty="0" smtClean="0">
                <a:latin typeface="Comic Sans MS" pitchFamily="66" charset="0"/>
              </a:rPr>
              <a:t>cu</a:t>
            </a:r>
            <a:r>
              <a:rPr lang="en-US" altLang="en-US" sz="5400" dirty="0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endParaRPr lang="en-US" altLang="en-US" sz="5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W7-X64\Desktop\Flashcard Lop 2 A4 (2mat ngang)\flashcard lop 2_A4 (2mat_ngang)-03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47800" y="2027182"/>
            <a:ext cx="2757069" cy="1949633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924170" y="2061702"/>
            <a:ext cx="2619630" cy="184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W7-X64\Desktop\Flashcard Lop 2 A4 (2mat ngang)\flashcard lop 2_A4 (2mat_ngang)-41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68398" y="4191000"/>
            <a:ext cx="2693386" cy="1905000"/>
          </a:xfrm>
          <a:prstGeom prst="rect">
            <a:avLst/>
          </a:prstGeom>
          <a:noFill/>
        </p:spPr>
      </p:pic>
      <p:pic>
        <p:nvPicPr>
          <p:cNvPr id="3077" name="Picture 5" descr="C:\Users\W7-X64\Desktop\Flashcard Lop 2 A4 (2mat ngang)\flashcard lop 2_A4 (2mat_ngang)-43.jpg"/>
          <p:cNvPicPr>
            <a:picLocks noChangeAspect="1" noChangeArrowheads="1"/>
          </p:cNvPicPr>
          <p:nvPr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66826" y="4165238"/>
            <a:ext cx="2753173" cy="1947287"/>
          </a:xfrm>
          <a:prstGeom prst="rect">
            <a:avLst/>
          </a:prstGeom>
          <a:noFill/>
        </p:spPr>
      </p:pic>
      <p:pic>
        <p:nvPicPr>
          <p:cNvPr id="22" name="Letter P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tretch>
            <a:fillRect/>
          </a:stretch>
        </p:blipFill>
        <p:spPr>
          <a:xfrm>
            <a:off x="1143000" y="3429000"/>
            <a:ext cx="457200" cy="457200"/>
          </a:xfrm>
          <a:prstGeom prst="rect">
            <a:avLst/>
          </a:prstGeom>
        </p:spPr>
      </p:pic>
      <p:pic>
        <p:nvPicPr>
          <p:cNvPr id="23" name="Sound p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/>
          <a:stretch>
            <a:fillRect/>
          </a:stretch>
        </p:blipFill>
        <p:spPr>
          <a:xfrm>
            <a:off x="4495800" y="3505200"/>
            <a:ext cx="457200" cy="457200"/>
          </a:xfrm>
          <a:prstGeom prst="rect">
            <a:avLst/>
          </a:prstGeom>
        </p:spPr>
      </p:pic>
      <p:pic>
        <p:nvPicPr>
          <p:cNvPr id="24" name="Lamp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5"/>
          <a:stretch>
            <a:fillRect/>
          </a:stretch>
        </p:blipFill>
        <p:spPr>
          <a:xfrm>
            <a:off x="1143000" y="5638800"/>
            <a:ext cx="457200" cy="457200"/>
          </a:xfrm>
          <a:prstGeom prst="rect">
            <a:avLst/>
          </a:prstGeom>
        </p:spPr>
      </p:pic>
      <p:pic>
        <p:nvPicPr>
          <p:cNvPr id="28" name="Cup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6"/>
          <a:stretch>
            <a:fillRect/>
          </a:stretch>
        </p:blipFill>
        <p:spPr>
          <a:xfrm>
            <a:off x="4572000" y="5638800"/>
            <a:ext cx="457200" cy="457200"/>
          </a:xfrm>
          <a:prstGeom prst="rect">
            <a:avLst/>
          </a:prstGeom>
        </p:spPr>
      </p:pic>
      <p:pic>
        <p:nvPicPr>
          <p:cNvPr id="19" name="1. Look, listen and repeat.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7"/>
          <a:stretch>
            <a:fillRect/>
          </a:stretch>
        </p:blipFill>
        <p:spPr>
          <a:xfrm>
            <a:off x="5715000" y="12954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9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514600" y="2209800"/>
            <a:ext cx="3962400" cy="1828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Comic Sans MS" pitchFamily="66" charset="0"/>
              </a:rPr>
              <a:t>Wake up and find the missing picture!</a:t>
            </a:r>
            <a:endParaRPr lang="en-US" sz="2800" b="1" dirty="0">
              <a:solidFill>
                <a:schemeClr val="tx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4109" y="7620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0179" y="851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68355" y="85130"/>
            <a:ext cx="981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002036"/>
            <a:ext cx="56844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724400"/>
            <a:ext cx="2209800" cy="150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724400"/>
            <a:ext cx="213129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3276600"/>
            <a:ext cx="1905000" cy="134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200400"/>
            <a:ext cx="1973727" cy="139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630330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1327089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82607"/>
            <a:ext cx="3276599" cy="223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75138"/>
            <a:ext cx="3429000" cy="245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295400"/>
            <a:ext cx="3352800" cy="23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339053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267200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99" y="533401"/>
            <a:ext cx="5105401" cy="35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Letter P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752600" y="2209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6800" y="3733800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10000"/>
            <a:ext cx="3200400" cy="228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066800"/>
            <a:ext cx="3377397" cy="23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1066800"/>
            <a:ext cx="3352800" cy="236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339053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267200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762000"/>
            <a:ext cx="4774266" cy="325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Lam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2362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83005" y="1371600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805" y="3730207"/>
            <a:ext cx="3276599" cy="223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4405" y="3886200"/>
            <a:ext cx="3200400" cy="228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5805" y="1143000"/>
            <a:ext cx="3377397" cy="23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339053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267200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950539"/>
            <a:ext cx="4572000" cy="322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ound p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133600" y="2362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01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  <a:r>
              <a:rPr lang="en-US" sz="3600" b="1" dirty="0" smtClean="0">
                <a:solidFill>
                  <a:schemeClr val="tx1"/>
                </a:solidFill>
                <a:latin typeface="Comic Sans MS" pitchFamily="66" charset="0"/>
              </a:rPr>
              <a:t>Wake up</a:t>
            </a:r>
            <a:endParaRPr lang="en-US" sz="3600" b="1" dirty="0" smtClean="0">
              <a:solidFill>
                <a:schemeClr val="tx1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410200" y="4191000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111207"/>
            <a:ext cx="3276599" cy="223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524000"/>
            <a:ext cx="3377397" cy="23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1628" y="1752599"/>
            <a:ext cx="3262772" cy="230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339053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267200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799" y="870150"/>
            <a:ext cx="4431031" cy="31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u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7086600" y="2209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1447800"/>
            <a:ext cx="838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2057400" y="152400"/>
            <a:ext cx="6248400" cy="643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1. Look, listen and repeat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066800" y="10668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7759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3813" y="7620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0609" y="85130"/>
            <a:ext cx="2820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10958" y="85130"/>
            <a:ext cx="1082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577" y="1143000"/>
            <a:ext cx="56844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905000"/>
            <a:ext cx="3112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Let’s chant.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t="4643"/>
          <a:stretch>
            <a:fillRect/>
          </a:stretch>
        </p:blipFill>
        <p:spPr bwMode="auto">
          <a:xfrm>
            <a:off x="1904999" y="2743200"/>
            <a:ext cx="555081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2.Let's chant 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3429000" y="2057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8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eate_a_3d_202510140904_rt39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24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05000" y="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1070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99246" y="8930"/>
            <a:ext cx="981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1654314"/>
            <a:ext cx="4710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tick (</a:t>
            </a:r>
            <a:r>
              <a:rPr lang="en-US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</a:rPr>
              <a:t>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</a:rPr>
              <a:t>).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lum contrast="20000"/>
          </a:blip>
          <a:srcRect/>
          <a:stretch>
            <a:fillRect/>
          </a:stretch>
        </p:blipFill>
        <p:spPr bwMode="auto">
          <a:xfrm>
            <a:off x="380113" y="2819400"/>
            <a:ext cx="85352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74882" y="1730514"/>
            <a:ext cx="5619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362200" y="838200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Activity Book – Page 12</a:t>
            </a:r>
            <a:endParaRPr lang="en-US" sz="44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1" name="AB-Track 3.Listen and tic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5660682" y="1806714"/>
            <a:ext cx="457200" cy="457200"/>
          </a:xfrm>
          <a:prstGeom prst="rect">
            <a:avLst/>
          </a:prstGeom>
        </p:spPr>
      </p:pic>
      <p:pic>
        <p:nvPicPr>
          <p:cNvPr id="17" name="AB-Track 3.a. p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914400" y="2667000"/>
            <a:ext cx="495300" cy="495300"/>
          </a:xfrm>
          <a:prstGeom prst="rect">
            <a:avLst/>
          </a:prstGeom>
        </p:spPr>
      </p:pic>
      <p:pic>
        <p:nvPicPr>
          <p:cNvPr id="18" name="AB-Track 3.b. Cup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3810000" y="2667000"/>
            <a:ext cx="495300" cy="495300"/>
          </a:xfrm>
          <a:prstGeom prst="rect">
            <a:avLst/>
          </a:prstGeom>
        </p:spPr>
      </p:pic>
      <p:pic>
        <p:nvPicPr>
          <p:cNvPr id="19" name="AB-Track 3.c. Lamp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6477000" y="2667000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9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9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05000" y="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1070" y="89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99246" y="8930"/>
            <a:ext cx="981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1425714"/>
            <a:ext cx="4710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tick (</a:t>
            </a:r>
            <a:r>
              <a:rPr lang="en-US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</a:rPr>
              <a:t>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</a:rPr>
              <a:t>).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381000" y="2514600"/>
            <a:ext cx="831643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4865687"/>
            <a:ext cx="40216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8033" y="4865687"/>
            <a:ext cx="40216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55833" y="4865687"/>
            <a:ext cx="40216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74882" y="1501914"/>
            <a:ext cx="5619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2362200" y="685800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Activity Book – Page 12</a:t>
            </a:r>
            <a:endParaRPr lang="en-US" sz="44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" name="AB-Track 3.a. 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914401" y="2514600"/>
            <a:ext cx="482600" cy="482600"/>
          </a:xfrm>
          <a:prstGeom prst="rect">
            <a:avLst/>
          </a:prstGeom>
        </p:spPr>
      </p:pic>
      <p:pic>
        <p:nvPicPr>
          <p:cNvPr id="24" name="AB-Track 3.b. Cup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3581401" y="2514600"/>
            <a:ext cx="482600" cy="482600"/>
          </a:xfrm>
          <a:prstGeom prst="rect">
            <a:avLst/>
          </a:prstGeom>
        </p:spPr>
      </p:pic>
      <p:pic>
        <p:nvPicPr>
          <p:cNvPr id="25" name="AB-Track 3.c. Lamp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6477000" y="2514600"/>
            <a:ext cx="482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9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81200" y="-1727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77270" y="7203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5446" y="7203"/>
            <a:ext cx="981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1371600"/>
            <a:ext cx="3888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Match and say.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1371600" y="2057400"/>
            <a:ext cx="640866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362200" y="685800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Activity Book – Page 12</a:t>
            </a:r>
            <a:endParaRPr lang="en-US" sz="44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05000" y="-1727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1070" y="7203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99246" y="7203"/>
            <a:ext cx="981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9118" y="1349514"/>
            <a:ext cx="3888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Match and say.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1371600" y="2057400"/>
            <a:ext cx="640866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>
            <a:off x="2438400" y="3505200"/>
            <a:ext cx="2133600" cy="1676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505200"/>
            <a:ext cx="2286000" cy="1676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2438400" y="3505200"/>
            <a:ext cx="4419600" cy="1676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2200" y="685800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Activity Book – Page 12</a:t>
            </a:r>
            <a:endParaRPr lang="en-US" sz="44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032686" y="2514600"/>
            <a:ext cx="2438400" cy="1600200"/>
          </a:xfrm>
          <a:prstGeom prst="round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66"/>
                </a:solidFill>
              </a:rPr>
              <a:t>p</a:t>
            </a:r>
            <a:endParaRPr lang="en-US" sz="8800" b="1" dirty="0">
              <a:solidFill>
                <a:srgbClr val="FF0066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4142" y="1600200"/>
            <a:ext cx="2302481" cy="16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0070C0"/>
                </a:solidFill>
              </a:rPr>
              <a:t>P</a:t>
            </a:r>
            <a:endParaRPr lang="en-US" sz="88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888258" y="3505200"/>
            <a:ext cx="2572572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413412" y="4267200"/>
            <a:ext cx="2619375" cy="1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ounded Rectangle 17"/>
          <p:cNvSpPr/>
          <p:nvPr/>
        </p:nvSpPr>
        <p:spPr>
          <a:xfrm>
            <a:off x="2971800" y="0"/>
            <a:ext cx="312420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WRAP-UP</a:t>
            </a:r>
            <a:endParaRPr lang="en-US" sz="36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81279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9953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2032"/>
          <a:stretch>
            <a:fillRect/>
          </a:stretch>
        </p:blipFill>
        <p:spPr bwMode="auto">
          <a:xfrm>
            <a:off x="1295400" y="0"/>
            <a:ext cx="7315200" cy="641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828800" y="279737"/>
            <a:ext cx="23310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304800"/>
            <a:ext cx="2901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1947" y="237530"/>
            <a:ext cx="9813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23" y="13026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C:\Users\W7-X64\Desktop\Flashcard Lop 2 A4 (2mat ngang)\flashcard lop 2_A4 (2mat_ngang)-0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0" y="2286000"/>
            <a:ext cx="5715000" cy="4041303"/>
          </a:xfrm>
          <a:prstGeom prst="rect">
            <a:avLst/>
          </a:prstGeom>
          <a:noFill/>
        </p:spPr>
      </p:pic>
      <p:pic>
        <p:nvPicPr>
          <p:cNvPr id="11" name="Letter P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295400" y="5715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49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1947" y="237530"/>
            <a:ext cx="9813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77" y="13026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2628" y="2327012"/>
            <a:ext cx="5344972" cy="37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Sound p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676400" y="54864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87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1947" y="237530"/>
            <a:ext cx="9813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23" y="12264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00400" y="5638800"/>
            <a:ext cx="25454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dirty="0" smtClean="0">
                <a:latin typeface="Comic Sans MS" pitchFamily="66" charset="0"/>
              </a:rPr>
              <a:t>lam</a:t>
            </a:r>
            <a:r>
              <a:rPr lang="en-US" altLang="en-US" sz="5400" dirty="0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endParaRPr lang="en-US" altLang="en-US" sz="5400" dirty="0">
              <a:latin typeface="Comic Sans MS" pitchFamily="66" charset="0"/>
            </a:endParaRPr>
          </a:p>
        </p:txBody>
      </p:sp>
      <p:pic>
        <p:nvPicPr>
          <p:cNvPr id="10" name="Picture 4" descr="C:\Users\W7-X64\Desktop\Flashcard Lop 2 A4 (2mat ngang)\flashcard lop 2_A4 (2mat_ngang)-4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981200"/>
            <a:ext cx="5279038" cy="3733800"/>
          </a:xfrm>
          <a:prstGeom prst="rect">
            <a:avLst/>
          </a:prstGeom>
          <a:noFill/>
        </p:spPr>
      </p:pic>
      <p:pic>
        <p:nvPicPr>
          <p:cNvPr id="11" name="Lam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143000" y="5105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0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0131131_ther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771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23" y="1150203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65657" y="5591175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 dirty="0" smtClean="0">
                <a:latin typeface="Comic Sans MS" pitchFamily="66" charset="0"/>
              </a:rPr>
              <a:t>cu</a:t>
            </a:r>
            <a:r>
              <a:rPr lang="en-US" altLang="en-US" sz="5400" dirty="0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endParaRPr lang="en-US" altLang="en-US" sz="5400" dirty="0">
              <a:latin typeface="Comic Sans MS" pitchFamily="66" charset="0"/>
            </a:endParaRPr>
          </a:p>
        </p:txBody>
      </p:sp>
      <p:pic>
        <p:nvPicPr>
          <p:cNvPr id="10" name="Picture 5" descr="C:\Users\W7-X64\Desktop\Flashcard Lop 2 A4 (2mat ngang)\flashcard lop 2_A4 (2mat_ngang)-4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81199" y="2074813"/>
            <a:ext cx="5021475" cy="355163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477000" y="152400"/>
            <a:ext cx="9813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Cu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752600" y="5029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0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590</Words>
  <Application>Microsoft Office PowerPoint</Application>
  <PresentationFormat>On-screen Show (4:3)</PresentationFormat>
  <Paragraphs>109</Paragraphs>
  <Slides>29</Slides>
  <Notes>19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Comic Sans MS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HG</cp:lastModifiedBy>
  <cp:revision>154</cp:revision>
  <dcterms:created xsi:type="dcterms:W3CDTF">2006-08-16T00:00:00Z</dcterms:created>
  <dcterms:modified xsi:type="dcterms:W3CDTF">2025-10-18T03:38:07Z</dcterms:modified>
</cp:coreProperties>
</file>