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2" r:id="rId1"/>
    <p:sldMasterId id="2147483766" r:id="rId2"/>
    <p:sldMasterId id="2147483778" r:id="rId3"/>
  </p:sldMasterIdLst>
  <p:notesMasterIdLst>
    <p:notesMasterId r:id="rId22"/>
  </p:notesMasterIdLst>
  <p:sldIdLst>
    <p:sldId id="405" r:id="rId4"/>
    <p:sldId id="567" r:id="rId5"/>
    <p:sldId id="565" r:id="rId6"/>
    <p:sldId id="566" r:id="rId7"/>
    <p:sldId id="564" r:id="rId8"/>
    <p:sldId id="315" r:id="rId9"/>
    <p:sldId id="559" r:id="rId10"/>
    <p:sldId id="568" r:id="rId11"/>
    <p:sldId id="569" r:id="rId12"/>
    <p:sldId id="571" r:id="rId13"/>
    <p:sldId id="575" r:id="rId14"/>
    <p:sldId id="572" r:id="rId15"/>
    <p:sldId id="573" r:id="rId16"/>
    <p:sldId id="576" r:id="rId17"/>
    <p:sldId id="577" r:id="rId18"/>
    <p:sldId id="578" r:id="rId19"/>
    <p:sldId id="574" r:id="rId20"/>
    <p:sldId id="582" r:id="rId21"/>
  </p:sldIdLst>
  <p:sldSz cx="18288000" cy="10287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0" autoAdjust="0"/>
    <p:restoredTop sz="94622" autoAdjust="0"/>
  </p:normalViewPr>
  <p:slideViewPr>
    <p:cSldViewPr>
      <p:cViewPr varScale="1">
        <p:scale>
          <a:sx n="44" d="100"/>
          <a:sy n="44" d="100"/>
        </p:scale>
        <p:origin x="49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13194-D7C7-464D-9CF2-1EA5184DE33D}" type="datetimeFigureOut">
              <a:rPr lang="vi-VN" smtClean="0"/>
              <a:t>17/10/2025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C88B8-7973-479E-8B8B-CBFC79CC52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1863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6"/>
            <a:ext cx="15544800" cy="2205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58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1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65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65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35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B3FF3-47DC-448F-9548-5D7FD2FE5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155F4-F8F8-4679-BA37-D22F072BD2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9AD1A-8001-4F70-866D-FB062171C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683-5A53-46FC-8BAA-61F34BCE432A}" type="datetimeFigureOut">
              <a:rPr lang="vi-VN" smtClean="0"/>
              <a:t>17/10/2025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84C78-35F1-48D4-BF58-BA965CA27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73CB7-8F21-404A-A9E2-831F1789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C23A-042B-42B4-A368-0CAD3A8B6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079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23E1-5F25-4DC8-9929-98AFBD2EF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6EA29-43F5-4169-B900-D3B02FC8B3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3939F-BB2C-4D35-98FD-A58611133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683-5A53-46FC-8BAA-61F34BCE432A}" type="datetimeFigureOut">
              <a:rPr lang="vi-VN" smtClean="0"/>
              <a:t>17/10/2025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3E2C8-B5D4-4B74-9EC4-E1A7CD39E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0B3A-5DE2-42D3-BBA3-D9D01061B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C23A-042B-42B4-A368-0CAD3A8B6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7750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5EA8-17B8-476E-83C0-11EF8A385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59953-DFE2-40AF-9570-C68D85CC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1B045-14CC-4980-8AB2-5FA84CE8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683-5A53-46FC-8BAA-61F34BCE432A}" type="datetimeFigureOut">
              <a:rPr lang="vi-VN" smtClean="0"/>
              <a:t>17/10/2025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07C09-9961-4EC9-A0DB-38F1EFB0B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DE3B8-AD77-405A-BF77-FFDDACD20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C23A-042B-42B4-A368-0CAD3A8B6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95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35875-D3FC-41FF-B7CD-EBB6262E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161DF-A8B8-4FED-BF9A-C2C5966D0E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3ACFAF-4CD9-4F94-AF3C-DD15391740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BC11A4-BAFF-4265-8256-E511B4F1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683-5A53-46FC-8BAA-61F34BCE432A}" type="datetimeFigureOut">
              <a:rPr lang="vi-VN" smtClean="0"/>
              <a:t>17/10/2025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69DE3-9341-43F3-92FC-85165C51D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14D88-DA2B-4FBD-B90A-3A0858B48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C23A-042B-42B4-A368-0CAD3A8B6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87669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8FEDD-0819-4A46-9ABD-5C331BD13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E1E30-EAC1-4B88-AEF3-180EA8A4D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B9C22-6612-496A-B9FB-DDB9B916AE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A8D6E-D2CF-4AAA-AE90-79D942621A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A441D8-501B-4724-9E86-A24A85404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EEE313-5E4F-4988-80C8-E8687C549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683-5A53-46FC-8BAA-61F34BCE432A}" type="datetimeFigureOut">
              <a:rPr lang="vi-VN" smtClean="0"/>
              <a:t>17/10/2025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F3A0A5-9D03-4C1F-BF58-B6D5292F2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98CBC2-F0F7-4FAA-BB80-866BC8C0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C23A-042B-42B4-A368-0CAD3A8B6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0747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587A0-AB3C-4804-9648-27903287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FDAB17-49BE-4D0F-B5F6-BFAC9DD27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683-5A53-46FC-8BAA-61F34BCE432A}" type="datetimeFigureOut">
              <a:rPr lang="vi-VN" smtClean="0"/>
              <a:t>17/10/2025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B128A-3975-46A8-B086-7F1052D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142994-6DB3-466D-A887-84E4949BB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C23A-042B-42B4-A368-0CAD3A8B6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8649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8B06E-B31A-4971-B3E0-4A13EEFD0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683-5A53-46FC-8BAA-61F34BCE432A}" type="datetimeFigureOut">
              <a:rPr lang="vi-VN" smtClean="0"/>
              <a:t>17/10/2025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091897-2F41-437B-910F-467EE9ACA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951948-B899-4EC9-924E-5C292943D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C23A-042B-42B4-A368-0CAD3A8B6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538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23C8-7EFB-4641-96AD-5C08380ED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8F494-1C2C-4FFF-A169-3AB7EB90E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3A511E-2E84-422F-AF9A-AD1070138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8814B0-ED20-4980-BAEB-2D831D55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683-5A53-46FC-8BAA-61F34BCE432A}" type="datetimeFigureOut">
              <a:rPr lang="vi-VN" smtClean="0"/>
              <a:t>17/10/2025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5532BC-8286-4D0B-AAD2-976BEB87A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4C8A5-1338-4AB0-8F40-A8669CEC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C23A-042B-42B4-A368-0CAD3A8B6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5615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925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CDADB-3DB0-4B0C-9453-A2E0CC24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C8F534-DA9D-4FD3-AF54-1C50AB9E5B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A9A644-129A-478C-9060-0C33EF1B4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60C27-1AF6-4833-9D70-E8350C318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683-5A53-46FC-8BAA-61F34BCE432A}" type="datetimeFigureOut">
              <a:rPr lang="vi-VN" smtClean="0"/>
              <a:t>17/10/2025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0556D1-2A01-42C5-A3EB-D67918BF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D588DD-CF40-48FF-9979-F59B8FB6F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C23A-042B-42B4-A368-0CAD3A8B6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76944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5AB8C-4362-453E-BAF9-0251D76B7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EF0EA-F8DE-4FC3-95BD-8B353546B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91F17-1D24-49D1-BE9B-25DE1A85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683-5A53-46FC-8BAA-61F34BCE432A}" type="datetimeFigureOut">
              <a:rPr lang="vi-VN" smtClean="0"/>
              <a:t>17/10/2025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2838F-D8BF-4CDD-8C3A-CB7852594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3F6C0-7369-4F36-9466-DE11FD61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C23A-042B-42B4-A368-0CAD3A8B6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7316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DA5AF6-2196-4AF5-BAFC-DFA694D06C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0E2293-8A7D-4459-A5D8-C055F87CBB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2F73B-BFB2-4E1D-94E9-AFDF9390A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71683-5A53-46FC-8BAA-61F34BCE432A}" type="datetimeFigureOut">
              <a:rPr lang="vi-VN" smtClean="0"/>
              <a:t>17/10/2025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61AA3-DA6E-4198-A3D1-7822002D1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E7AA0-DF3E-4EA4-B2DA-C78BCAD0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7C23A-042B-42B4-A368-0CAD3A8B6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21743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257301" y="295243"/>
            <a:ext cx="15773399" cy="159662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66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2700"/>
            </a:lvl2pPr>
            <a:lvl3pPr lvl="2" indent="0">
              <a:spcBef>
                <a:spcPts val="0"/>
              </a:spcBef>
              <a:buNone/>
              <a:defRPr sz="2700"/>
            </a:lvl3pPr>
            <a:lvl4pPr lvl="3" indent="0">
              <a:spcBef>
                <a:spcPts val="0"/>
              </a:spcBef>
              <a:buNone/>
              <a:defRPr sz="2700"/>
            </a:lvl4pPr>
            <a:lvl5pPr lvl="4" indent="0">
              <a:spcBef>
                <a:spcPts val="0"/>
              </a:spcBef>
              <a:buNone/>
              <a:defRPr sz="2700"/>
            </a:lvl5pPr>
            <a:lvl6pPr lvl="5" indent="0">
              <a:spcBef>
                <a:spcPts val="0"/>
              </a:spcBef>
              <a:buNone/>
              <a:defRPr sz="2700"/>
            </a:lvl6pPr>
            <a:lvl7pPr lvl="6" indent="0">
              <a:spcBef>
                <a:spcPts val="0"/>
              </a:spcBef>
              <a:buNone/>
              <a:defRPr sz="2700"/>
            </a:lvl7pPr>
            <a:lvl8pPr lvl="7" indent="0">
              <a:spcBef>
                <a:spcPts val="0"/>
              </a:spcBef>
              <a:buNone/>
              <a:defRPr sz="2700"/>
            </a:lvl8pPr>
            <a:lvl9pPr lvl="8" indent="0">
              <a:spcBef>
                <a:spcPts val="0"/>
              </a:spcBef>
              <a:buNone/>
              <a:defRPr sz="27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257301" y="2738438"/>
            <a:ext cx="15773399" cy="652700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marR="0" lvl="0" indent="-76200" algn="l" rtl="0">
              <a:lnSpc>
                <a:spcPct val="90000"/>
              </a:lnSpc>
              <a:spcBef>
                <a:spcPts val="1500"/>
              </a:spcBef>
              <a:buClr>
                <a:schemeClr val="dk1"/>
              </a:buClr>
              <a:buSzPct val="100000"/>
              <a:buFont typeface="Arial"/>
              <a:buChar char="•"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28700" marR="0" lvl="1" indent="-1143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714500" marR="0" lvl="2" indent="-15240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400300" marR="0" lvl="3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086100" marR="0" lvl="4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771900" marR="0" lvl="5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4457700" marR="0" lvl="6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5143500" marR="0" lvl="7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829300" marR="0" lvl="8" indent="-171450" algn="l" rtl="0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1257300" y="9534526"/>
            <a:ext cx="4114800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7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6057900" y="9534526"/>
            <a:ext cx="6172200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7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12915900" y="9534526"/>
            <a:ext cx="4114800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27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defTabSz="1371600" fontAlgn="base">
              <a:spcBef>
                <a:spcPct val="0"/>
              </a:spcBef>
              <a:spcAft>
                <a:spcPct val="0"/>
              </a:spcAft>
              <a:defRPr/>
            </a:pPr>
            <a:fld id="{9FFF0030-A7BB-4B17-BA94-212CE9FDA66A}" type="slidenum">
              <a:rPr lang="en-US" altLang="en-US" smtClean="0">
                <a:solidFill>
                  <a:srgbClr val="000000"/>
                </a:solidFill>
              </a:rPr>
              <a:pPr defTabSz="13716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9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8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607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8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8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22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6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6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38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8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4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83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5" y="2152655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247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493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8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33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37003-4CDA-475B-A3D2-19CD7AEA97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17/10/25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33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33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F5EA-DBE5-4C59-9FEC-A3E60FEB7E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29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371600" rtl="0" eaLnBrk="1" latinLnBrk="0" hangingPunct="1"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13716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13716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34EBCC-69CB-4237-8137-F3A657922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AAF6B-2C94-45AE-9D35-8D44B62CF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EE7B5-4618-46F1-B801-58987E1C8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71683-5A53-46FC-8BAA-61F34BCE432A}" type="datetimeFigureOut">
              <a:rPr lang="vi-VN" smtClean="0"/>
              <a:t>17/10/2025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B257F-95BC-4622-885D-6F50017160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41B56-FC04-4A4A-AD87-B7BBC91990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7C23A-042B-42B4-A368-0CAD3A8B673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27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1257300" y="295276"/>
            <a:ext cx="15773400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1257300" y="2738438"/>
            <a:ext cx="15773400" cy="652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0650" y="278608"/>
            <a:ext cx="1364457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1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68580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137160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205740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2743200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1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3">
            <a:extLst>
              <a:ext uri="{FF2B5EF4-FFF2-40B4-BE49-F238E27FC236}">
                <a16:creationId xmlns:a16="http://schemas.microsoft.com/office/drawing/2014/main" id="{EF42C52A-190A-41D4-8398-486AEA8BBA15}"/>
              </a:ext>
            </a:extLst>
          </p:cNvPr>
          <p:cNvSpPr/>
          <p:nvPr/>
        </p:nvSpPr>
        <p:spPr>
          <a:xfrm>
            <a:off x="1464450" y="4585822"/>
            <a:ext cx="2212186" cy="4586519"/>
          </a:xfrm>
          <a:custGeom>
            <a:avLst/>
            <a:gdLst/>
            <a:ahLst/>
            <a:cxnLst/>
            <a:rect l="l" t="t" r="r" b="b"/>
            <a:pathLst>
              <a:path w="2672780" h="5082941">
                <a:moveTo>
                  <a:pt x="0" y="0"/>
                </a:moveTo>
                <a:lnTo>
                  <a:pt x="2672780" y="0"/>
                </a:lnTo>
                <a:lnTo>
                  <a:pt x="2672780" y="5082941"/>
                </a:lnTo>
                <a:lnTo>
                  <a:pt x="0" y="508294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5EDF2C92-BFA2-935E-2882-F9D8998082B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896733" y="495301"/>
            <a:ext cx="2357234" cy="16257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799FA5-AB4D-4699-8054-723D23D3036A}"/>
              </a:ext>
            </a:extLst>
          </p:cNvPr>
          <p:cNvSpPr/>
          <p:nvPr/>
        </p:nvSpPr>
        <p:spPr>
          <a:xfrm>
            <a:off x="3689336" y="3489732"/>
            <a:ext cx="1088209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80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7758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97A7B0-9284-41B3-BE80-A0EA21250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714500"/>
            <a:ext cx="15240000" cy="5257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1C8619-3BD3-4E84-9D7B-2B03522209D2}"/>
              </a:ext>
            </a:extLst>
          </p:cNvPr>
          <p:cNvSpPr txBox="1"/>
          <p:nvPr/>
        </p:nvSpPr>
        <p:spPr>
          <a:xfrm>
            <a:off x="3581400" y="3695700"/>
            <a:ext cx="166116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Non        nước        mình     đẹp    tựa    bài         thơ.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Câu        hát           vọng      từ    ngàn   năm      xưa…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2FA18-4DCC-4D8C-BF20-378658B96B13}"/>
              </a:ext>
            </a:extLst>
          </p:cNvPr>
          <p:cNvSpPr txBox="1"/>
          <p:nvPr/>
        </p:nvSpPr>
        <p:spPr>
          <a:xfrm>
            <a:off x="3390592" y="6670356"/>
            <a:ext cx="16802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Tang            tang            tình  tình     tình     tinh                 tang.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3BE6F3-8E67-418B-B1D5-EF893FE22B5E}"/>
              </a:ext>
            </a:extLst>
          </p:cNvPr>
          <p:cNvSpPr/>
          <p:nvPr/>
        </p:nvSpPr>
        <p:spPr>
          <a:xfrm>
            <a:off x="3556000" y="541407"/>
            <a:ext cx="64280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Ứng dụng vào bài hát</a:t>
            </a:r>
            <a:endParaRPr kumimoji="0" lang="en-US" sz="4000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88783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178EE-B280-4A82-A35C-BADCFF9D9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21" y="810561"/>
            <a:ext cx="17010030" cy="86871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9C5338-6459-49F5-A441-7A2869A03678}"/>
              </a:ext>
            </a:extLst>
          </p:cNvPr>
          <p:cNvSpPr txBox="1"/>
          <p:nvPr/>
        </p:nvSpPr>
        <p:spPr>
          <a:xfrm>
            <a:off x="3200400" y="1762955"/>
            <a:ext cx="1661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Non       nước      mình   đẹp   tựa    bài       thơ.               Câu           hát      vọng   từ   ngàn   năm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2B945-73AE-4618-BFE4-B36ABE60873F}"/>
              </a:ext>
            </a:extLst>
          </p:cNvPr>
          <p:cNvSpPr txBox="1"/>
          <p:nvPr/>
        </p:nvSpPr>
        <p:spPr>
          <a:xfrm>
            <a:off x="1284566" y="4278659"/>
            <a:ext cx="1661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đỏ.                                 Gió             đưa                      hương     lúa            vàng.                          Tang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1A822B-E0A4-441A-B1F1-B9B383ADC0AF}"/>
              </a:ext>
            </a:extLst>
          </p:cNvPr>
          <p:cNvSpPr txBox="1"/>
          <p:nvPr/>
        </p:nvSpPr>
        <p:spPr>
          <a:xfrm>
            <a:off x="1524000" y="3045018"/>
            <a:ext cx="18008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xưa.                 Gió       lên,          trăng         sáng       trời           mây.              Miền    quê       em       nắng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3BAB3E-9AB8-4571-9BF1-A8D64EEF9F14}"/>
              </a:ext>
            </a:extLst>
          </p:cNvPr>
          <p:cNvSpPr txBox="1"/>
          <p:nvPr/>
        </p:nvSpPr>
        <p:spPr>
          <a:xfrm>
            <a:off x="1745326" y="5528673"/>
            <a:ext cx="16802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tình     tang       tinh       tính          tang.                  Tang            tang        tình         tình       tình       tinh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D79D9A-5245-4B1D-A004-E6DD65121E14}"/>
              </a:ext>
            </a:extLst>
          </p:cNvPr>
          <p:cNvSpPr txBox="1"/>
          <p:nvPr/>
        </p:nvSpPr>
        <p:spPr>
          <a:xfrm>
            <a:off x="974306" y="6742604"/>
            <a:ext cx="1661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tang.                                         Tang                             tang              tình           tình          tình        tinh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3AB136-2180-4C1A-ACA5-E2FA57DBE22D}"/>
              </a:ext>
            </a:extLst>
          </p:cNvPr>
          <p:cNvSpPr txBox="1"/>
          <p:nvPr/>
        </p:nvSpPr>
        <p:spPr>
          <a:xfrm>
            <a:off x="1778727" y="8044675"/>
            <a:ext cx="15616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tang.               Nắng     lên         ai               gánh        lúa            về.               Lúa          thơm  mùi        nếp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82E354-BE74-40CC-AF7A-9A756F32CAA9}"/>
              </a:ext>
            </a:extLst>
          </p:cNvPr>
          <p:cNvSpPr txBox="1"/>
          <p:nvPr/>
        </p:nvSpPr>
        <p:spPr>
          <a:xfrm>
            <a:off x="1462293" y="9245522"/>
            <a:ext cx="1661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mới.          Mai    ngày   lúa     lại       trổ         bông.      Tang    tình     tang     tính         tính        tang.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AB6E82-0E0A-4A57-BBE4-7C4680F14F1B}"/>
              </a:ext>
            </a:extLst>
          </p:cNvPr>
          <p:cNvSpPr/>
          <p:nvPr/>
        </p:nvSpPr>
        <p:spPr>
          <a:xfrm>
            <a:off x="7076330" y="231820"/>
            <a:ext cx="26917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Lí đất giồng</a:t>
            </a:r>
            <a:endParaRPr kumimoji="0" lang="en-US" sz="40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2CB434-B2E5-452B-A00A-037DFA5FBE46}"/>
              </a:ext>
            </a:extLst>
          </p:cNvPr>
          <p:cNvSpPr/>
          <p:nvPr/>
        </p:nvSpPr>
        <p:spPr>
          <a:xfrm>
            <a:off x="10757706" y="272011"/>
            <a:ext cx="41162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 ca Nam Bộ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 lời: Đỗ Minh</a:t>
            </a:r>
            <a:endParaRPr kumimoji="0" lang="en-US" sz="2400" b="0" i="1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7949E9-F4FF-43BB-8DDB-F6D3CB225C26}"/>
              </a:ext>
            </a:extLst>
          </p:cNvPr>
          <p:cNvSpPr/>
          <p:nvPr/>
        </p:nvSpPr>
        <p:spPr>
          <a:xfrm>
            <a:off x="1411897" y="795252"/>
            <a:ext cx="41162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 phải</a:t>
            </a:r>
            <a:endParaRPr kumimoji="0" lang="en-US" sz="2400" b="0" i="1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LÝ ĐẤT GIỒNG KARAOKE II ÂM NHẠC LỚP 5 II KẾT NỐI TRI THỨC (1)">
            <a:hlinkClick r:id="" action="ppaction://media"/>
            <a:extLst>
              <a:ext uri="{FF2B5EF4-FFF2-40B4-BE49-F238E27FC236}">
                <a16:creationId xmlns:a16="http://schemas.microsoft.com/office/drawing/2014/main" id="{01C3CD55-5488-4F5E-B037-16A682CBE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786" y="1470894"/>
            <a:ext cx="1005605" cy="1005605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4BCDFE0B-DF90-4AAC-9ED5-1BD674621105}"/>
              </a:ext>
            </a:extLst>
          </p:cNvPr>
          <p:cNvSpPr/>
          <p:nvPr/>
        </p:nvSpPr>
        <p:spPr>
          <a:xfrm>
            <a:off x="706538" y="224943"/>
            <a:ext cx="64280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Ứng dụng vào bài hát</a:t>
            </a:r>
            <a:endParaRPr kumimoji="0" lang="en-US" sz="3200" b="1" i="0" u="none" strike="noStrike" kern="1200" cap="none" spc="0" normalizeH="0" baseline="0" noProof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136C2-E281-4846-94C1-F49067D08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514" y="1638300"/>
            <a:ext cx="5842002" cy="3505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AC45CA1-9C00-4FC2-A418-97B4417C345F}"/>
              </a:ext>
            </a:extLst>
          </p:cNvPr>
          <p:cNvSpPr/>
          <p:nvPr/>
        </p:nvSpPr>
        <p:spPr>
          <a:xfrm>
            <a:off x="1676400" y="812801"/>
            <a:ext cx="64280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2. Nhạc cụ thể hiện giai điệu</a:t>
            </a:r>
            <a:endParaRPr kumimoji="0" lang="en-US" sz="4000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C5643C-BAB7-4BEA-8D2F-BDB75077D629}"/>
              </a:ext>
            </a:extLst>
          </p:cNvPr>
          <p:cNvSpPr/>
          <p:nvPr/>
        </p:nvSpPr>
        <p:spPr>
          <a:xfrm>
            <a:off x="1676399" y="1559868"/>
            <a:ext cx="64280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a) Ri-coóc-đơ</a:t>
            </a:r>
            <a:endParaRPr kumimoji="0" lang="en-US" sz="3200" i="0" u="none" strike="noStrike" kern="1200" cap="none" spc="0" normalizeH="0" baseline="0" noProof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296777-B5DA-4394-8611-2608657ECBB5}"/>
              </a:ext>
            </a:extLst>
          </p:cNvPr>
          <p:cNvSpPr/>
          <p:nvPr/>
        </p:nvSpPr>
        <p:spPr>
          <a:xfrm>
            <a:off x="4989922" y="2593825"/>
            <a:ext cx="64280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Vị trí nốt Son</a:t>
            </a:r>
            <a:endParaRPr kumimoji="0" lang="en-US" sz="3200" i="0" u="none" strike="noStrike" kern="1200" cap="none" spc="0" normalizeH="0" baseline="0" noProof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4C048-9659-4816-878A-647B022BCD91}"/>
              </a:ext>
            </a:extLst>
          </p:cNvPr>
          <p:cNvSpPr/>
          <p:nvPr/>
        </p:nvSpPr>
        <p:spPr>
          <a:xfrm>
            <a:off x="2307159" y="7031530"/>
            <a:ext cx="64280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Thực hành thổi nốt Son</a:t>
            </a:r>
            <a:endParaRPr kumimoji="0" lang="en-US" sz="3200" i="0" u="none" strike="noStrike" kern="1200" cap="none" spc="0" normalizeH="0" baseline="0" noProof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4C73F1-6655-46AD-9393-FDEB18D5D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500" y="5422106"/>
            <a:ext cx="4487235" cy="375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6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2FB2B86-7DB2-4686-8FB8-708478B76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9200" y="5961856"/>
            <a:ext cx="4487235" cy="37599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21E18A-F74E-4B8B-92EA-D95814872742}"/>
              </a:ext>
            </a:extLst>
          </p:cNvPr>
          <p:cNvSpPr/>
          <p:nvPr/>
        </p:nvSpPr>
        <p:spPr>
          <a:xfrm>
            <a:off x="1676400" y="812801"/>
            <a:ext cx="64280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Thổi mẫu âm</a:t>
            </a:r>
            <a:endParaRPr kumimoji="0" lang="en-US" sz="4000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EC2DA-C7F8-43D1-9AFA-44B809F92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1166" y="2733981"/>
            <a:ext cx="13290266" cy="18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55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750EFB-12E6-48D0-AB17-FC545345E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54918"/>
            <a:ext cx="15468600" cy="221311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2FB2B86-7DB2-4686-8FB8-708478B76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9200" y="5961856"/>
            <a:ext cx="4487235" cy="37599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21E18A-F74E-4B8B-92EA-D95814872742}"/>
              </a:ext>
            </a:extLst>
          </p:cNvPr>
          <p:cNvSpPr/>
          <p:nvPr/>
        </p:nvSpPr>
        <p:spPr>
          <a:xfrm>
            <a:off x="1676400" y="812801"/>
            <a:ext cx="64280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Bài luyện tập</a:t>
            </a:r>
            <a:endParaRPr kumimoji="0" lang="en-US" sz="4000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F95959B-0674-4BB0-9FE2-DE5DEBC355E4}"/>
              </a:ext>
            </a:extLst>
          </p:cNvPr>
          <p:cNvSpPr/>
          <p:nvPr/>
        </p:nvSpPr>
        <p:spPr>
          <a:xfrm>
            <a:off x="4724400" y="1790700"/>
            <a:ext cx="64280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000" b="1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</a:rPr>
              <a:t>Chú cừu nhỏ của bạn Ma-ry</a:t>
            </a:r>
            <a:endParaRPr kumimoji="0" lang="en-US" sz="4000" b="1" i="0" u="none" strike="noStrike" kern="1200" cap="none" spc="0" normalizeH="0" baseline="0" noProof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92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36E08-E07A-46BF-8896-8941A03B9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1" b="89761" l="5530" r="89862">
                        <a14:foregroundMark x1="51152" y1="7509" x2="70507" y2="5802"/>
                        <a14:foregroundMark x1="70507" y1="5802" x2="70968" y2="5802"/>
                        <a14:foregroundMark x1="74654" y1="76451" x2="9217" y2="76109"/>
                        <a14:foregroundMark x1="9217" y1="76109" x2="8295" y2="80546"/>
                        <a14:foregroundMark x1="5530" y1="83618" x2="7373" y2="78157"/>
                        <a14:foregroundMark x1="38710" y1="88055" x2="79263" y2="89761"/>
                        <a14:foregroundMark x1="70968" y1="37543" x2="54378" y2="44027"/>
                        <a14:foregroundMark x1="54378" y1="44027" x2="49309" y2="39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7352" y="4991100"/>
            <a:ext cx="3897521" cy="51145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9438574-C6A1-45DB-A631-40854AFFF31E}"/>
              </a:ext>
            </a:extLst>
          </p:cNvPr>
          <p:cNvSpPr/>
          <p:nvPr/>
        </p:nvSpPr>
        <p:spPr>
          <a:xfrm>
            <a:off x="1676400" y="1028700"/>
            <a:ext cx="642807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</a:t>
            </a:r>
            <a:r>
              <a:rPr kumimoji="0" lang="vi-VN" sz="3200" b="1" i="0" u="none" strike="noStrike" kern="1200" cap="none" spc="0" normalizeH="0" baseline="0" noProof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) Kèn phím</a:t>
            </a:r>
            <a:endParaRPr kumimoji="0" lang="en-US" sz="3200" b="1" i="0" u="none" strike="noStrike" kern="1200" cap="none" spc="0" normalizeH="0" baseline="0" noProof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89E051-5963-4489-B3B1-2690A2AADF25}"/>
              </a:ext>
            </a:extLst>
          </p:cNvPr>
          <p:cNvSpPr/>
          <p:nvPr/>
        </p:nvSpPr>
        <p:spPr>
          <a:xfrm>
            <a:off x="2474439" y="2235775"/>
            <a:ext cx="75974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Vị trí các nốt La, Si, Đô trên kèn phím</a:t>
            </a:r>
            <a:endParaRPr kumimoji="0" lang="en-US" sz="3200" i="0" u="none" strike="noStrike" kern="1200" cap="none" spc="0" normalizeH="0" baseline="0" noProof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CBA2C0-4487-45CB-9880-92D77E466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916" y="3390900"/>
            <a:ext cx="9734263" cy="212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6969FC-6D03-4621-AC86-B9A19F09C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44" y="3107937"/>
            <a:ext cx="14012236" cy="193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D36E08-E07A-46BF-8896-8941A03B9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61" b="89761" l="5530" r="89862">
                        <a14:foregroundMark x1="51152" y1="7509" x2="70507" y2="5802"/>
                        <a14:foregroundMark x1="70507" y1="5802" x2="70968" y2="5802"/>
                        <a14:foregroundMark x1="74654" y1="76451" x2="9217" y2="76109"/>
                        <a14:foregroundMark x1="9217" y1="76109" x2="8295" y2="80546"/>
                        <a14:foregroundMark x1="5530" y1="83618" x2="7373" y2="78157"/>
                        <a14:foregroundMark x1="38710" y1="88055" x2="79263" y2="89761"/>
                        <a14:foregroundMark x1="70968" y1="37543" x2="54378" y2="44027"/>
                        <a14:foregroundMark x1="54378" y1="44027" x2="49309" y2="39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7352" y="4991100"/>
            <a:ext cx="3897521" cy="51145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976C9A3-3C28-4E39-9D61-810C55FD3057}"/>
              </a:ext>
            </a:extLst>
          </p:cNvPr>
          <p:cNvSpPr/>
          <p:nvPr/>
        </p:nvSpPr>
        <p:spPr>
          <a:xfrm>
            <a:off x="2474439" y="2235775"/>
            <a:ext cx="75974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Luyện gam đi lên với kỹ thuật luồn ngón 1</a:t>
            </a:r>
            <a:endParaRPr kumimoji="0" lang="en-US" sz="3200" i="0" u="none" strike="noStrike" kern="1200" cap="none" spc="0" normalizeH="0" baseline="0" noProof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480821-F5D5-4457-ABAF-4313586594E4}"/>
              </a:ext>
            </a:extLst>
          </p:cNvPr>
          <p:cNvSpPr/>
          <p:nvPr/>
        </p:nvSpPr>
        <p:spPr>
          <a:xfrm>
            <a:off x="2584350" y="4595350"/>
            <a:ext cx="135146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1             2             </a:t>
            </a:r>
            <a:r>
              <a:rPr kumimoji="0" lang="vi-VN" sz="3200" b="1" i="0" u="none" strike="noStrike" kern="1200" cap="none" spc="0" normalizeH="0" noProof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vi-VN" sz="3200" b="1" i="0" u="none" strike="noStrike" kern="1200" cap="none" spc="0" normalizeH="0" baseline="0" noProof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3             1              2              3            4              5</a:t>
            </a:r>
            <a:endParaRPr kumimoji="0" lang="en-US" sz="3200" b="1" i="0" u="none" strike="noStrike" kern="1200" cap="none" spc="0" normalizeH="0" baseline="0" noProof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5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D36E08-E07A-46BF-8896-8941A03B9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1" b="89761" l="5530" r="89862">
                        <a14:foregroundMark x1="51152" y1="7509" x2="70507" y2="5802"/>
                        <a14:foregroundMark x1="70507" y1="5802" x2="70968" y2="5802"/>
                        <a14:foregroundMark x1="74654" y1="76451" x2="9217" y2="76109"/>
                        <a14:foregroundMark x1="9217" y1="76109" x2="8295" y2="80546"/>
                        <a14:foregroundMark x1="5530" y1="83618" x2="7373" y2="78157"/>
                        <a14:foregroundMark x1="38710" y1="88055" x2="79263" y2="89761"/>
                        <a14:foregroundMark x1="70968" y1="37543" x2="54378" y2="44027"/>
                        <a14:foregroundMark x1="54378" y1="44027" x2="49309" y2="399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87352" y="4991100"/>
            <a:ext cx="3897521" cy="51145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218748-A476-4961-834B-B0B06A08511C}"/>
              </a:ext>
            </a:extLst>
          </p:cNvPr>
          <p:cNvSpPr/>
          <p:nvPr/>
        </p:nvSpPr>
        <p:spPr>
          <a:xfrm>
            <a:off x="2583803" y="1478366"/>
            <a:ext cx="759743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Bài luyện tập</a:t>
            </a:r>
            <a:endParaRPr kumimoji="0" lang="en-US" sz="3200" b="1" i="0" u="none" strike="noStrike" kern="1200" cap="none" spc="0" normalizeH="0" baseline="0" noProof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8B24C9-19B0-481D-BC38-4648B6591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2611611"/>
            <a:ext cx="13956992" cy="23794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969403-38A9-491F-BE7A-59266CC01A66}"/>
              </a:ext>
            </a:extLst>
          </p:cNvPr>
          <p:cNvSpPr/>
          <p:nvPr/>
        </p:nvSpPr>
        <p:spPr>
          <a:xfrm>
            <a:off x="2867902" y="4484285"/>
            <a:ext cx="1351465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 1      2       3      1       2     3    4    5          3      1     5      3           2        2 </a:t>
            </a:r>
            <a:endParaRPr kumimoji="0" lang="en-US" sz="3200" b="1" i="0" u="none" strike="noStrike" kern="1200" cap="none" spc="0" normalizeH="0" baseline="0" noProof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32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89A72-74AC-4104-8901-03AF5DEF3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BF566-2B85-4549-9378-B109D7487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61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4691B6-10ED-45E4-A0D5-2610F6A1D135}"/>
              </a:ext>
            </a:extLst>
          </p:cNvPr>
          <p:cNvSpPr/>
          <p:nvPr/>
        </p:nvSpPr>
        <p:spPr>
          <a:xfrm>
            <a:off x="1871452" y="394983"/>
            <a:ext cx="62568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Chủ đề 2: Giai điệu quê hương</a:t>
            </a:r>
            <a:endParaRPr kumimoji="0" lang="en-US" sz="36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C0928F4-373A-452D-8F6C-3603978E9B2E}"/>
              </a:ext>
            </a:extLst>
          </p:cNvPr>
          <p:cNvSpPr txBox="1"/>
          <p:nvPr/>
        </p:nvSpPr>
        <p:spPr>
          <a:xfrm>
            <a:off x="4276529" y="2139269"/>
            <a:ext cx="11582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Ôn tập bài hát: Lí đất giồng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- Nhạc cụ nhạc cụ thể hiện tiết tấu và nhạc cụ thể hiện giai điệu </a:t>
            </a:r>
            <a:endParaRPr kumimoji="0" lang="vi-VN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CD5701-C98B-4C3C-AD6A-56884D332485}"/>
              </a:ext>
            </a:extLst>
          </p:cNvPr>
          <p:cNvSpPr/>
          <p:nvPr/>
        </p:nvSpPr>
        <p:spPr>
          <a:xfrm>
            <a:off x="6660588" y="1252742"/>
            <a:ext cx="13176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Tiết 6</a:t>
            </a:r>
            <a:endParaRPr kumimoji="0" lang="en-US" sz="3600" b="1" i="0" u="none" strike="noStrike" kern="1200" cap="none" spc="0" normalizeH="0" baseline="0" noProof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>
            <a:extLst>
              <a:ext uri="{FF2B5EF4-FFF2-40B4-BE49-F238E27FC236}">
                <a16:creationId xmlns:a16="http://schemas.microsoft.com/office/drawing/2014/main" id="{5EDF2C92-BFA2-935E-2882-F9D8998082B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96733" y="495301"/>
            <a:ext cx="2357234" cy="162579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A799FA5-AB4D-4699-8054-723D23D3036A}"/>
              </a:ext>
            </a:extLst>
          </p:cNvPr>
          <p:cNvSpPr/>
          <p:nvPr/>
        </p:nvSpPr>
        <p:spPr>
          <a:xfrm>
            <a:off x="2268867" y="2062843"/>
            <a:ext cx="12898728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Nội dung 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Ôn tập bài hát: Lí đất giồng</a:t>
            </a:r>
            <a:endParaRPr kumimoji="0" lang="en-US" sz="8000" b="1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48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178EE-B280-4A82-A35C-BADCFF9D9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21" y="810561"/>
            <a:ext cx="17010030" cy="86871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9C5338-6459-49F5-A441-7A2869A03678}"/>
              </a:ext>
            </a:extLst>
          </p:cNvPr>
          <p:cNvSpPr txBox="1"/>
          <p:nvPr/>
        </p:nvSpPr>
        <p:spPr>
          <a:xfrm>
            <a:off x="3200400" y="1762955"/>
            <a:ext cx="1661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Non       nước      mình   đẹp   tựa    bài       thơ.               Câu           hát      vọng   từ   ngàn   năm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2B945-73AE-4618-BFE4-B36ABE60873F}"/>
              </a:ext>
            </a:extLst>
          </p:cNvPr>
          <p:cNvSpPr txBox="1"/>
          <p:nvPr/>
        </p:nvSpPr>
        <p:spPr>
          <a:xfrm>
            <a:off x="1284566" y="4278659"/>
            <a:ext cx="1661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đỏ.                                 Gió             đưa                      hương     lúa            vàng.                          Tang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1A822B-E0A4-441A-B1F1-B9B383ADC0AF}"/>
              </a:ext>
            </a:extLst>
          </p:cNvPr>
          <p:cNvSpPr txBox="1"/>
          <p:nvPr/>
        </p:nvSpPr>
        <p:spPr>
          <a:xfrm>
            <a:off x="1524000" y="3045018"/>
            <a:ext cx="18008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xưa.                 Gió       lên,          trăng         sáng       trời           mây.              Miền    quê       em       nắng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3BAB3E-9AB8-4571-9BF1-A8D64EEF9F14}"/>
              </a:ext>
            </a:extLst>
          </p:cNvPr>
          <p:cNvSpPr txBox="1"/>
          <p:nvPr/>
        </p:nvSpPr>
        <p:spPr>
          <a:xfrm>
            <a:off x="1745326" y="5528673"/>
            <a:ext cx="16802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tình     tang       tinh       tính          tang.                  Tang            tang        tình         tình       tình       tinh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D79D9A-5245-4B1D-A004-E6DD65121E14}"/>
              </a:ext>
            </a:extLst>
          </p:cNvPr>
          <p:cNvSpPr txBox="1"/>
          <p:nvPr/>
        </p:nvSpPr>
        <p:spPr>
          <a:xfrm>
            <a:off x="974306" y="6742604"/>
            <a:ext cx="1661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tang.                                         Tang                             tang              tình           tình          tình        tinh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3AB136-2180-4C1A-ACA5-E2FA57DBE22D}"/>
              </a:ext>
            </a:extLst>
          </p:cNvPr>
          <p:cNvSpPr txBox="1"/>
          <p:nvPr/>
        </p:nvSpPr>
        <p:spPr>
          <a:xfrm>
            <a:off x="1778727" y="8044675"/>
            <a:ext cx="15616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tang.               Nắng     lên         ai               gánh        lúa            về.               Lúa          thơm  mùi        nếp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82E354-BE74-40CC-AF7A-9A756F32CAA9}"/>
              </a:ext>
            </a:extLst>
          </p:cNvPr>
          <p:cNvSpPr txBox="1"/>
          <p:nvPr/>
        </p:nvSpPr>
        <p:spPr>
          <a:xfrm>
            <a:off x="1462293" y="9245522"/>
            <a:ext cx="1661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mới.          Mai    ngày   lúa     lại       trổ         bông.      Tang    tình     tang     tính         tính        tang.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AB6E82-0E0A-4A57-BBE4-7C4680F14F1B}"/>
              </a:ext>
            </a:extLst>
          </p:cNvPr>
          <p:cNvSpPr/>
          <p:nvPr/>
        </p:nvSpPr>
        <p:spPr>
          <a:xfrm>
            <a:off x="5892366" y="102676"/>
            <a:ext cx="37032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Hát: Lí đất giồng</a:t>
            </a:r>
            <a:endParaRPr kumimoji="0" lang="en-US" sz="40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2CB434-B2E5-452B-A00A-037DFA5FBE46}"/>
              </a:ext>
            </a:extLst>
          </p:cNvPr>
          <p:cNvSpPr/>
          <p:nvPr/>
        </p:nvSpPr>
        <p:spPr>
          <a:xfrm>
            <a:off x="10757706" y="272011"/>
            <a:ext cx="41162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 ca Nam Bộ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 lời: Đỗ Minh</a:t>
            </a:r>
            <a:endParaRPr kumimoji="0" lang="en-US" sz="2400" b="0" i="1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7949E9-F4FF-43BB-8DDB-F6D3CB225C26}"/>
              </a:ext>
            </a:extLst>
          </p:cNvPr>
          <p:cNvSpPr/>
          <p:nvPr/>
        </p:nvSpPr>
        <p:spPr>
          <a:xfrm>
            <a:off x="1411897" y="795252"/>
            <a:ext cx="41162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 phải</a:t>
            </a:r>
            <a:endParaRPr kumimoji="0" lang="en-US" sz="2400" b="0" i="1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LÝ ĐẤT GIỒNG KARAOKE II ÂM NHẠC LỚP 5 II KẾT NỐI TRI THỨC (1)">
            <a:hlinkClick r:id="" action="ppaction://media"/>
            <a:extLst>
              <a:ext uri="{FF2B5EF4-FFF2-40B4-BE49-F238E27FC236}">
                <a16:creationId xmlns:a16="http://schemas.microsoft.com/office/drawing/2014/main" id="{01C3CD55-5488-4F5E-B037-16A682CBE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786" y="1470894"/>
            <a:ext cx="1005605" cy="10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0BE60314-6D7C-4902-B81D-32BA9961A169}"/>
              </a:ext>
            </a:extLst>
          </p:cNvPr>
          <p:cNvSpPr txBox="1"/>
          <p:nvPr/>
        </p:nvSpPr>
        <p:spPr>
          <a:xfrm>
            <a:off x="1138566" y="2095500"/>
            <a:ext cx="166116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Nam :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Non nước mình đẹp tựa bài thơ. Câu hát vọng từ ngàn năm xưa.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Nữ :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Gió lên, trăng sáng trời mây. Miền quê em nắng đỏ. Gió đưa hương lúa vàng.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Cả lớp : Tang tình tang tinh tính tang.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 Tang tang tình tình tình tinh tang.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   Tang tang tình tình tình tình tang.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Nam :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Nắng lên ai gánh lúa về. Lúa thơm mùi nếp mới.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Nữ :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Mai ngày lúa lại trổ bông. Tang tình tang tính tang.        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409F28-3842-48B3-A1C8-5497B21B54CE}"/>
              </a:ext>
            </a:extLst>
          </p:cNvPr>
          <p:cNvSpPr/>
          <p:nvPr/>
        </p:nvSpPr>
        <p:spPr>
          <a:xfrm>
            <a:off x="3048000" y="961811"/>
            <a:ext cx="639636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 ĐỐI ĐÁP – HÒA GIỌNG</a:t>
            </a:r>
            <a:endParaRPr kumimoji="0" lang="en-US" sz="36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LÝ ĐẤT GIỒNG KARAOKE II ÂM NHẠC LỚP 5 II KẾT NỐI TRI THỨC (1)">
            <a:hlinkClick r:id="" action="ppaction://media"/>
            <a:extLst>
              <a:ext uri="{FF2B5EF4-FFF2-40B4-BE49-F238E27FC236}">
                <a16:creationId xmlns:a16="http://schemas.microsoft.com/office/drawing/2014/main" id="{A0403392-A82C-459B-85CD-3A46333261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706600" y="904752"/>
            <a:ext cx="1005605" cy="10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5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BF71EE-F346-4F93-A3F7-E1639182BC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1" y="2470105"/>
            <a:ext cx="15925800" cy="2001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90BE6B-3DB3-49B2-A9C4-A058954C1DC7}"/>
              </a:ext>
            </a:extLst>
          </p:cNvPr>
          <p:cNvSpPr txBox="1"/>
          <p:nvPr/>
        </p:nvSpPr>
        <p:spPr>
          <a:xfrm>
            <a:off x="3962400" y="3964649"/>
            <a:ext cx="1661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>
                <a:solidFill>
                  <a:srgbClr val="0070C0"/>
                </a:solidFill>
                <a:latin typeface="+mj-lt"/>
              </a:rPr>
              <a:t>Non    nước    mình  đẹp  tựa  bài    thơ.           Câu       hát    vọng từ  ngàn   năm   xưa.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3DF446-D606-4694-B5B7-19E2804E8D47}"/>
              </a:ext>
            </a:extLst>
          </p:cNvPr>
          <p:cNvSpPr/>
          <p:nvPr/>
        </p:nvSpPr>
        <p:spPr>
          <a:xfrm>
            <a:off x="3429000" y="636225"/>
            <a:ext cx="99870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Hát kết hợp gõ đệm theo nhịp</a:t>
            </a:r>
            <a:endParaRPr lang="en-US" sz="5400" b="1" cap="none" spc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Hình ảnh 1" descr="Ảnh có chứa công cụ&#10;&#10;Mô tả được tạo tự động">
            <a:extLst>
              <a:ext uri="{FF2B5EF4-FFF2-40B4-BE49-F238E27FC236}">
                <a16:creationId xmlns:a16="http://schemas.microsoft.com/office/drawing/2014/main" id="{AC634877-0DD4-4BAE-8B5B-9B8DE6AE2FB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73080" y="4480430"/>
            <a:ext cx="869315" cy="546735"/>
          </a:xfrm>
          <a:prstGeom prst="rect">
            <a:avLst/>
          </a:prstGeom>
        </p:spPr>
      </p:pic>
      <p:pic>
        <p:nvPicPr>
          <p:cNvPr id="12" name="Hình ảnh 1" descr="Ảnh có chứa công cụ&#10;&#10;Mô tả được tạo tự động">
            <a:extLst>
              <a:ext uri="{FF2B5EF4-FFF2-40B4-BE49-F238E27FC236}">
                <a16:creationId xmlns:a16="http://schemas.microsoft.com/office/drawing/2014/main" id="{83041876-8481-4B7B-8251-383CC6BA771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566066" y="4472990"/>
            <a:ext cx="869315" cy="546735"/>
          </a:xfrm>
          <a:prstGeom prst="rect">
            <a:avLst/>
          </a:prstGeom>
        </p:spPr>
      </p:pic>
      <p:pic>
        <p:nvPicPr>
          <p:cNvPr id="13" name="Hình ảnh 1" descr="Ảnh có chứa công cụ&#10;&#10;Mô tả được tạo tự động">
            <a:extLst>
              <a:ext uri="{FF2B5EF4-FFF2-40B4-BE49-F238E27FC236}">
                <a16:creationId xmlns:a16="http://schemas.microsoft.com/office/drawing/2014/main" id="{C200DD76-2D9A-4A46-A69A-5B7CA5E36BB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534287" y="4504464"/>
            <a:ext cx="869315" cy="546735"/>
          </a:xfrm>
          <a:prstGeom prst="rect">
            <a:avLst/>
          </a:prstGeom>
        </p:spPr>
      </p:pic>
      <p:pic>
        <p:nvPicPr>
          <p:cNvPr id="14" name="Hình ảnh 1" descr="Ảnh có chứa công cụ&#10;&#10;Mô tả được tạo tự động">
            <a:extLst>
              <a:ext uri="{FF2B5EF4-FFF2-40B4-BE49-F238E27FC236}">
                <a16:creationId xmlns:a16="http://schemas.microsoft.com/office/drawing/2014/main" id="{8B94C209-8D64-402C-876B-C038C0041E4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41065" y="4497093"/>
            <a:ext cx="869315" cy="546735"/>
          </a:xfrm>
          <a:prstGeom prst="rect">
            <a:avLst/>
          </a:prstGeom>
        </p:spPr>
      </p:pic>
      <p:pic>
        <p:nvPicPr>
          <p:cNvPr id="15" name="Hình ảnh 1" descr="Ảnh có chứa công cụ&#10;&#10;Mô tả được tạo tự động">
            <a:extLst>
              <a:ext uri="{FF2B5EF4-FFF2-40B4-BE49-F238E27FC236}">
                <a16:creationId xmlns:a16="http://schemas.microsoft.com/office/drawing/2014/main" id="{6B99FB08-C6CD-438E-95C7-524C752171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15400" y="4564446"/>
            <a:ext cx="869315" cy="546735"/>
          </a:xfrm>
          <a:prstGeom prst="rect">
            <a:avLst/>
          </a:prstGeom>
        </p:spPr>
      </p:pic>
      <p:pic>
        <p:nvPicPr>
          <p:cNvPr id="16" name="Hình ảnh 1" descr="Ảnh có chứa công cụ&#10;&#10;Mô tả được tạo tự động">
            <a:extLst>
              <a:ext uri="{FF2B5EF4-FFF2-40B4-BE49-F238E27FC236}">
                <a16:creationId xmlns:a16="http://schemas.microsoft.com/office/drawing/2014/main" id="{7C301F35-89F9-40B9-AFA5-0609E232CB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925772" y="4506616"/>
            <a:ext cx="869315" cy="54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283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D178EE-B280-4A82-A35C-BADCFF9D95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021" y="810561"/>
            <a:ext cx="17010030" cy="86871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F9C5338-6459-49F5-A441-7A2869A03678}"/>
              </a:ext>
            </a:extLst>
          </p:cNvPr>
          <p:cNvSpPr txBox="1"/>
          <p:nvPr/>
        </p:nvSpPr>
        <p:spPr>
          <a:xfrm>
            <a:off x="3200400" y="1762955"/>
            <a:ext cx="1661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Non       nước      mình   đẹp   tựa    bài       thơ.               Câu           hát      vọng   từ   ngàn   năm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F2B945-73AE-4618-BFE4-B36ABE60873F}"/>
              </a:ext>
            </a:extLst>
          </p:cNvPr>
          <p:cNvSpPr txBox="1"/>
          <p:nvPr/>
        </p:nvSpPr>
        <p:spPr>
          <a:xfrm>
            <a:off x="1284566" y="4278659"/>
            <a:ext cx="1661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đỏ.                                 Gió             đưa                      hương     lúa            vàng.                          Tang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1A822B-E0A4-441A-B1F1-B9B383ADC0AF}"/>
              </a:ext>
            </a:extLst>
          </p:cNvPr>
          <p:cNvSpPr txBox="1"/>
          <p:nvPr/>
        </p:nvSpPr>
        <p:spPr>
          <a:xfrm>
            <a:off x="1524000" y="3045018"/>
            <a:ext cx="180086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xưa.                 Gió       lên,          trăng         sáng       trời           mây.              Miền    quê       em       nắng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3BAB3E-9AB8-4571-9BF1-A8D64EEF9F14}"/>
              </a:ext>
            </a:extLst>
          </p:cNvPr>
          <p:cNvSpPr txBox="1"/>
          <p:nvPr/>
        </p:nvSpPr>
        <p:spPr>
          <a:xfrm>
            <a:off x="1745326" y="5528673"/>
            <a:ext cx="16802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tình     tang       tinh       tính          tang.                  Tang            tang        tình         tình       tình       tinh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D79D9A-5245-4B1D-A004-E6DD65121E14}"/>
              </a:ext>
            </a:extLst>
          </p:cNvPr>
          <p:cNvSpPr txBox="1"/>
          <p:nvPr/>
        </p:nvSpPr>
        <p:spPr>
          <a:xfrm>
            <a:off x="974306" y="6742604"/>
            <a:ext cx="1661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     tang.                                         Tang                             tang              tình           tình          tình        tinh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63AB136-2180-4C1A-ACA5-E2FA57DBE22D}"/>
              </a:ext>
            </a:extLst>
          </p:cNvPr>
          <p:cNvSpPr txBox="1"/>
          <p:nvPr/>
        </p:nvSpPr>
        <p:spPr>
          <a:xfrm>
            <a:off x="1778727" y="8044675"/>
            <a:ext cx="156167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tang.               Nắng     lên         ai               gánh        lúa            về.               Lúa          thơm  mùi        nếp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82E354-BE74-40CC-AF7A-9A756F32CAA9}"/>
              </a:ext>
            </a:extLst>
          </p:cNvPr>
          <p:cNvSpPr txBox="1"/>
          <p:nvPr/>
        </p:nvSpPr>
        <p:spPr>
          <a:xfrm>
            <a:off x="1462293" y="9245522"/>
            <a:ext cx="1661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 mới.          Mai    ngày   lúa     lại       trổ         bông.      Tang    tình     tang     tính         tính        tang.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AAB6E82-0E0A-4A57-BBE4-7C4680F14F1B}"/>
              </a:ext>
            </a:extLst>
          </p:cNvPr>
          <p:cNvSpPr/>
          <p:nvPr/>
        </p:nvSpPr>
        <p:spPr>
          <a:xfrm>
            <a:off x="7076330" y="231820"/>
            <a:ext cx="269176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Lí đất giồng</a:t>
            </a:r>
            <a:endParaRPr kumimoji="0" lang="en-US" sz="40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2CB434-B2E5-452B-A00A-037DFA5FBE46}"/>
              </a:ext>
            </a:extLst>
          </p:cNvPr>
          <p:cNvSpPr/>
          <p:nvPr/>
        </p:nvSpPr>
        <p:spPr>
          <a:xfrm>
            <a:off x="10757706" y="272011"/>
            <a:ext cx="411625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Dân ca Nam Bộ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Đặt lời: Đỗ Minh</a:t>
            </a:r>
            <a:endParaRPr kumimoji="0" lang="en-US" sz="2400" b="0" i="1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67949E9-F4FF-43BB-8DDB-F6D3CB225C26}"/>
              </a:ext>
            </a:extLst>
          </p:cNvPr>
          <p:cNvSpPr/>
          <p:nvPr/>
        </p:nvSpPr>
        <p:spPr>
          <a:xfrm>
            <a:off x="1411897" y="795252"/>
            <a:ext cx="411625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1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Vừa phải</a:t>
            </a:r>
            <a:endParaRPr kumimoji="0" lang="en-US" sz="2400" b="0" i="1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4D85F43-15C0-4778-A429-986848F7BCFB}"/>
              </a:ext>
            </a:extLst>
          </p:cNvPr>
          <p:cNvSpPr/>
          <p:nvPr/>
        </p:nvSpPr>
        <p:spPr>
          <a:xfrm>
            <a:off x="265819" y="133453"/>
            <a:ext cx="6477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 kết hợp gõ đệm</a:t>
            </a:r>
            <a:endParaRPr kumimoji="0" lang="en-US" sz="3600" b="1" i="0" u="none" strike="noStrike" kern="1200" cap="none" spc="0" normalizeH="0" baseline="0" noProof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LÝ ĐẤT GIỒNG KARAOKE II ÂM NHẠC LỚP 5 II KẾT NỐI TRI THỨC (1)">
            <a:hlinkClick r:id="" action="ppaction://media"/>
            <a:extLst>
              <a:ext uri="{FF2B5EF4-FFF2-40B4-BE49-F238E27FC236}">
                <a16:creationId xmlns:a16="http://schemas.microsoft.com/office/drawing/2014/main" id="{01C3CD55-5488-4F5E-B037-16A682CBE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8786" y="1470894"/>
            <a:ext cx="1005605" cy="100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1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2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6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799FA5-AB4D-4699-8054-723D23D3036A}"/>
              </a:ext>
            </a:extLst>
          </p:cNvPr>
          <p:cNvSpPr/>
          <p:nvPr/>
        </p:nvSpPr>
        <p:spPr>
          <a:xfrm>
            <a:off x="2268867" y="2062843"/>
            <a:ext cx="1289872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imes New Roman" panose="02020603050405020304" pitchFamily="18" charset="0"/>
              </a:rPr>
              <a:t>Nội dung 2: </a:t>
            </a:r>
          </a:p>
          <a:p>
            <a:pPr lvl="0" algn="ctr"/>
            <a:r>
              <a:rPr lang="vi-VN" sz="4800">
                <a:latin typeface="Times New Roman" panose="02020603050405020304" pitchFamily="18" charset="0"/>
                <a:ea typeface="Calibri" panose="020F0502020204030204" pitchFamily="34" charset="0"/>
              </a:rPr>
              <a:t>Nhạc cụ nhạc cụ thể hiện tiết tấu,</a:t>
            </a:r>
          </a:p>
          <a:p>
            <a:pPr lvl="0" algn="ctr"/>
            <a:r>
              <a:rPr lang="vi-VN" sz="4800">
                <a:latin typeface="Times New Roman" panose="02020603050405020304" pitchFamily="18" charset="0"/>
                <a:ea typeface="Calibri" panose="020F0502020204030204" pitchFamily="34" charset="0"/>
              </a:rPr>
              <a:t>nhạc cụ thể hiện giai điệu</a:t>
            </a:r>
            <a:endParaRPr kumimoji="0" lang="en-US" sz="4800" b="1" i="0" u="none" strike="noStrike" kern="1200" cap="none" spc="0" normalizeH="0" baseline="0" noProof="0">
              <a:ln w="6600">
                <a:solidFill>
                  <a:srgbClr val="ED7D31"/>
                </a:solidFill>
                <a:prstDash val="solid"/>
              </a:ln>
              <a:solidFill>
                <a:srgbClr val="7030A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4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264DC5-D949-44AD-8C8A-871090EA9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95324"/>
            <a:ext cx="15163800" cy="437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01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636</Words>
  <Application>Microsoft Office PowerPoint</Application>
  <PresentationFormat>Custom</PresentationFormat>
  <Paragraphs>75</Paragraphs>
  <Slides>18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Times New Roman</vt:lpstr>
      <vt:lpstr>Arial</vt:lpstr>
      <vt:lpstr>Calibri</vt:lpstr>
      <vt:lpstr>Calibri Light</vt:lpstr>
      <vt:lpstr>2_Office Theme</vt:lpstr>
      <vt:lpstr>7_Office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Lời chúc nhân dịp</dc:title>
  <cp:lastModifiedBy>trangphamminh1105@gmail.com</cp:lastModifiedBy>
  <cp:revision>70</cp:revision>
  <dcterms:created xsi:type="dcterms:W3CDTF">2006-08-16T00:00:00Z</dcterms:created>
  <dcterms:modified xsi:type="dcterms:W3CDTF">2025-10-17T12:47:51Z</dcterms:modified>
  <dc:identifier>DAFNYV3U0-c</dc:identifier>
</cp:coreProperties>
</file>