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20"/>
  </p:notesMasterIdLst>
  <p:sldIdLst>
    <p:sldId id="256" r:id="rId3"/>
    <p:sldId id="312" r:id="rId4"/>
    <p:sldId id="300" r:id="rId5"/>
    <p:sldId id="301" r:id="rId6"/>
    <p:sldId id="302" r:id="rId7"/>
    <p:sldId id="303" r:id="rId8"/>
    <p:sldId id="305" r:id="rId9"/>
    <p:sldId id="309" r:id="rId10"/>
    <p:sldId id="257" r:id="rId11"/>
    <p:sldId id="313" r:id="rId12"/>
    <p:sldId id="314" r:id="rId13"/>
    <p:sldId id="258" r:id="rId14"/>
    <p:sldId id="259" r:id="rId15"/>
    <p:sldId id="315" r:id="rId16"/>
    <p:sldId id="260" r:id="rId17"/>
    <p:sldId id="311" r:id="rId18"/>
    <p:sldId id="310" r:id="rId19"/>
  </p:sldIdLst>
  <p:sldSz cx="18288000" cy="10287000"/>
  <p:notesSz cx="6858000" cy="9144000"/>
  <p:embeddedFontLst>
    <p:embeddedFont>
      <p:font typeface="Open Sans" charset="0"/>
      <p:regular r:id="rId21"/>
      <p:bold r:id="rId22"/>
      <p:italic r:id="rId23"/>
      <p:boldItalic r:id="rId24"/>
    </p:embeddedFont>
    <p:embeddedFont>
      <p:font typeface="Calibri Light" pitchFamily="34" charset="0"/>
      <p:regular r:id="rId25"/>
      <p:italic r:id="rId26"/>
    </p:embeddedFont>
    <p:embeddedFont>
      <p:font typeface="#9Slide07 HoneyCream" charset="0"/>
      <p:regular r:id="rId27"/>
    </p:embeddedFont>
    <p:embeddedFont>
      <p:font typeface="Cambria" pitchFamily="18" charset="0"/>
      <p:regular r:id="rId28"/>
      <p:bold r:id="rId29"/>
      <p:italic r:id="rId30"/>
      <p:boldItalic r:id="rId31"/>
    </p:embeddedFont>
    <p:embeddedFont>
      <p:font typeface="Calibri" pitchFamily="34" charset="0"/>
      <p:regular r:id="rId32"/>
      <p:bold r:id="rId33"/>
      <p:italic r:id="rId34"/>
      <p:boldItalic r:id="rId35"/>
    </p:embeddedFont>
    <p:embeddedFont>
      <p:font typeface="Cambria Math"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A7F20D-6EFC-4D2E-871D-917E6A41D404}"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97634-EABE-4DD3-9271-D512AA041B4A}" type="slidenum">
              <a:rPr lang="en-US" smtClean="0"/>
              <a:t>‹#›</a:t>
            </a:fld>
            <a:endParaRPr lang="en-US"/>
          </a:p>
        </p:txBody>
      </p:sp>
    </p:spTree>
    <p:extLst>
      <p:ext uri="{BB962C8B-B14F-4D97-AF65-F5344CB8AC3E}">
        <p14:creationId xmlns:p14="http://schemas.microsoft.com/office/powerpoint/2010/main" val="110794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9B8C5C-E83B-AAD8-F56E-9AF7E2F6C6F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2AD048A2-E967-2334-60E2-B53AB20575A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3C4F3B54-D313-E04E-7061-8C81CD802B71}"/>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E233CAF-45FA-86CE-5277-654853009D85}"/>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EA9BF5-F869-6A81-DB0F-3B05B6571C12}"/>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67645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21C0CD-AF7B-7A83-8391-2561E98B2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D5E900B-7556-8FB9-7B5B-2CB5363043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C876CEB-B8DA-0F5D-D86A-1C1FC3CBDC8F}"/>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AFBEE38-92BE-4F85-3396-9D5A6DF2DC8F}"/>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5ED7FB6-1DDC-FC7A-9EC3-37C5CD71DB04}"/>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38684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151B73-8B9D-85D8-ABD5-D61D505726E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46DA6EEE-6040-262B-91A4-3AC49009FD7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8DBBA7C-91E3-07BF-1EEF-10406BDD6B70}"/>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9749634-3C1A-C6EA-F0BE-BAEC8DE4213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F669276-EA72-1DDD-C0AC-9B32F45AFB82}"/>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4625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BB6875-C273-7A11-477E-90CD52B17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703E01-182E-74F4-2C02-A5870748C71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217EF8-9664-07E9-16DB-66CEC6311F8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3C7DC34-10D5-1A07-1875-51593E1AFF67}"/>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8930F91-D178-62B9-1A3A-A8539D767B14}"/>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FE989AD-DCC4-CCEF-566D-66D2ADD920AE}"/>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815539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A2429F-7EB6-195C-8A10-9C8F107E4D8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8518E31-F197-A179-BD8C-C35C15D2B3F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48B22EB-468E-A45D-E278-5304745C8C4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DF075FC-5CB1-5712-A6B3-49B92C04BCA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D9535F5-4760-C8C9-DBE1-2662335CA08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F292FF2-992F-C969-FA2E-65821B4E4143}"/>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4E4F986-160E-C25A-30BB-CDB4C3BDEEE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D75BE52-0322-4A44-2519-766F5CBF56A6}"/>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5125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CCCD6D-8D31-19DA-2363-680569E082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6C556E5-5BC8-4E41-23BC-8D71967ABA10}"/>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2C2F4F8-0B4E-FC62-3051-4E24628F86D5}"/>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0E8A798-7783-1A00-1F8B-C302D76FC030}"/>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71813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924982B-4D9F-2496-6782-7809D38C724D}"/>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18C6B31-AEFE-4E95-070E-F73E5BD5D715}"/>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3DC53717-93E6-13F4-6A63-6A4707C5B3DA}"/>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75754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B7650D-3D09-BB12-AA06-3A0A431DF7B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F26BCBA8-E438-9BA7-6F63-E0EE95D6A5A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D757B36-87D2-F4A8-8467-5F812F13D7B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15BC6CEF-BECD-AD87-D457-DE0F2B6044C7}"/>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61B0FC1-7BEB-B29E-C1E3-1CDFE69108BD}"/>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EB86592-8DF1-2428-4AE6-D329AC80F175}"/>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31659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C45503-EF1C-448A-03C8-066BEC92F2B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F218BD47-FD83-009C-203A-C81CC539FC0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A176ADD0-18C9-5AD4-EAAA-83705EFF2CA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30190F01-EE75-57A3-4DCD-367728A58EE2}"/>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289088D-3C65-0A17-AE39-94C4234B03D5}"/>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2B2F69A-5A9E-6BFE-B568-21359FE55035}"/>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990607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41DD1-B136-1283-2C42-6C841E8BC9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62C15C2-B51F-1F96-CD77-F1299B238A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4D9931-1C0F-4C23-10E1-1FA28E476C16}"/>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97F7FB0-D6D5-5D15-EAD2-AB7C64A5245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E1E300D-890F-9810-79EE-6D72C06FA17B}"/>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52258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6C6BB6F-7B5A-947D-026B-A291184CD5B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BD3FD35-63AB-5334-DD97-C7AE863A673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022C3C0-03BB-6719-D607-A5622C9AA2B7}"/>
              </a:ext>
            </a:extLst>
          </p:cNvPr>
          <p:cNvSpPr>
            <a:spLocks noGrp="1"/>
          </p:cNvSpPr>
          <p:nvPr>
            <p:ph type="dt" sz="half" idx="10"/>
          </p:nvPr>
        </p:nvSpPr>
        <p:spPr/>
        <p:txBody>
          <a:body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1FA272-BC04-0C5A-2E20-5878F3FE63C0}"/>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B9831A4-EA99-F63D-6536-4EA7F4CE47C6}"/>
              </a:ext>
            </a:extLst>
          </p:cNvPr>
          <p:cNvSpPr>
            <a:spLocks noGrp="1"/>
          </p:cNvSpPr>
          <p:nvPr>
            <p:ph type="sldNum" sz="quarter" idx="12"/>
          </p:nvPr>
        </p:nvSpPr>
        <p:spPr/>
        <p:txBody>
          <a:body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39797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 xmlns:a16="http://schemas.microsoft.com/office/drawing/2014/main" id="{9A303A04-D18D-E236-DE87-53D7668BBF98}"/>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 xmlns:a16="http://schemas.microsoft.com/office/drawing/2014/main" id="{32027008-7F9E-2F16-2C55-D5A34F96888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9" name="Picture 8">
            <a:extLst>
              <a:ext uri="{FF2B5EF4-FFF2-40B4-BE49-F238E27FC236}">
                <a16:creationId xmlns="" xmlns:a16="http://schemas.microsoft.com/office/drawing/2014/main" id="{CE8B9DF8-BD21-19F1-7C77-CC1F96932F0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0" name="TextBox 3">
            <a:extLst>
              <a:ext uri="{FF2B5EF4-FFF2-40B4-BE49-F238E27FC236}">
                <a16:creationId xmlns="" xmlns:a16="http://schemas.microsoft.com/office/drawing/2014/main" id="{535BEF9A-0415-9DFB-8F21-7CB730A2A367}"/>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2566676-5923-136E-C989-6D2850F24DD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AE8470A-ABF1-5491-FAD4-3DB96BC313F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60DA9B-9DCA-347E-ADEE-59FA1647EAF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6E1D854F-D7AF-4A29-9414-CFD0E3B60201}" type="datetimeFigureOut">
              <a:rPr lang="en-US" smtClean="0">
                <a:solidFill>
                  <a:prstClr val="black">
                    <a:tint val="75000"/>
                  </a:prstClr>
                </a:solidFill>
              </a:rPr>
              <a:pPr defTabSz="1371600">
                <a:defRPr/>
              </a:pPr>
              <a:t>2/12/2025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04AB4B5-9291-2D73-F185-6EDA509C9D3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127CE07-E756-9BB4-2127-D1F99077648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0CDB35EC-8ECC-49DD-9AE8-F0FF5174F2CC}" type="slidenum">
              <a:rPr lang="en-US" smtClean="0">
                <a:solidFill>
                  <a:prstClr val="black">
                    <a:tint val="75000"/>
                  </a:prstClr>
                </a:solidFill>
              </a:rPr>
              <a:pPr defTabSz="1371600">
                <a:defRPr/>
              </a:pPr>
              <a:t>‹#›</a:t>
            </a:fld>
            <a:endParaRPr lang="en-US">
              <a:solidFill>
                <a:prstClr val="black">
                  <a:tint val="75000"/>
                </a:prstClr>
              </a:solidFill>
            </a:endParaRPr>
          </a:p>
        </p:txBody>
      </p:sp>
      <p:pic>
        <p:nvPicPr>
          <p:cNvPr id="7" name="Picture 6">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5" name="Title 1">
            <a:extLst>
              <a:ext uri="{FF2B5EF4-FFF2-40B4-BE49-F238E27FC236}">
                <a16:creationId xmlns=""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8" name="Picture 17">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9" name="Picture 18">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0" name="Picture 19">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
        <p:nvSpPr>
          <p:cNvPr id="21" name="Title 1">
            <a:extLst>
              <a:ext uri="{FF2B5EF4-FFF2-40B4-BE49-F238E27FC236}">
                <a16:creationId xmlns="" xmlns:a16="http://schemas.microsoft.com/office/drawing/2014/main" id="{6AA5128D-EAF5-483C-871A-4BFED87FD86D}"/>
              </a:ext>
            </a:extLst>
          </p:cNvPr>
          <p:cNvSpPr txBox="1">
            <a:spLocks/>
          </p:cNvSpPr>
          <p:nvPr userDrawn="1"/>
        </p:nvSpPr>
        <p:spPr>
          <a:xfrm>
            <a:off x="13262249" y="-140018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8281423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sv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svg"/><Relationship Id="rId10" Type="http://schemas.openxmlformats.org/officeDocument/2006/relationships/image" Target="../media/image24.png"/><Relationship Id="rId4" Type="http://schemas.openxmlformats.org/officeDocument/2006/relationships/image" Target="../media/image6.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37.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5.svg"/><Relationship Id="rId4" Type="http://schemas.openxmlformats.org/officeDocument/2006/relationships/image" Target="../media/image28.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sv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9.svg"/><Relationship Id="rId10" Type="http://schemas.openxmlformats.org/officeDocument/2006/relationships/image" Target="../media/image24.png"/><Relationship Id="rId4" Type="http://schemas.openxmlformats.org/officeDocument/2006/relationships/image" Target="../media/image6.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2" name="Freeform 2"/>
          <p:cNvSpPr/>
          <p:nvPr/>
        </p:nvSpPr>
        <p:spPr>
          <a:xfrm rot="-10800000">
            <a:off x="-381000" y="7200900"/>
            <a:ext cx="12695779" cy="5032145"/>
          </a:xfrm>
          <a:custGeom>
            <a:avLst/>
            <a:gdLst/>
            <a:ahLst/>
            <a:cxnLst/>
            <a:rect l="l" t="t" r="r" b="b"/>
            <a:pathLst>
              <a:path w="12695779" h="5032145">
                <a:moveTo>
                  <a:pt x="0" y="0"/>
                </a:moveTo>
                <a:lnTo>
                  <a:pt x="12695779" y="0"/>
                </a:lnTo>
                <a:lnTo>
                  <a:pt x="12695779" y="5032145"/>
                </a:lnTo>
                <a:lnTo>
                  <a:pt x="0" y="50321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7068800" y="-495300"/>
            <a:ext cx="2753353" cy="1316355"/>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52400" y="0"/>
            <a:ext cx="2753353" cy="1326616"/>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4" name="Picture 33">
            <a:extLst>
              <a:ext uri="{FF2B5EF4-FFF2-40B4-BE49-F238E27FC236}">
                <a16:creationId xmlns="" xmlns:a16="http://schemas.microsoft.com/office/drawing/2014/main" id="{334E3277-38D5-54C6-6621-607F18AF6D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96" y="-230701"/>
            <a:ext cx="2644917" cy="2644917"/>
          </a:xfrm>
          <a:prstGeom prst="rect">
            <a:avLst/>
          </a:prstGeom>
        </p:spPr>
      </p:pic>
      <p:sp>
        <p:nvSpPr>
          <p:cNvPr id="3" name="TextBox 2"/>
          <p:cNvSpPr txBox="1"/>
          <p:nvPr/>
        </p:nvSpPr>
        <p:spPr>
          <a:xfrm>
            <a:off x="2286000" y="2705100"/>
            <a:ext cx="14478000" cy="707886"/>
          </a:xfrm>
          <a:prstGeom prst="rect">
            <a:avLst/>
          </a:prstGeom>
          <a:noFill/>
        </p:spPr>
        <p:txBody>
          <a:bodyPr wrap="square" rtlCol="0">
            <a:spAutoFit/>
          </a:bodyPr>
          <a:lstStyle/>
          <a:p>
            <a:r>
              <a:rPr lang="en-US" sz="4000" b="1" dirty="0" smtClean="0">
                <a:latin typeface="Times New Roman" pitchFamily="18" charset="0"/>
                <a:cs typeface="Times New Roman" pitchFamily="18" charset="0"/>
              </a:rPr>
              <a:t>TOÁN: TÌM GIÁ TRỊ % CỦA MỘT SỐ ( TIẾT 2) – TUẦN 21</a:t>
            </a:r>
            <a:endParaRPr lang="en-US" sz="4000" b="1" dirty="0">
              <a:latin typeface="Times New Roman" pitchFamily="18" charset="0"/>
              <a:cs typeface="Times New Roman" pitchFamily="18" charset="0"/>
            </a:endParaRPr>
          </a:p>
        </p:txBody>
      </p:sp>
      <p:sp>
        <p:nvSpPr>
          <p:cNvPr id="8" name="TextBox 7"/>
          <p:cNvSpPr txBox="1"/>
          <p:nvPr/>
        </p:nvSpPr>
        <p:spPr>
          <a:xfrm>
            <a:off x="2438400" y="4054614"/>
            <a:ext cx="14478000" cy="707886"/>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Ngô</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Thị</a:t>
            </a:r>
            <a:r>
              <a:rPr lang="en-US" sz="4000" b="1" dirty="0" smtClean="0">
                <a:latin typeface="Times New Roman" pitchFamily="18" charset="0"/>
                <a:cs typeface="Times New Roman" pitchFamily="18" charset="0"/>
              </a:rPr>
              <a:t> Minh Chi – </a:t>
            </a:r>
            <a:r>
              <a:rPr lang="en-US" sz="4000" b="1" dirty="0" err="1" smtClean="0">
                <a:latin typeface="Times New Roman" pitchFamily="18" charset="0"/>
                <a:cs typeface="Times New Roman" pitchFamily="18" charset="0"/>
              </a:rPr>
              <a:t>Lớp</a:t>
            </a:r>
            <a:r>
              <a:rPr lang="en-US" sz="4000" b="1" dirty="0" smtClean="0">
                <a:latin typeface="Times New Roman" pitchFamily="18" charset="0"/>
                <a:cs typeface="Times New Roman" pitchFamily="18" charset="0"/>
              </a:rPr>
              <a:t> 5C – </a:t>
            </a:r>
            <a:r>
              <a:rPr lang="en-US" sz="4000" b="1" dirty="0" err="1" smtClean="0">
                <a:latin typeface="Times New Roman" pitchFamily="18" charset="0"/>
                <a:cs typeface="Times New Roman" pitchFamily="18" charset="0"/>
              </a:rPr>
              <a:t>Trường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Tiểu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Hùng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Thắng</a:t>
            </a:r>
            <a:endParaRPr lang="en-US" sz="4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grpSp>
        <p:nvGrpSpPr>
          <p:cNvPr id="2" name="Group 2"/>
          <p:cNvGrpSpPr/>
          <p:nvPr/>
        </p:nvGrpSpPr>
        <p:grpSpPr>
          <a:xfrm>
            <a:off x="547713" y="515836"/>
            <a:ext cx="17215376" cy="9404407"/>
            <a:chOff x="0" y="0"/>
            <a:chExt cx="4534091" cy="2476881"/>
          </a:xfrm>
        </p:grpSpPr>
        <p:sp>
          <p:nvSpPr>
            <p:cNvPr id="3" name="Freeform 3"/>
            <p:cNvSpPr/>
            <p:nvPr/>
          </p:nvSpPr>
          <p:spPr>
            <a:xfrm>
              <a:off x="0" y="0"/>
              <a:ext cx="4534091" cy="2476881"/>
            </a:xfrm>
            <a:custGeom>
              <a:avLst/>
              <a:gdLst/>
              <a:ahLst/>
              <a:cxnLst/>
              <a:rect l="l" t="t" r="r" b="b"/>
              <a:pathLst>
                <a:path w="4534091" h="2476881">
                  <a:moveTo>
                    <a:pt x="5397" y="0"/>
                  </a:moveTo>
                  <a:lnTo>
                    <a:pt x="4528694" y="0"/>
                  </a:lnTo>
                  <a:cubicBezTo>
                    <a:pt x="4531675" y="0"/>
                    <a:pt x="4534091" y="2416"/>
                    <a:pt x="4534091" y="5397"/>
                  </a:cubicBezTo>
                  <a:lnTo>
                    <a:pt x="4534091" y="2471484"/>
                  </a:lnTo>
                  <a:cubicBezTo>
                    <a:pt x="4534091" y="2474465"/>
                    <a:pt x="4531675" y="2476881"/>
                    <a:pt x="4528694" y="2476881"/>
                  </a:cubicBezTo>
                  <a:lnTo>
                    <a:pt x="5397" y="2476881"/>
                  </a:lnTo>
                  <a:cubicBezTo>
                    <a:pt x="2416" y="2476881"/>
                    <a:pt x="0" y="2474465"/>
                    <a:pt x="0" y="2471484"/>
                  </a:cubicBezTo>
                  <a:lnTo>
                    <a:pt x="0" y="5397"/>
                  </a:lnTo>
                  <a:cubicBezTo>
                    <a:pt x="0" y="2416"/>
                    <a:pt x="2416" y="0"/>
                    <a:pt x="5397" y="0"/>
                  </a:cubicBezTo>
                  <a:close/>
                </a:path>
              </a:pathLst>
            </a:custGeom>
            <a:solidFill>
              <a:srgbClr val="F6F1E0"/>
            </a:solidFill>
            <a:ln w="76200" cap="sq">
              <a:solidFill>
                <a:srgbClr val="000000"/>
              </a:solidFill>
              <a:prstDash val="lgDash"/>
              <a:miter/>
            </a:ln>
          </p:spPr>
        </p:sp>
        <p:sp>
          <p:nvSpPr>
            <p:cNvPr id="4" name="TextBox 4"/>
            <p:cNvSpPr txBox="1"/>
            <p:nvPr/>
          </p:nvSpPr>
          <p:spPr>
            <a:xfrm>
              <a:off x="0" y="-47625"/>
              <a:ext cx="4534091" cy="252450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7617" y="2993475"/>
            <a:ext cx="2056317" cy="990771"/>
          </a:xfrm>
          <a:custGeom>
            <a:avLst/>
            <a:gdLst/>
            <a:ahLst/>
            <a:cxnLst/>
            <a:rect l="l" t="t" r="r" b="b"/>
            <a:pathLst>
              <a:path w="2056317" h="990771">
                <a:moveTo>
                  <a:pt x="0" y="0"/>
                </a:moveTo>
                <a:lnTo>
                  <a:pt x="2056317" y="0"/>
                </a:lnTo>
                <a:lnTo>
                  <a:pt x="2056317" y="990771"/>
                </a:lnTo>
                <a:lnTo>
                  <a:pt x="0" y="990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866161" y="4814672"/>
            <a:ext cx="2056317" cy="990771"/>
          </a:xfrm>
          <a:custGeom>
            <a:avLst/>
            <a:gdLst/>
            <a:ahLst/>
            <a:cxnLst/>
            <a:rect l="l" t="t" r="r" b="b"/>
            <a:pathLst>
              <a:path w="2056317" h="990771">
                <a:moveTo>
                  <a:pt x="0" y="0"/>
                </a:moveTo>
                <a:lnTo>
                  <a:pt x="2056318" y="0"/>
                </a:lnTo>
                <a:lnTo>
                  <a:pt x="2056318" y="990771"/>
                </a:lnTo>
                <a:lnTo>
                  <a:pt x="0" y="99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41" y="6302755"/>
            <a:ext cx="3585775" cy="4137721"/>
          </a:xfrm>
          <a:custGeom>
            <a:avLst/>
            <a:gdLst/>
            <a:ahLst/>
            <a:cxnLst/>
            <a:rect l="l" t="t" r="r" b="b"/>
            <a:pathLst>
              <a:path w="4189334" h="4965137">
                <a:moveTo>
                  <a:pt x="0" y="0"/>
                </a:moveTo>
                <a:lnTo>
                  <a:pt x="4189334" y="0"/>
                </a:lnTo>
                <a:lnTo>
                  <a:pt x="4189334" y="4965136"/>
                </a:lnTo>
                <a:lnTo>
                  <a:pt x="0" y="4965136"/>
                </a:lnTo>
                <a:lnTo>
                  <a:pt x="0" y="0"/>
                </a:lnTo>
                <a:close/>
              </a:path>
            </a:pathLst>
          </a:custGeom>
          <a:blipFill>
            <a:blip r:embed="rId6"/>
            <a:stretch>
              <a:fillRect/>
            </a:stretch>
          </a:blipFill>
        </p:spPr>
      </p:sp>
      <p:sp>
        <p:nvSpPr>
          <p:cNvPr id="8" name="Freeform 8"/>
          <p:cNvSpPr/>
          <p:nvPr/>
        </p:nvSpPr>
        <p:spPr>
          <a:xfrm>
            <a:off x="13971271" y="7440349"/>
            <a:ext cx="4316729" cy="3000127"/>
          </a:xfrm>
          <a:custGeom>
            <a:avLst/>
            <a:gdLst/>
            <a:ahLst/>
            <a:cxnLst/>
            <a:rect l="l" t="t" r="r" b="b"/>
            <a:pathLst>
              <a:path w="4316729" h="3000127">
                <a:moveTo>
                  <a:pt x="0" y="0"/>
                </a:moveTo>
                <a:lnTo>
                  <a:pt x="4316729" y="0"/>
                </a:lnTo>
                <a:lnTo>
                  <a:pt x="4316729" y="3000126"/>
                </a:lnTo>
                <a:lnTo>
                  <a:pt x="0" y="3000126"/>
                </a:lnTo>
                <a:lnTo>
                  <a:pt x="0" y="0"/>
                </a:lnTo>
                <a:close/>
              </a:path>
            </a:pathLst>
          </a:custGeom>
          <a:blipFill>
            <a:blip r:embed="rId7"/>
            <a:stretch>
              <a:fillRect/>
            </a:stretch>
          </a:blipFill>
        </p:spPr>
      </p:sp>
      <p:sp>
        <p:nvSpPr>
          <p:cNvPr id="10" name="TextBox 9">
            <a:extLst>
              <a:ext uri="{FF2B5EF4-FFF2-40B4-BE49-F238E27FC236}">
                <a16:creationId xmlns="" xmlns:a16="http://schemas.microsoft.com/office/drawing/2014/main" id="{DF53386B-FFAA-BA85-D7FB-617B070ABC4D}"/>
              </a:ext>
            </a:extLst>
          </p:cNvPr>
          <p:cNvSpPr txBox="1"/>
          <p:nvPr/>
        </p:nvSpPr>
        <p:spPr>
          <a:xfrm>
            <a:off x="1143000" y="876300"/>
            <a:ext cx="13716000" cy="3477875"/>
          </a:xfrm>
          <a:prstGeom prst="rect">
            <a:avLst/>
          </a:prstGeom>
          <a:noFill/>
        </p:spPr>
        <p:txBody>
          <a:bodyPr wrap="square">
            <a:spAutoFit/>
          </a:bodyPr>
          <a:lstStyle/>
          <a:p>
            <a:pPr algn="just"/>
            <a:r>
              <a:rPr lang="en-US" sz="4400" b="0" i="0" dirty="0" err="1">
                <a:solidFill>
                  <a:srgbClr val="000000"/>
                </a:solidFill>
                <a:effectLst/>
                <a:latin typeface="Open Sans" panose="020B0606030504020204" pitchFamily="34" charset="0"/>
              </a:rPr>
              <a:t>Tỉ</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lệ</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đạm</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trong</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thịt</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bò</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là</a:t>
            </a:r>
            <a:r>
              <a:rPr lang="en-US" sz="4400" b="0" i="0" dirty="0">
                <a:solidFill>
                  <a:srgbClr val="000000"/>
                </a:solidFill>
                <a:effectLst/>
                <a:latin typeface="Open Sans" panose="020B0606030504020204" pitchFamily="34" charset="0"/>
              </a:rPr>
              <a:t> 18% (18 g/100 g), </a:t>
            </a:r>
            <a:r>
              <a:rPr lang="en-US" sz="4400" b="0" i="0" dirty="0" err="1">
                <a:solidFill>
                  <a:srgbClr val="000000"/>
                </a:solidFill>
                <a:effectLst/>
                <a:latin typeface="Open Sans" panose="020B0606030504020204" pitchFamily="34" charset="0"/>
              </a:rPr>
              <a:t>thịt</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lợn</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nạc</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là</a:t>
            </a:r>
            <a:r>
              <a:rPr lang="en-US" sz="4400" b="0" i="0" dirty="0">
                <a:solidFill>
                  <a:srgbClr val="000000"/>
                </a:solidFill>
                <a:effectLst/>
                <a:latin typeface="Open Sans" panose="020B0606030504020204" pitchFamily="34" charset="0"/>
              </a:rPr>
              <a:t> 19% (19 g/100 g), </a:t>
            </a:r>
            <a:r>
              <a:rPr lang="en-US" sz="4400" b="0" i="0" dirty="0" err="1">
                <a:solidFill>
                  <a:srgbClr val="000000"/>
                </a:solidFill>
                <a:effectLst/>
                <a:latin typeface="Open Sans" panose="020B0606030504020204" pitchFamily="34" charset="0"/>
              </a:rPr>
              <a:t>cá</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chép</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là</a:t>
            </a:r>
            <a:r>
              <a:rPr lang="en-US" sz="4400" b="0" i="0" dirty="0">
                <a:solidFill>
                  <a:srgbClr val="000000"/>
                </a:solidFill>
                <a:effectLst/>
                <a:latin typeface="Open Sans" panose="020B0606030504020204" pitchFamily="34" charset="0"/>
              </a:rPr>
              <a:t> 17% (17 g/100 g) (</a:t>
            </a:r>
            <a:r>
              <a:rPr lang="en-US" sz="4400" b="0" i="0" dirty="0" err="1">
                <a:solidFill>
                  <a:srgbClr val="000000"/>
                </a:solidFill>
                <a:effectLst/>
                <a:latin typeface="Open Sans" panose="020B0606030504020204" pitchFamily="34" charset="0"/>
              </a:rPr>
              <a:t>theo</a:t>
            </a:r>
            <a:r>
              <a:rPr lang="en-US" sz="4400" b="0" i="0" dirty="0">
                <a:solidFill>
                  <a:srgbClr val="000000"/>
                </a:solidFill>
                <a:effectLst/>
                <a:latin typeface="Open Sans" panose="020B0606030504020204" pitchFamily="34" charset="0"/>
              </a:rPr>
              <a:t> </a:t>
            </a:r>
            <a:r>
              <a:rPr lang="en-US" sz="4400" i="1" u="none" strike="noStrike" dirty="0">
                <a:solidFill>
                  <a:srgbClr val="313131"/>
                </a:solidFill>
                <a:effectLst/>
                <a:latin typeface="Open Sans" panose="020B0606030504020204" pitchFamily="34" charset="0"/>
              </a:rPr>
              <a:t>https://suckhoedoisong.vn</a:t>
            </a:r>
            <a:r>
              <a:rPr lang="en-US" sz="4400" b="0" i="0" dirty="0">
                <a:solidFill>
                  <a:srgbClr val="000000"/>
                </a:solidFill>
                <a:effectLst/>
                <a:latin typeface="Open Sans" panose="020B0606030504020204" pitchFamily="34" charset="0"/>
              </a:rPr>
              <a:t>). </a:t>
            </a:r>
            <a:r>
              <a:rPr lang="en-US" sz="4400" b="1" i="0" dirty="0">
                <a:solidFill>
                  <a:srgbClr val="000000"/>
                </a:solidFill>
                <a:effectLst/>
                <a:latin typeface="Open Sans" panose="020B0606030504020204" pitchFamily="34" charset="0"/>
              </a:rPr>
              <a:t>Em </a:t>
            </a:r>
            <a:r>
              <a:rPr lang="en-US" sz="4400" b="1" i="0" dirty="0" err="1">
                <a:solidFill>
                  <a:srgbClr val="000000"/>
                </a:solidFill>
                <a:effectLst/>
                <a:latin typeface="Open Sans" panose="020B0606030504020204" pitchFamily="34" charset="0"/>
              </a:rPr>
              <a:t>hãy</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tính</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số</a:t>
            </a:r>
            <a:r>
              <a:rPr lang="en-US" sz="4400" b="1" i="0" dirty="0">
                <a:solidFill>
                  <a:srgbClr val="000000"/>
                </a:solidFill>
                <a:effectLst/>
                <a:latin typeface="Open Sans" panose="020B0606030504020204" pitchFamily="34" charset="0"/>
              </a:rPr>
              <a:t> gam </a:t>
            </a:r>
            <a:r>
              <a:rPr lang="en-US" sz="4400" b="1" i="0" dirty="0" err="1">
                <a:solidFill>
                  <a:srgbClr val="000000"/>
                </a:solidFill>
                <a:effectLst/>
                <a:latin typeface="Open Sans" panose="020B0606030504020204" pitchFamily="34" charset="0"/>
              </a:rPr>
              <a:t>đạm</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trong</a:t>
            </a:r>
            <a:r>
              <a:rPr lang="en-US" sz="4400" b="1" i="0" dirty="0">
                <a:solidFill>
                  <a:srgbClr val="000000"/>
                </a:solidFill>
                <a:effectLst/>
                <a:latin typeface="Open Sans" panose="020B0606030504020204" pitchFamily="34" charset="0"/>
              </a:rPr>
              <a:t> 250 g </a:t>
            </a:r>
            <a:r>
              <a:rPr lang="en-US" sz="4400" b="1" i="0" dirty="0" err="1">
                <a:solidFill>
                  <a:srgbClr val="000000"/>
                </a:solidFill>
                <a:effectLst/>
                <a:latin typeface="Open Sans" panose="020B0606030504020204" pitchFamily="34" charset="0"/>
              </a:rPr>
              <a:t>thịt</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bò</a:t>
            </a:r>
            <a:r>
              <a:rPr lang="en-US" sz="4400" b="1" i="0" dirty="0">
                <a:solidFill>
                  <a:srgbClr val="000000"/>
                </a:solidFill>
                <a:effectLst/>
                <a:latin typeface="Open Sans" panose="020B0606030504020204" pitchFamily="34" charset="0"/>
              </a:rPr>
              <a:t>, 200 g </a:t>
            </a:r>
            <a:r>
              <a:rPr lang="en-US" sz="4400" b="1" i="0" dirty="0" err="1">
                <a:solidFill>
                  <a:srgbClr val="000000"/>
                </a:solidFill>
                <a:effectLst/>
                <a:latin typeface="Open Sans" panose="020B0606030504020204" pitchFamily="34" charset="0"/>
              </a:rPr>
              <a:t>cá</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chép</a:t>
            </a:r>
            <a:r>
              <a:rPr lang="en-US" sz="4400" b="1" i="0" dirty="0">
                <a:solidFill>
                  <a:srgbClr val="000000"/>
                </a:solidFill>
                <a:effectLst/>
                <a:latin typeface="Open Sans" panose="020B0606030504020204" pitchFamily="34" charset="0"/>
              </a:rPr>
              <a:t>, 300 g </a:t>
            </a:r>
            <a:r>
              <a:rPr lang="en-US" sz="4400" b="1" i="0" dirty="0" err="1">
                <a:solidFill>
                  <a:srgbClr val="000000"/>
                </a:solidFill>
                <a:effectLst/>
                <a:latin typeface="Open Sans" panose="020B0606030504020204" pitchFamily="34" charset="0"/>
              </a:rPr>
              <a:t>thịt</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lợn</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nạc</a:t>
            </a:r>
            <a:r>
              <a:rPr lang="en-US" sz="4400" b="1" i="0" dirty="0">
                <a:solidFill>
                  <a:srgbClr val="000000"/>
                </a:solidFill>
                <a:effectLst/>
                <a:latin typeface="Open Sans" panose="020B0606030504020204" pitchFamily="34" charset="0"/>
              </a:rPr>
              <a:t>.</a:t>
            </a:r>
          </a:p>
        </p:txBody>
      </p:sp>
      <p:pic>
        <p:nvPicPr>
          <p:cNvPr id="12" name="Picture 11">
            <a:extLst>
              <a:ext uri="{FF2B5EF4-FFF2-40B4-BE49-F238E27FC236}">
                <a16:creationId xmlns="" xmlns:a16="http://schemas.microsoft.com/office/drawing/2014/main" id="{C6C4F666-FCC5-D137-2073-BD4DC57BEA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8056" l="0" r="100000">
                        <a14:foregroundMark x1="32778" y1="28056" x2="46944" y2="35833"/>
                        <a14:foregroundMark x1="31944" y1="27778" x2="33611" y2="34722"/>
                        <a14:foregroundMark x1="35278" y1="26944" x2="35278" y2="26944"/>
                      </a14:backgroundRemoval>
                    </a14:imgEffect>
                  </a14:imgLayer>
                </a14:imgProps>
              </a:ext>
              <a:ext uri="{28A0092B-C50C-407E-A947-70E740481C1C}">
                <a14:useLocalDpi xmlns:a14="http://schemas.microsoft.com/office/drawing/2010/main" val="0"/>
              </a:ext>
            </a:extLst>
          </a:blip>
          <a:stretch>
            <a:fillRect/>
          </a:stretch>
        </p:blipFill>
        <p:spPr>
          <a:xfrm>
            <a:off x="15151661" y="316575"/>
            <a:ext cx="3429000" cy="3429000"/>
          </a:xfrm>
          <a:prstGeom prst="rect">
            <a:avLst/>
          </a:prstGeom>
        </p:spPr>
      </p:pic>
      <p:sp>
        <p:nvSpPr>
          <p:cNvPr id="14" name="TextBox 13">
            <a:extLst>
              <a:ext uri="{FF2B5EF4-FFF2-40B4-BE49-F238E27FC236}">
                <a16:creationId xmlns="" xmlns:a16="http://schemas.microsoft.com/office/drawing/2014/main" id="{2507BFBF-2508-5FBC-6D88-309EE2EF7A0D}"/>
              </a:ext>
            </a:extLst>
          </p:cNvPr>
          <p:cNvSpPr txBox="1"/>
          <p:nvPr/>
        </p:nvSpPr>
        <p:spPr>
          <a:xfrm>
            <a:off x="4181603" y="4354175"/>
            <a:ext cx="10520081" cy="5016758"/>
          </a:xfrm>
          <a:prstGeom prst="rect">
            <a:avLst/>
          </a:prstGeom>
          <a:noFill/>
        </p:spPr>
        <p:txBody>
          <a:bodyPr wrap="square">
            <a:spAutoFit/>
          </a:bodyPr>
          <a:lstStyle/>
          <a:p>
            <a:pPr algn="ctr"/>
            <a:r>
              <a:rPr lang="en-US" sz="4000" b="1" i="0" dirty="0" err="1">
                <a:solidFill>
                  <a:srgbClr val="008000"/>
                </a:solidFill>
                <a:effectLst/>
                <a:latin typeface="Open Sans" panose="020B0606030504020204" pitchFamily="34" charset="0"/>
              </a:rPr>
              <a:t>Bài</a:t>
            </a:r>
            <a:r>
              <a:rPr lang="en-US" sz="4000" b="1" i="0" dirty="0">
                <a:solidFill>
                  <a:srgbClr val="008000"/>
                </a:solidFill>
                <a:effectLst/>
                <a:latin typeface="Open Sans" panose="020B0606030504020204" pitchFamily="34" charset="0"/>
              </a:rPr>
              <a:t> </a:t>
            </a:r>
            <a:r>
              <a:rPr lang="en-US" sz="4000" b="1" i="0" dirty="0" err="1">
                <a:solidFill>
                  <a:srgbClr val="008000"/>
                </a:solidFill>
                <a:effectLst/>
                <a:latin typeface="Open Sans" panose="020B0606030504020204" pitchFamily="34" charset="0"/>
              </a:rPr>
              <a:t>giải</a:t>
            </a:r>
            <a:r>
              <a:rPr lang="en-US" sz="4000" b="1" i="0" dirty="0">
                <a:solidFill>
                  <a:srgbClr val="008000"/>
                </a:solidFill>
                <a:effectLst/>
                <a:latin typeface="Open Sans" panose="020B0606030504020204" pitchFamily="34" charset="0"/>
              </a:rPr>
              <a:t>:</a:t>
            </a:r>
            <a:endParaRPr lang="en-US" sz="4000" b="0" i="0" dirty="0">
              <a:solidFill>
                <a:srgbClr val="000000"/>
              </a:solidFill>
              <a:effectLst/>
              <a:latin typeface="Open Sans" panose="020B0606030504020204" pitchFamily="34" charset="0"/>
            </a:endParaRPr>
          </a:p>
          <a:p>
            <a:pPr algn="ctr"/>
            <a:r>
              <a:rPr lang="en-US" sz="4000" b="0" i="0" dirty="0" err="1">
                <a:solidFill>
                  <a:srgbClr val="000000"/>
                </a:solidFill>
                <a:effectLst/>
                <a:latin typeface="Open Sans" panose="020B0606030504020204" pitchFamily="34" charset="0"/>
              </a:rPr>
              <a:t>Số</a:t>
            </a:r>
            <a:r>
              <a:rPr lang="en-US" sz="4000" b="0" i="0" dirty="0">
                <a:solidFill>
                  <a:srgbClr val="000000"/>
                </a:solidFill>
                <a:effectLst/>
                <a:latin typeface="Open Sans" panose="020B0606030504020204" pitchFamily="34" charset="0"/>
              </a:rPr>
              <a:t> gam </a:t>
            </a:r>
            <a:r>
              <a:rPr lang="en-US" sz="4000" b="0" i="0" dirty="0" err="1">
                <a:solidFill>
                  <a:srgbClr val="000000"/>
                </a:solidFill>
                <a:effectLst/>
                <a:latin typeface="Open Sans" panose="020B0606030504020204" pitchFamily="34" charset="0"/>
              </a:rPr>
              <a:t>đạm</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có</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trong</a:t>
            </a:r>
            <a:r>
              <a:rPr lang="en-US" sz="4000" b="0" i="0" dirty="0">
                <a:solidFill>
                  <a:srgbClr val="000000"/>
                </a:solidFill>
                <a:effectLst/>
                <a:latin typeface="Open Sans" panose="020B0606030504020204" pitchFamily="34" charset="0"/>
              </a:rPr>
              <a:t> 250 g </a:t>
            </a:r>
            <a:r>
              <a:rPr lang="en-US" sz="4000" b="0" i="0" dirty="0" err="1">
                <a:solidFill>
                  <a:srgbClr val="000000"/>
                </a:solidFill>
                <a:effectLst/>
                <a:latin typeface="Open Sans" panose="020B0606030504020204" pitchFamily="34" charset="0"/>
              </a:rPr>
              <a:t>thịt</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bò</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là</a:t>
            </a:r>
            <a:r>
              <a:rPr lang="en-US" sz="4000" b="0" i="0" dirty="0">
                <a:solidFill>
                  <a:srgbClr val="000000"/>
                </a:solidFill>
                <a:effectLst/>
                <a:latin typeface="Open Sans" panose="020B0606030504020204" pitchFamily="34" charset="0"/>
              </a:rPr>
              <a:t>: </a:t>
            </a:r>
          </a:p>
          <a:p>
            <a:pPr algn="ctr"/>
            <a:r>
              <a:rPr lang="en-US" sz="4000" b="0" i="0" dirty="0">
                <a:solidFill>
                  <a:srgbClr val="000000"/>
                </a:solidFill>
                <a:effectLst/>
                <a:latin typeface="Open Sans" panose="020B0606030504020204" pitchFamily="34" charset="0"/>
              </a:rPr>
              <a:t>250 × 18 : 100 = 45 (g)</a:t>
            </a:r>
          </a:p>
          <a:p>
            <a:pPr algn="ctr"/>
            <a:r>
              <a:rPr lang="en-US" sz="4000" b="0" i="0" dirty="0" err="1">
                <a:solidFill>
                  <a:srgbClr val="000000"/>
                </a:solidFill>
                <a:effectLst/>
                <a:latin typeface="Open Sans" panose="020B0606030504020204" pitchFamily="34" charset="0"/>
              </a:rPr>
              <a:t>Số</a:t>
            </a:r>
            <a:r>
              <a:rPr lang="en-US" sz="4000" b="0" i="0" dirty="0">
                <a:solidFill>
                  <a:srgbClr val="000000"/>
                </a:solidFill>
                <a:effectLst/>
                <a:latin typeface="Open Sans" panose="020B0606030504020204" pitchFamily="34" charset="0"/>
              </a:rPr>
              <a:t> gam </a:t>
            </a:r>
            <a:r>
              <a:rPr lang="en-US" sz="4000" b="0" i="0" dirty="0" err="1">
                <a:solidFill>
                  <a:srgbClr val="000000"/>
                </a:solidFill>
                <a:effectLst/>
                <a:latin typeface="Open Sans" panose="020B0606030504020204" pitchFamily="34" charset="0"/>
              </a:rPr>
              <a:t>đạm</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có</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trong</a:t>
            </a:r>
            <a:r>
              <a:rPr lang="en-US" sz="4000" b="0" i="0" dirty="0">
                <a:solidFill>
                  <a:srgbClr val="000000"/>
                </a:solidFill>
                <a:effectLst/>
                <a:latin typeface="Open Sans" panose="020B0606030504020204" pitchFamily="34" charset="0"/>
              </a:rPr>
              <a:t> 200 g </a:t>
            </a:r>
            <a:r>
              <a:rPr lang="en-US" sz="4000" b="0" i="0" dirty="0" err="1">
                <a:solidFill>
                  <a:srgbClr val="000000"/>
                </a:solidFill>
                <a:effectLst/>
                <a:latin typeface="Open Sans" panose="020B0606030504020204" pitchFamily="34" charset="0"/>
              </a:rPr>
              <a:t>cá</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chép</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là</a:t>
            </a:r>
            <a:r>
              <a:rPr lang="en-US" sz="4000" b="0" i="0" dirty="0">
                <a:solidFill>
                  <a:srgbClr val="000000"/>
                </a:solidFill>
                <a:effectLst/>
                <a:latin typeface="Open Sans" panose="020B0606030504020204" pitchFamily="34" charset="0"/>
              </a:rPr>
              <a:t>: </a:t>
            </a:r>
          </a:p>
          <a:p>
            <a:pPr algn="ctr"/>
            <a:r>
              <a:rPr lang="en-US" sz="4000" b="0" i="0" dirty="0">
                <a:solidFill>
                  <a:srgbClr val="000000"/>
                </a:solidFill>
                <a:effectLst/>
                <a:latin typeface="Open Sans" panose="020B0606030504020204" pitchFamily="34" charset="0"/>
              </a:rPr>
              <a:t>200 × 17 : 100 = 34 (g)</a:t>
            </a:r>
          </a:p>
          <a:p>
            <a:pPr algn="ctr"/>
            <a:r>
              <a:rPr lang="en-US" sz="4000" b="0" i="0" dirty="0" err="1">
                <a:solidFill>
                  <a:srgbClr val="000000"/>
                </a:solidFill>
                <a:effectLst/>
                <a:latin typeface="Open Sans" panose="020B0606030504020204" pitchFamily="34" charset="0"/>
              </a:rPr>
              <a:t>Số</a:t>
            </a:r>
            <a:r>
              <a:rPr lang="en-US" sz="4000" b="0" i="0" dirty="0">
                <a:solidFill>
                  <a:srgbClr val="000000"/>
                </a:solidFill>
                <a:effectLst/>
                <a:latin typeface="Open Sans" panose="020B0606030504020204" pitchFamily="34" charset="0"/>
              </a:rPr>
              <a:t> gam </a:t>
            </a:r>
            <a:r>
              <a:rPr lang="en-US" sz="4000" b="0" i="0" dirty="0" err="1">
                <a:solidFill>
                  <a:srgbClr val="000000"/>
                </a:solidFill>
                <a:effectLst/>
                <a:latin typeface="Open Sans" panose="020B0606030504020204" pitchFamily="34" charset="0"/>
              </a:rPr>
              <a:t>đạm</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có</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trong</a:t>
            </a:r>
            <a:r>
              <a:rPr lang="en-US" sz="4000" b="0" i="0" dirty="0">
                <a:solidFill>
                  <a:srgbClr val="000000"/>
                </a:solidFill>
                <a:effectLst/>
                <a:latin typeface="Open Sans" panose="020B0606030504020204" pitchFamily="34" charset="0"/>
              </a:rPr>
              <a:t> 300 g </a:t>
            </a:r>
            <a:r>
              <a:rPr lang="en-US" sz="4000" b="0" i="0" dirty="0" err="1">
                <a:solidFill>
                  <a:srgbClr val="000000"/>
                </a:solidFill>
                <a:effectLst/>
                <a:latin typeface="Open Sans" panose="020B0606030504020204" pitchFamily="34" charset="0"/>
              </a:rPr>
              <a:t>thịt</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lợn</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nạc</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là</a:t>
            </a:r>
            <a:r>
              <a:rPr lang="en-US" sz="4000" b="0" i="0" dirty="0">
                <a:solidFill>
                  <a:srgbClr val="000000"/>
                </a:solidFill>
                <a:effectLst/>
                <a:latin typeface="Open Sans" panose="020B0606030504020204" pitchFamily="34" charset="0"/>
              </a:rPr>
              <a:t>: 300 × 19 : 100 = 57 (g)</a:t>
            </a:r>
          </a:p>
          <a:p>
            <a:pPr algn="ctr"/>
            <a:r>
              <a:rPr lang="en-US" sz="4000" b="0" i="0" dirty="0" err="1">
                <a:solidFill>
                  <a:srgbClr val="000000"/>
                </a:solidFill>
                <a:effectLst/>
                <a:latin typeface="Open Sans" panose="020B0606030504020204" pitchFamily="34" charset="0"/>
              </a:rPr>
              <a:t>Đáp</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số</a:t>
            </a:r>
            <a:r>
              <a:rPr lang="en-US" sz="4000" b="0" i="0" dirty="0">
                <a:solidFill>
                  <a:srgbClr val="000000"/>
                </a:solidFill>
                <a:effectLst/>
                <a:latin typeface="Open Sans" panose="020B0606030504020204" pitchFamily="34" charset="0"/>
              </a:rPr>
              <a:t>́: 45 g , 34 g , 57 g</a:t>
            </a:r>
          </a:p>
        </p:txBody>
      </p:sp>
      <p:pic>
        <p:nvPicPr>
          <p:cNvPr id="16" name="Picture 15">
            <a:extLst>
              <a:ext uri="{FF2B5EF4-FFF2-40B4-BE49-F238E27FC236}">
                <a16:creationId xmlns="" xmlns:a16="http://schemas.microsoft.com/office/drawing/2014/main" id="{FF1E4B87-C3B6-6075-7EFF-4760AE5A3503}"/>
              </a:ext>
            </a:extLst>
          </p:cNvPr>
          <p:cNvPicPr>
            <a:picLocks noChangeAspect="1"/>
          </p:cNvPicPr>
          <p:nvPr/>
        </p:nvPicPr>
        <p:blipFill>
          <a:blip r:embed="rId10"/>
          <a:stretch>
            <a:fillRect/>
          </a:stretch>
        </p:blipFill>
        <p:spPr>
          <a:xfrm>
            <a:off x="753495" y="4545061"/>
            <a:ext cx="3401863" cy="1566808"/>
          </a:xfrm>
          <a:prstGeom prst="rect">
            <a:avLst/>
          </a:prstGeom>
        </p:spPr>
      </p:pic>
    </p:spTree>
    <p:extLst>
      <p:ext uri="{BB962C8B-B14F-4D97-AF65-F5344CB8AC3E}">
        <p14:creationId xmlns:p14="http://schemas.microsoft.com/office/powerpoint/2010/main" val="42900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9" dur="500"/>
                                        <p:tgtEl>
                                          <p:spTgt spid="14">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37" dur="500"/>
                                        <p:tgtEl>
                                          <p:spTgt spid="14">
                                            <p:txEl>
                                              <p:pRg st="3" end="3"/>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40" dur="500"/>
                                        <p:tgtEl>
                                          <p:spTgt spid="1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4">
                                            <p:txEl>
                                              <p:pRg st="5" end="5"/>
                                            </p:txEl>
                                          </p:spTgt>
                                        </p:tgtEl>
                                        <p:attrNameLst>
                                          <p:attrName>style.visibility</p:attrName>
                                        </p:attrNameLst>
                                      </p:cBhvr>
                                      <p:to>
                                        <p:strVal val="visible"/>
                                      </p:to>
                                    </p:set>
                                    <p:animEffect transition="in" filter="randombar(horizontal)">
                                      <p:cBhvr>
                                        <p:cTn id="45" dur="500"/>
                                        <p:tgtEl>
                                          <p:spTgt spid="1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4">
                                            <p:txEl>
                                              <p:pRg st="6" end="6"/>
                                            </p:txEl>
                                          </p:spTgt>
                                        </p:tgtEl>
                                        <p:attrNameLst>
                                          <p:attrName>style.visibility</p:attrName>
                                        </p:attrNameLst>
                                      </p:cBhvr>
                                      <p:to>
                                        <p:strVal val="visible"/>
                                      </p:to>
                                    </p:set>
                                    <p:animEffect transition="in" filter="randombar(horizontal)">
                                      <p:cBhvr>
                                        <p:cTn id="50"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grpSp>
        <p:nvGrpSpPr>
          <p:cNvPr id="2" name="Group 2"/>
          <p:cNvGrpSpPr/>
          <p:nvPr/>
        </p:nvGrpSpPr>
        <p:grpSpPr>
          <a:xfrm>
            <a:off x="547713" y="515836"/>
            <a:ext cx="17215376" cy="9404407"/>
            <a:chOff x="0" y="0"/>
            <a:chExt cx="4534091" cy="2476881"/>
          </a:xfrm>
        </p:grpSpPr>
        <p:sp>
          <p:nvSpPr>
            <p:cNvPr id="3" name="Freeform 3"/>
            <p:cNvSpPr/>
            <p:nvPr/>
          </p:nvSpPr>
          <p:spPr>
            <a:xfrm>
              <a:off x="0" y="0"/>
              <a:ext cx="4534091" cy="2476881"/>
            </a:xfrm>
            <a:custGeom>
              <a:avLst/>
              <a:gdLst/>
              <a:ahLst/>
              <a:cxnLst/>
              <a:rect l="l" t="t" r="r" b="b"/>
              <a:pathLst>
                <a:path w="4534091" h="2476881">
                  <a:moveTo>
                    <a:pt x="5397" y="0"/>
                  </a:moveTo>
                  <a:lnTo>
                    <a:pt x="4528694" y="0"/>
                  </a:lnTo>
                  <a:cubicBezTo>
                    <a:pt x="4531675" y="0"/>
                    <a:pt x="4534091" y="2416"/>
                    <a:pt x="4534091" y="5397"/>
                  </a:cubicBezTo>
                  <a:lnTo>
                    <a:pt x="4534091" y="2471484"/>
                  </a:lnTo>
                  <a:cubicBezTo>
                    <a:pt x="4534091" y="2474465"/>
                    <a:pt x="4531675" y="2476881"/>
                    <a:pt x="4528694" y="2476881"/>
                  </a:cubicBezTo>
                  <a:lnTo>
                    <a:pt x="5397" y="2476881"/>
                  </a:lnTo>
                  <a:cubicBezTo>
                    <a:pt x="2416" y="2476881"/>
                    <a:pt x="0" y="2474465"/>
                    <a:pt x="0" y="2471484"/>
                  </a:cubicBezTo>
                  <a:lnTo>
                    <a:pt x="0" y="5397"/>
                  </a:lnTo>
                  <a:cubicBezTo>
                    <a:pt x="0" y="2416"/>
                    <a:pt x="2416" y="0"/>
                    <a:pt x="5397" y="0"/>
                  </a:cubicBezTo>
                  <a:close/>
                </a:path>
              </a:pathLst>
            </a:custGeom>
            <a:solidFill>
              <a:srgbClr val="F6F1E0"/>
            </a:solidFill>
            <a:ln w="76200" cap="sq">
              <a:solidFill>
                <a:srgbClr val="000000"/>
              </a:solidFill>
              <a:prstDash val="lgDash"/>
              <a:miter/>
            </a:ln>
          </p:spPr>
        </p:sp>
        <p:sp>
          <p:nvSpPr>
            <p:cNvPr id="4" name="TextBox 4"/>
            <p:cNvSpPr txBox="1"/>
            <p:nvPr/>
          </p:nvSpPr>
          <p:spPr>
            <a:xfrm>
              <a:off x="0" y="-47625"/>
              <a:ext cx="4534091" cy="2524506"/>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1811000" y="4661952"/>
            <a:ext cx="6261491" cy="5631801"/>
          </a:xfrm>
          <a:custGeom>
            <a:avLst/>
            <a:gdLst/>
            <a:ahLst/>
            <a:cxnLst/>
            <a:rect l="l" t="t" r="r" b="b"/>
            <a:pathLst>
              <a:path w="5078710" h="4488310">
                <a:moveTo>
                  <a:pt x="0" y="0"/>
                </a:moveTo>
                <a:lnTo>
                  <a:pt x="5078710" y="0"/>
                </a:lnTo>
                <a:lnTo>
                  <a:pt x="5078710" y="4488310"/>
                </a:lnTo>
                <a:lnTo>
                  <a:pt x="0" y="4488310"/>
                </a:lnTo>
                <a:lnTo>
                  <a:pt x="0" y="0"/>
                </a:lnTo>
                <a:close/>
              </a:path>
            </a:pathLst>
          </a:custGeom>
          <a:blipFill>
            <a:blip r:embed="rId2"/>
            <a:stretch>
              <a:fillRect/>
            </a:stretch>
          </a:blipFill>
        </p:spPr>
      </p:sp>
      <p:sp>
        <p:nvSpPr>
          <p:cNvPr id="9" name="TextBox 8">
            <a:extLst>
              <a:ext uri="{FF2B5EF4-FFF2-40B4-BE49-F238E27FC236}">
                <a16:creationId xmlns="" xmlns:a16="http://schemas.microsoft.com/office/drawing/2014/main" id="{F20C2705-C836-FA82-AC84-51DBE49C6D06}"/>
              </a:ext>
            </a:extLst>
          </p:cNvPr>
          <p:cNvSpPr txBox="1"/>
          <p:nvPr/>
        </p:nvSpPr>
        <p:spPr>
          <a:xfrm>
            <a:off x="952500" y="785887"/>
            <a:ext cx="16383000" cy="3785652"/>
          </a:xfrm>
          <a:prstGeom prst="rect">
            <a:avLst/>
          </a:prstGeom>
          <a:noFill/>
        </p:spPr>
        <p:txBody>
          <a:bodyPr wrap="square">
            <a:spAutoFit/>
          </a:bodyPr>
          <a:lstStyle/>
          <a:p>
            <a:pPr algn="just"/>
            <a:r>
              <a:rPr lang="en-US" sz="4800" b="1" i="0" dirty="0">
                <a:solidFill>
                  <a:srgbClr val="C00000"/>
                </a:solidFill>
                <a:effectLst/>
                <a:latin typeface="Open Sans" panose="020B0606030504020204" pitchFamily="34" charset="0"/>
              </a:rPr>
              <a:t>	</a:t>
            </a:r>
            <a:r>
              <a:rPr lang="vi-VN" sz="4800" b="1" i="0" dirty="0">
                <a:solidFill>
                  <a:srgbClr val="C00000"/>
                </a:solidFill>
                <a:effectLst/>
                <a:latin typeface="Open Sans" panose="020B0606030504020204" pitchFamily="34" charset="0"/>
              </a:rPr>
              <a:t>Một đội đồng diễn thể dục gồm 300 người, trong số đó có 40% mặc áo đỏ, 25% mặc áo vàng, số còn lại mặc áo xanh. Hỏi trong đội đồng diễn đó có bao nhiêu người mặc áo xanh?</a:t>
            </a:r>
          </a:p>
          <a:p>
            <a:pPr algn="just"/>
            <a:endParaRPr lang="vi-VN" sz="4800" b="1" i="0" dirty="0">
              <a:solidFill>
                <a:srgbClr val="C00000"/>
              </a:solidFill>
              <a:effectLst/>
              <a:latin typeface="Open Sans" panose="020B0606030504020204" pitchFamily="34" charset="0"/>
            </a:endParaRPr>
          </a:p>
        </p:txBody>
      </p:sp>
      <p:pic>
        <p:nvPicPr>
          <p:cNvPr id="13" name="Picture 12">
            <a:extLst>
              <a:ext uri="{FF2B5EF4-FFF2-40B4-BE49-F238E27FC236}">
                <a16:creationId xmlns="" xmlns:a16="http://schemas.microsoft.com/office/drawing/2014/main" id="{9513578F-F748-8C00-1C59-B8FCB3FAE331}"/>
              </a:ext>
            </a:extLst>
          </p:cNvPr>
          <p:cNvPicPr>
            <a:picLocks noChangeAspect="1"/>
          </p:cNvPicPr>
          <p:nvPr/>
        </p:nvPicPr>
        <p:blipFill>
          <a:blip r:embed="rId3"/>
          <a:stretch>
            <a:fillRect/>
          </a:stretch>
        </p:blipFill>
        <p:spPr>
          <a:xfrm>
            <a:off x="12599855" y="3185390"/>
            <a:ext cx="3810330" cy="1572904"/>
          </a:xfrm>
          <a:prstGeom prst="rect">
            <a:avLst/>
          </a:prstGeom>
        </p:spPr>
      </p:pic>
      <p:cxnSp>
        <p:nvCxnSpPr>
          <p:cNvPr id="14" name="Straight Connector 13">
            <a:extLst>
              <a:ext uri="{FF2B5EF4-FFF2-40B4-BE49-F238E27FC236}">
                <a16:creationId xmlns="" xmlns:a16="http://schemas.microsoft.com/office/drawing/2014/main" id="{EB4C1FEB-A928-9EC3-344B-575EF3378603}"/>
              </a:ext>
            </a:extLst>
          </p:cNvPr>
          <p:cNvCxnSpPr/>
          <p:nvPr/>
        </p:nvCxnSpPr>
        <p:spPr>
          <a:xfrm>
            <a:off x="10515600" y="1485900"/>
            <a:ext cx="4648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A537107-2CA6-C1ED-B6AB-0B9D9C23BC74}"/>
              </a:ext>
            </a:extLst>
          </p:cNvPr>
          <p:cNvCxnSpPr>
            <a:cxnSpLocks/>
          </p:cNvCxnSpPr>
          <p:nvPr/>
        </p:nvCxnSpPr>
        <p:spPr>
          <a:xfrm>
            <a:off x="6102000" y="2933700"/>
            <a:ext cx="112335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890D4CB-77EB-26B2-A981-8B71560D20E2}"/>
              </a:ext>
            </a:extLst>
          </p:cNvPr>
          <p:cNvCxnSpPr>
            <a:cxnSpLocks/>
          </p:cNvCxnSpPr>
          <p:nvPr/>
        </p:nvCxnSpPr>
        <p:spPr>
          <a:xfrm>
            <a:off x="2819400" y="2247900"/>
            <a:ext cx="143757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1533E630-BD8E-9F28-5EEC-5E766DB07C0D}"/>
              </a:ext>
            </a:extLst>
          </p:cNvPr>
          <p:cNvCxnSpPr/>
          <p:nvPr/>
        </p:nvCxnSpPr>
        <p:spPr>
          <a:xfrm>
            <a:off x="952500" y="2933700"/>
            <a:ext cx="4392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11FBE4E2-9773-0727-D9F4-52C2A3BAF84F}"/>
              </a:ext>
            </a:extLst>
          </p:cNvPr>
          <p:cNvCxnSpPr>
            <a:cxnSpLocks/>
          </p:cNvCxnSpPr>
          <p:nvPr/>
        </p:nvCxnSpPr>
        <p:spPr>
          <a:xfrm>
            <a:off x="952500" y="3695700"/>
            <a:ext cx="79629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89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grpSp>
        <p:nvGrpSpPr>
          <p:cNvPr id="2" name="Group 2"/>
          <p:cNvGrpSpPr/>
          <p:nvPr/>
        </p:nvGrpSpPr>
        <p:grpSpPr>
          <a:xfrm>
            <a:off x="547713" y="515836"/>
            <a:ext cx="17215376" cy="9404407"/>
            <a:chOff x="0" y="0"/>
            <a:chExt cx="4534091" cy="2476881"/>
          </a:xfrm>
        </p:grpSpPr>
        <p:sp>
          <p:nvSpPr>
            <p:cNvPr id="3" name="Freeform 3"/>
            <p:cNvSpPr/>
            <p:nvPr/>
          </p:nvSpPr>
          <p:spPr>
            <a:xfrm>
              <a:off x="0" y="0"/>
              <a:ext cx="4534091" cy="2476881"/>
            </a:xfrm>
            <a:custGeom>
              <a:avLst/>
              <a:gdLst/>
              <a:ahLst/>
              <a:cxnLst/>
              <a:rect l="l" t="t" r="r" b="b"/>
              <a:pathLst>
                <a:path w="4534091" h="2476881">
                  <a:moveTo>
                    <a:pt x="5397" y="0"/>
                  </a:moveTo>
                  <a:lnTo>
                    <a:pt x="4528694" y="0"/>
                  </a:lnTo>
                  <a:cubicBezTo>
                    <a:pt x="4531675" y="0"/>
                    <a:pt x="4534091" y="2416"/>
                    <a:pt x="4534091" y="5397"/>
                  </a:cubicBezTo>
                  <a:lnTo>
                    <a:pt x="4534091" y="2471484"/>
                  </a:lnTo>
                  <a:cubicBezTo>
                    <a:pt x="4534091" y="2474465"/>
                    <a:pt x="4531675" y="2476881"/>
                    <a:pt x="4528694" y="2476881"/>
                  </a:cubicBezTo>
                  <a:lnTo>
                    <a:pt x="5397" y="2476881"/>
                  </a:lnTo>
                  <a:cubicBezTo>
                    <a:pt x="2416" y="2476881"/>
                    <a:pt x="0" y="2474465"/>
                    <a:pt x="0" y="2471484"/>
                  </a:cubicBezTo>
                  <a:lnTo>
                    <a:pt x="0" y="5397"/>
                  </a:lnTo>
                  <a:cubicBezTo>
                    <a:pt x="0" y="2416"/>
                    <a:pt x="2416" y="0"/>
                    <a:pt x="5397" y="0"/>
                  </a:cubicBezTo>
                  <a:close/>
                </a:path>
              </a:pathLst>
            </a:custGeom>
            <a:solidFill>
              <a:srgbClr val="F6F1E0"/>
            </a:solidFill>
            <a:ln w="76200" cap="sq">
              <a:solidFill>
                <a:srgbClr val="000000"/>
              </a:solidFill>
              <a:prstDash val="lgDash"/>
              <a:miter/>
            </a:ln>
          </p:spPr>
        </p:sp>
        <p:sp>
          <p:nvSpPr>
            <p:cNvPr id="4" name="TextBox 4"/>
            <p:cNvSpPr txBox="1"/>
            <p:nvPr/>
          </p:nvSpPr>
          <p:spPr>
            <a:xfrm>
              <a:off x="0" y="-47625"/>
              <a:ext cx="4534091" cy="2524506"/>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1811000" y="4661952"/>
            <a:ext cx="6261491" cy="5631801"/>
          </a:xfrm>
          <a:custGeom>
            <a:avLst/>
            <a:gdLst/>
            <a:ahLst/>
            <a:cxnLst/>
            <a:rect l="l" t="t" r="r" b="b"/>
            <a:pathLst>
              <a:path w="5078710" h="4488310">
                <a:moveTo>
                  <a:pt x="0" y="0"/>
                </a:moveTo>
                <a:lnTo>
                  <a:pt x="5078710" y="0"/>
                </a:lnTo>
                <a:lnTo>
                  <a:pt x="5078710" y="4488310"/>
                </a:lnTo>
                <a:lnTo>
                  <a:pt x="0" y="4488310"/>
                </a:lnTo>
                <a:lnTo>
                  <a:pt x="0" y="0"/>
                </a:lnTo>
                <a:close/>
              </a:path>
            </a:pathLst>
          </a:custGeom>
          <a:blipFill>
            <a:blip r:embed="rId2"/>
            <a:stretch>
              <a:fillRect/>
            </a:stretch>
          </a:blipFill>
        </p:spPr>
      </p:sp>
      <p:sp>
        <p:nvSpPr>
          <p:cNvPr id="9" name="TextBox 8">
            <a:extLst>
              <a:ext uri="{FF2B5EF4-FFF2-40B4-BE49-F238E27FC236}">
                <a16:creationId xmlns="" xmlns:a16="http://schemas.microsoft.com/office/drawing/2014/main" id="{F20C2705-C836-FA82-AC84-51DBE49C6D06}"/>
              </a:ext>
            </a:extLst>
          </p:cNvPr>
          <p:cNvSpPr txBox="1"/>
          <p:nvPr/>
        </p:nvSpPr>
        <p:spPr>
          <a:xfrm>
            <a:off x="952500" y="785887"/>
            <a:ext cx="16383000" cy="3785652"/>
          </a:xfrm>
          <a:prstGeom prst="rect">
            <a:avLst/>
          </a:prstGeom>
          <a:noFill/>
        </p:spPr>
        <p:txBody>
          <a:bodyPr wrap="square">
            <a:spAutoFit/>
          </a:bodyPr>
          <a:lstStyle/>
          <a:p>
            <a:pPr algn="just"/>
            <a:r>
              <a:rPr lang="en-US" sz="4800" b="1" i="0" dirty="0">
                <a:solidFill>
                  <a:srgbClr val="C00000"/>
                </a:solidFill>
                <a:effectLst/>
                <a:latin typeface="Open Sans" panose="020B0606030504020204" pitchFamily="34" charset="0"/>
              </a:rPr>
              <a:t>	</a:t>
            </a:r>
            <a:r>
              <a:rPr lang="vi-VN" sz="4800" b="1" i="0" dirty="0">
                <a:solidFill>
                  <a:srgbClr val="C00000"/>
                </a:solidFill>
                <a:effectLst/>
                <a:latin typeface="Open Sans" panose="020B0606030504020204" pitchFamily="34" charset="0"/>
              </a:rPr>
              <a:t>Một đội đồng diễn thể dục gồm 300 người, trong số đó có 40% mặc áo đỏ, 25% mặc áo vàng, số còn lại mặc áo xanh. Hỏi trong đội đồng diễn đó có bao nhiêu người mặc áo xanh?</a:t>
            </a:r>
          </a:p>
          <a:p>
            <a:pPr algn="just"/>
            <a:endParaRPr lang="vi-VN" sz="4800" b="1" i="0" dirty="0">
              <a:solidFill>
                <a:srgbClr val="C00000"/>
              </a:solidFill>
              <a:effectLst/>
              <a:latin typeface="Open Sans" panose="020B0606030504020204" pitchFamily="34" charset="0"/>
            </a:endParaRPr>
          </a:p>
        </p:txBody>
      </p:sp>
      <p:sp>
        <p:nvSpPr>
          <p:cNvPr id="11" name="TextBox 10">
            <a:extLst>
              <a:ext uri="{FF2B5EF4-FFF2-40B4-BE49-F238E27FC236}">
                <a16:creationId xmlns="" xmlns:a16="http://schemas.microsoft.com/office/drawing/2014/main" id="{60A8977A-5FB1-CD9C-B11F-C78558898675}"/>
              </a:ext>
            </a:extLst>
          </p:cNvPr>
          <p:cNvSpPr txBox="1"/>
          <p:nvPr/>
        </p:nvSpPr>
        <p:spPr>
          <a:xfrm>
            <a:off x="1295400" y="3790415"/>
            <a:ext cx="9469694" cy="6001643"/>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Open Sans" panose="020B0606030504020204" pitchFamily="34" charset="0"/>
                <a:ea typeface="+mn-ea"/>
                <a:cs typeface="+mn-cs"/>
              </a:rPr>
              <a:t>Bài</a:t>
            </a:r>
            <a:r>
              <a:rPr kumimoji="0" lang="vi-VN" sz="4800" b="1" i="0" u="none" strike="noStrike" kern="1200" cap="none" spc="0" normalizeH="0" baseline="0" noProof="0" dirty="0">
                <a:ln>
                  <a:noFill/>
                </a:ln>
                <a:solidFill>
                  <a:srgbClr val="008000"/>
                </a:solidFill>
                <a:effectLst/>
                <a:uLnTx/>
                <a:uFillTx/>
                <a:latin typeface="Open Sans" panose="020B0606030504020204" pitchFamily="34" charset="0"/>
                <a:ea typeface="+mn-ea"/>
                <a:cs typeface="+mn-cs"/>
              </a:rPr>
              <a:t> giải:</a:t>
            </a:r>
            <a:endPar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Số người mặc áo xanh chiếm số phần trăm là:</a:t>
            </a:r>
          </a:p>
          <a:p>
            <a:pPr marL="0" marR="0" lvl="0" indent="0" algn="ctr" defTabSz="914400" rtl="0" eaLnBrk="1" fontAlgn="auto" latinLnBrk="0" hangingPunct="1">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100% – 40% – 25% = 35%</a:t>
            </a:r>
          </a:p>
          <a:p>
            <a:pPr marL="0" marR="0" lvl="0" indent="0" algn="ctr" defTabSz="914400" rtl="0" eaLnBrk="1" fontAlgn="auto" latinLnBrk="0" hangingPunct="1">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Đội đồng diễn đó có số người mặc áo xanh là:</a:t>
            </a:r>
          </a:p>
          <a:p>
            <a:pPr marL="0" marR="0" lvl="0" indent="0" algn="ctr" defTabSz="914400" rtl="0" eaLnBrk="1" fontAlgn="auto" latinLnBrk="0" hangingPunct="1">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300 × 35 : 100 = 105 (người)</a:t>
            </a:r>
          </a:p>
          <a:p>
            <a:pPr marL="0" marR="0" lvl="0" indent="0" algn="ctr" defTabSz="914400" rtl="0" eaLnBrk="1" fontAlgn="auto" latinLnBrk="0" hangingPunct="1">
              <a:spcBef>
                <a:spcPts val="0"/>
              </a:spcBef>
              <a:spcAft>
                <a:spcPts val="0"/>
              </a:spcAft>
              <a:buClrTx/>
              <a:buSzTx/>
              <a:buFontTx/>
              <a:buNone/>
              <a:tabLst/>
              <a:defRPr/>
            </a:pPr>
            <a:r>
              <a:rPr kumimoji="0" lang="vi-VN" sz="4800" b="1" i="1"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Đáp số: </a:t>
            </a:r>
            <a:r>
              <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105 người mặc áo xanh.</a:t>
            </a:r>
            <a:endParaRPr lang="en-US" sz="4800" dirty="0"/>
          </a:p>
        </p:txBody>
      </p:sp>
      <p:pic>
        <p:nvPicPr>
          <p:cNvPr id="13" name="Picture 12">
            <a:extLst>
              <a:ext uri="{FF2B5EF4-FFF2-40B4-BE49-F238E27FC236}">
                <a16:creationId xmlns="" xmlns:a16="http://schemas.microsoft.com/office/drawing/2014/main" id="{9513578F-F748-8C00-1C59-B8FCB3FAE331}"/>
              </a:ext>
            </a:extLst>
          </p:cNvPr>
          <p:cNvPicPr>
            <a:picLocks noChangeAspect="1"/>
          </p:cNvPicPr>
          <p:nvPr/>
        </p:nvPicPr>
        <p:blipFill>
          <a:blip r:embed="rId3"/>
          <a:stretch>
            <a:fillRect/>
          </a:stretch>
        </p:blipFill>
        <p:spPr>
          <a:xfrm>
            <a:off x="12599855" y="3185390"/>
            <a:ext cx="3810330" cy="1572904"/>
          </a:xfrm>
          <a:prstGeom prst="rect">
            <a:avLst/>
          </a:prstGeom>
        </p:spPr>
      </p:pic>
      <p:cxnSp>
        <p:nvCxnSpPr>
          <p:cNvPr id="14" name="Straight Connector 13">
            <a:extLst>
              <a:ext uri="{FF2B5EF4-FFF2-40B4-BE49-F238E27FC236}">
                <a16:creationId xmlns="" xmlns:a16="http://schemas.microsoft.com/office/drawing/2014/main" id="{EB4C1FEB-A928-9EC3-344B-575EF3378603}"/>
              </a:ext>
            </a:extLst>
          </p:cNvPr>
          <p:cNvCxnSpPr/>
          <p:nvPr/>
        </p:nvCxnSpPr>
        <p:spPr>
          <a:xfrm>
            <a:off x="10515600" y="1485900"/>
            <a:ext cx="4648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A537107-2CA6-C1ED-B6AB-0B9D9C23BC74}"/>
              </a:ext>
            </a:extLst>
          </p:cNvPr>
          <p:cNvCxnSpPr>
            <a:cxnSpLocks/>
          </p:cNvCxnSpPr>
          <p:nvPr/>
        </p:nvCxnSpPr>
        <p:spPr>
          <a:xfrm>
            <a:off x="6102000" y="2933700"/>
            <a:ext cx="112335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890D4CB-77EB-26B2-A981-8B71560D20E2}"/>
              </a:ext>
            </a:extLst>
          </p:cNvPr>
          <p:cNvCxnSpPr>
            <a:cxnSpLocks/>
          </p:cNvCxnSpPr>
          <p:nvPr/>
        </p:nvCxnSpPr>
        <p:spPr>
          <a:xfrm>
            <a:off x="2819400" y="2247900"/>
            <a:ext cx="143757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1533E630-BD8E-9F28-5EEC-5E766DB07C0D}"/>
              </a:ext>
            </a:extLst>
          </p:cNvPr>
          <p:cNvCxnSpPr/>
          <p:nvPr/>
        </p:nvCxnSpPr>
        <p:spPr>
          <a:xfrm>
            <a:off x="952500" y="2933700"/>
            <a:ext cx="4392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11FBE4E2-9773-0727-D9F4-52C2A3BAF84F}"/>
              </a:ext>
            </a:extLst>
          </p:cNvPr>
          <p:cNvCxnSpPr>
            <a:cxnSpLocks/>
          </p:cNvCxnSpPr>
          <p:nvPr/>
        </p:nvCxnSpPr>
        <p:spPr>
          <a:xfrm>
            <a:off x="952500" y="3695700"/>
            <a:ext cx="79629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2" dur="500"/>
                                        <p:tgtEl>
                                          <p:spTgt spid="11">
                                            <p:txEl>
                                              <p:pRg st="1" end="1"/>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5" dur="500"/>
                                        <p:tgtEl>
                                          <p:spTgt spid="1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0" dur="500"/>
                                        <p:tgtEl>
                                          <p:spTgt spid="11">
                                            <p:txEl>
                                              <p:pRg st="3" end="3"/>
                                            </p:txEl>
                                          </p:spTgt>
                                        </p:tgtEl>
                                      </p:cBhvr>
                                    </p:animEffect>
                                  </p:childTnLst>
                                </p:cTn>
                              </p:par>
                              <p:par>
                                <p:cTn id="51" presetID="14" presetClass="entr" presetSubtype="10" fill="hold" nodeType="withEffect">
                                  <p:stCondLst>
                                    <p:cond delay="0"/>
                                  </p:stCondLst>
                                  <p:childTnLst>
                                    <p:set>
                                      <p:cBhvr>
                                        <p:cTn id="52"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53" dur="500"/>
                                        <p:tgtEl>
                                          <p:spTgt spid="11">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58"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grpSp>
        <p:nvGrpSpPr>
          <p:cNvPr id="2" name="Group 2"/>
          <p:cNvGrpSpPr/>
          <p:nvPr/>
        </p:nvGrpSpPr>
        <p:grpSpPr>
          <a:xfrm>
            <a:off x="547713" y="515836"/>
            <a:ext cx="17215376" cy="9404407"/>
            <a:chOff x="0" y="0"/>
            <a:chExt cx="4534091" cy="2476881"/>
          </a:xfrm>
        </p:grpSpPr>
        <p:sp>
          <p:nvSpPr>
            <p:cNvPr id="3" name="Freeform 3"/>
            <p:cNvSpPr/>
            <p:nvPr/>
          </p:nvSpPr>
          <p:spPr>
            <a:xfrm>
              <a:off x="0" y="0"/>
              <a:ext cx="4534091" cy="2476881"/>
            </a:xfrm>
            <a:custGeom>
              <a:avLst/>
              <a:gdLst/>
              <a:ahLst/>
              <a:cxnLst/>
              <a:rect l="l" t="t" r="r" b="b"/>
              <a:pathLst>
                <a:path w="4534091" h="2476881">
                  <a:moveTo>
                    <a:pt x="5397" y="0"/>
                  </a:moveTo>
                  <a:lnTo>
                    <a:pt x="4528694" y="0"/>
                  </a:lnTo>
                  <a:cubicBezTo>
                    <a:pt x="4531675" y="0"/>
                    <a:pt x="4534091" y="2416"/>
                    <a:pt x="4534091" y="5397"/>
                  </a:cubicBezTo>
                  <a:lnTo>
                    <a:pt x="4534091" y="2471484"/>
                  </a:lnTo>
                  <a:cubicBezTo>
                    <a:pt x="4534091" y="2474465"/>
                    <a:pt x="4531675" y="2476881"/>
                    <a:pt x="4528694" y="2476881"/>
                  </a:cubicBezTo>
                  <a:lnTo>
                    <a:pt x="5397" y="2476881"/>
                  </a:lnTo>
                  <a:cubicBezTo>
                    <a:pt x="2416" y="2476881"/>
                    <a:pt x="0" y="2474465"/>
                    <a:pt x="0" y="2471484"/>
                  </a:cubicBezTo>
                  <a:lnTo>
                    <a:pt x="0" y="5397"/>
                  </a:lnTo>
                  <a:cubicBezTo>
                    <a:pt x="0" y="2416"/>
                    <a:pt x="2416" y="0"/>
                    <a:pt x="5397" y="0"/>
                  </a:cubicBezTo>
                  <a:close/>
                </a:path>
              </a:pathLst>
            </a:custGeom>
            <a:solidFill>
              <a:srgbClr val="F6F1E0"/>
            </a:solidFill>
            <a:ln w="76200" cap="sq">
              <a:solidFill>
                <a:srgbClr val="000000"/>
              </a:solidFill>
              <a:prstDash val="lgDash"/>
              <a:miter/>
            </a:ln>
          </p:spPr>
        </p:sp>
        <p:sp>
          <p:nvSpPr>
            <p:cNvPr id="4" name="TextBox 4"/>
            <p:cNvSpPr txBox="1"/>
            <p:nvPr/>
          </p:nvSpPr>
          <p:spPr>
            <a:xfrm>
              <a:off x="0" y="-47625"/>
              <a:ext cx="4534091" cy="252450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7617" y="2993475"/>
            <a:ext cx="2056317" cy="990771"/>
          </a:xfrm>
          <a:custGeom>
            <a:avLst/>
            <a:gdLst/>
            <a:ahLst/>
            <a:cxnLst/>
            <a:rect l="l" t="t" r="r" b="b"/>
            <a:pathLst>
              <a:path w="2056317" h="990771">
                <a:moveTo>
                  <a:pt x="0" y="0"/>
                </a:moveTo>
                <a:lnTo>
                  <a:pt x="2056317" y="0"/>
                </a:lnTo>
                <a:lnTo>
                  <a:pt x="2056317" y="990771"/>
                </a:lnTo>
                <a:lnTo>
                  <a:pt x="0" y="990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4020800" y="6223084"/>
            <a:ext cx="4070223" cy="4114800"/>
          </a:xfrm>
          <a:custGeom>
            <a:avLst/>
            <a:gdLst/>
            <a:ahLst/>
            <a:cxnLst/>
            <a:rect l="l" t="t" r="r" b="b"/>
            <a:pathLst>
              <a:path w="4070223" h="4114800">
                <a:moveTo>
                  <a:pt x="0" y="0"/>
                </a:moveTo>
                <a:lnTo>
                  <a:pt x="4070223" y="0"/>
                </a:lnTo>
                <a:lnTo>
                  <a:pt x="407022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560003" y="335010"/>
            <a:ext cx="3396424" cy="4114800"/>
          </a:xfrm>
          <a:custGeom>
            <a:avLst/>
            <a:gdLst/>
            <a:ahLst/>
            <a:cxnLst/>
            <a:rect l="l" t="t" r="r" b="b"/>
            <a:pathLst>
              <a:path w="3396424" h="4114800">
                <a:moveTo>
                  <a:pt x="0" y="0"/>
                </a:moveTo>
                <a:lnTo>
                  <a:pt x="3396424" y="0"/>
                </a:lnTo>
                <a:lnTo>
                  <a:pt x="33964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TextBox 10">
            <a:extLst>
              <a:ext uri="{FF2B5EF4-FFF2-40B4-BE49-F238E27FC236}">
                <a16:creationId xmlns="" xmlns:a16="http://schemas.microsoft.com/office/drawing/2014/main" id="{6F936893-72D4-7E56-A7DE-DD5F86003201}"/>
              </a:ext>
            </a:extLst>
          </p:cNvPr>
          <p:cNvSpPr txBox="1"/>
          <p:nvPr/>
        </p:nvSpPr>
        <p:spPr>
          <a:xfrm>
            <a:off x="4146784" y="676114"/>
            <a:ext cx="13411200" cy="3477875"/>
          </a:xfrm>
          <a:prstGeom prst="rect">
            <a:avLst/>
          </a:prstGeom>
          <a:noFill/>
        </p:spPr>
        <p:txBody>
          <a:bodyPr wrap="square">
            <a:spAutoFit/>
          </a:bodyPr>
          <a:lstStyle/>
          <a:p>
            <a:pPr algn="just"/>
            <a:r>
              <a:rPr lang="vi-VN" sz="4400" i="0" dirty="0">
                <a:solidFill>
                  <a:srgbClr val="C00000"/>
                </a:solidFill>
                <a:effectLst/>
                <a:latin typeface="Open Sans" panose="020B0606030504020204" pitchFamily="34" charset="0"/>
              </a:rPr>
              <a:t>Lãi suất tiết kiệm ở một ngân hàng là 7,4% một năm. Một người gửi tiết kiệm 35 000 000 đồng. Hỏi sau một năm:</a:t>
            </a:r>
          </a:p>
          <a:p>
            <a:pPr algn="just"/>
            <a:r>
              <a:rPr lang="vi-VN" sz="4400" i="0" dirty="0">
                <a:solidFill>
                  <a:srgbClr val="C00000"/>
                </a:solidFill>
                <a:effectLst/>
                <a:latin typeface="Open Sans" panose="020B0606030504020204" pitchFamily="34" charset="0"/>
              </a:rPr>
              <a:t>a) Số tiền lãi là bao nhiêu?</a:t>
            </a:r>
          </a:p>
          <a:p>
            <a:pPr algn="just"/>
            <a:r>
              <a:rPr lang="vi-VN" sz="4400" i="0" dirty="0">
                <a:solidFill>
                  <a:srgbClr val="C00000"/>
                </a:solidFill>
                <a:effectLst/>
                <a:latin typeface="Open Sans" panose="020B0606030504020204" pitchFamily="34" charset="0"/>
              </a:rPr>
              <a:t>b) Tổng số tiền gửi và tiền lãi là bao nhiêu?</a:t>
            </a:r>
          </a:p>
        </p:txBody>
      </p:sp>
      <p:pic>
        <p:nvPicPr>
          <p:cNvPr id="15" name="Picture 14">
            <a:extLst>
              <a:ext uri="{FF2B5EF4-FFF2-40B4-BE49-F238E27FC236}">
                <a16:creationId xmlns="" xmlns:a16="http://schemas.microsoft.com/office/drawing/2014/main" id="{A1112D47-3496-1208-D66D-9D1F43C17452}"/>
              </a:ext>
            </a:extLst>
          </p:cNvPr>
          <p:cNvPicPr>
            <a:picLocks noChangeAspect="1"/>
          </p:cNvPicPr>
          <p:nvPr/>
        </p:nvPicPr>
        <p:blipFill>
          <a:blip r:embed="rId8"/>
          <a:stretch>
            <a:fillRect/>
          </a:stretch>
        </p:blipFill>
        <p:spPr>
          <a:xfrm>
            <a:off x="1147292" y="501182"/>
            <a:ext cx="2999492" cy="1609483"/>
          </a:xfrm>
          <a:prstGeom prst="rect">
            <a:avLst/>
          </a:prstGeom>
        </p:spPr>
      </p:pic>
      <p:cxnSp>
        <p:nvCxnSpPr>
          <p:cNvPr id="17" name="Straight Connector 16">
            <a:extLst>
              <a:ext uri="{FF2B5EF4-FFF2-40B4-BE49-F238E27FC236}">
                <a16:creationId xmlns="" xmlns:a16="http://schemas.microsoft.com/office/drawing/2014/main" id="{84E1A4D6-6152-88A9-E1C4-538E6EDC3EA5}"/>
              </a:ext>
            </a:extLst>
          </p:cNvPr>
          <p:cNvCxnSpPr/>
          <p:nvPr/>
        </p:nvCxnSpPr>
        <p:spPr>
          <a:xfrm>
            <a:off x="4343400" y="1305923"/>
            <a:ext cx="4648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828E15EC-1AEB-C239-0F38-16393D680892}"/>
              </a:ext>
            </a:extLst>
          </p:cNvPr>
          <p:cNvCxnSpPr>
            <a:cxnSpLocks/>
          </p:cNvCxnSpPr>
          <p:nvPr/>
        </p:nvCxnSpPr>
        <p:spPr>
          <a:xfrm flipV="1">
            <a:off x="14926153" y="1305923"/>
            <a:ext cx="2631831" cy="46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8452C1D0-427D-B2AF-249A-64D89D4241EC}"/>
              </a:ext>
            </a:extLst>
          </p:cNvPr>
          <p:cNvCxnSpPr>
            <a:cxnSpLocks/>
          </p:cNvCxnSpPr>
          <p:nvPr/>
        </p:nvCxnSpPr>
        <p:spPr>
          <a:xfrm flipV="1">
            <a:off x="4267200" y="2014639"/>
            <a:ext cx="1368000" cy="46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71B22CE8-D8FA-9AC2-0119-BA7BF2926610}"/>
              </a:ext>
            </a:extLst>
          </p:cNvPr>
          <p:cNvCxnSpPr/>
          <p:nvPr/>
        </p:nvCxnSpPr>
        <p:spPr>
          <a:xfrm>
            <a:off x="8528284" y="1995854"/>
            <a:ext cx="748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74FE409-0884-688D-7128-D7D7AD59F90E}"/>
              </a:ext>
            </a:extLst>
          </p:cNvPr>
          <p:cNvCxnSpPr/>
          <p:nvPr/>
        </p:nvCxnSpPr>
        <p:spPr>
          <a:xfrm>
            <a:off x="4951200" y="4000500"/>
            <a:ext cx="10260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7BFC793E-1835-1395-30C8-15EF3814276C}"/>
              </a:ext>
            </a:extLst>
          </p:cNvPr>
          <p:cNvCxnSpPr>
            <a:cxnSpLocks/>
          </p:cNvCxnSpPr>
          <p:nvPr/>
        </p:nvCxnSpPr>
        <p:spPr>
          <a:xfrm>
            <a:off x="4938969" y="3314700"/>
            <a:ext cx="6084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 xmlns:a16="http://schemas.microsoft.com/office/drawing/2014/main" id="{07668CF8-996D-8A9B-7C72-6ABE5724B9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038" y="5482526"/>
            <a:ext cx="5131161" cy="4628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grpSp>
        <p:nvGrpSpPr>
          <p:cNvPr id="2" name="Group 2"/>
          <p:cNvGrpSpPr/>
          <p:nvPr/>
        </p:nvGrpSpPr>
        <p:grpSpPr>
          <a:xfrm>
            <a:off x="547713" y="515836"/>
            <a:ext cx="17215376" cy="9404407"/>
            <a:chOff x="0" y="0"/>
            <a:chExt cx="4534091" cy="2476881"/>
          </a:xfrm>
        </p:grpSpPr>
        <p:sp>
          <p:nvSpPr>
            <p:cNvPr id="3" name="Freeform 3"/>
            <p:cNvSpPr/>
            <p:nvPr/>
          </p:nvSpPr>
          <p:spPr>
            <a:xfrm>
              <a:off x="0" y="0"/>
              <a:ext cx="4534091" cy="2476881"/>
            </a:xfrm>
            <a:custGeom>
              <a:avLst/>
              <a:gdLst/>
              <a:ahLst/>
              <a:cxnLst/>
              <a:rect l="l" t="t" r="r" b="b"/>
              <a:pathLst>
                <a:path w="4534091" h="2476881">
                  <a:moveTo>
                    <a:pt x="5397" y="0"/>
                  </a:moveTo>
                  <a:lnTo>
                    <a:pt x="4528694" y="0"/>
                  </a:lnTo>
                  <a:cubicBezTo>
                    <a:pt x="4531675" y="0"/>
                    <a:pt x="4534091" y="2416"/>
                    <a:pt x="4534091" y="5397"/>
                  </a:cubicBezTo>
                  <a:lnTo>
                    <a:pt x="4534091" y="2471484"/>
                  </a:lnTo>
                  <a:cubicBezTo>
                    <a:pt x="4534091" y="2474465"/>
                    <a:pt x="4531675" y="2476881"/>
                    <a:pt x="4528694" y="2476881"/>
                  </a:cubicBezTo>
                  <a:lnTo>
                    <a:pt x="5397" y="2476881"/>
                  </a:lnTo>
                  <a:cubicBezTo>
                    <a:pt x="2416" y="2476881"/>
                    <a:pt x="0" y="2474465"/>
                    <a:pt x="0" y="2471484"/>
                  </a:cubicBezTo>
                  <a:lnTo>
                    <a:pt x="0" y="5397"/>
                  </a:lnTo>
                  <a:cubicBezTo>
                    <a:pt x="0" y="2416"/>
                    <a:pt x="2416" y="0"/>
                    <a:pt x="5397" y="0"/>
                  </a:cubicBezTo>
                  <a:close/>
                </a:path>
              </a:pathLst>
            </a:custGeom>
            <a:solidFill>
              <a:srgbClr val="F6F1E0"/>
            </a:solidFill>
            <a:ln w="76200" cap="sq">
              <a:solidFill>
                <a:srgbClr val="000000"/>
              </a:solidFill>
              <a:prstDash val="lgDash"/>
              <a:miter/>
            </a:ln>
          </p:spPr>
        </p:sp>
        <p:sp>
          <p:nvSpPr>
            <p:cNvPr id="4" name="TextBox 4"/>
            <p:cNvSpPr txBox="1"/>
            <p:nvPr/>
          </p:nvSpPr>
          <p:spPr>
            <a:xfrm>
              <a:off x="0" y="-47625"/>
              <a:ext cx="4534091" cy="2524506"/>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2981126" y="0"/>
            <a:ext cx="4913194" cy="4114800"/>
          </a:xfrm>
          <a:custGeom>
            <a:avLst/>
            <a:gdLst/>
            <a:ahLst/>
            <a:cxnLst/>
            <a:rect l="l" t="t" r="r" b="b"/>
            <a:pathLst>
              <a:path w="4913194" h="4114800">
                <a:moveTo>
                  <a:pt x="0" y="0"/>
                </a:moveTo>
                <a:lnTo>
                  <a:pt x="4913194" y="0"/>
                </a:lnTo>
                <a:lnTo>
                  <a:pt x="491319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343601" y="5143500"/>
            <a:ext cx="5187635" cy="5375787"/>
          </a:xfrm>
          <a:custGeom>
            <a:avLst/>
            <a:gdLst/>
            <a:ahLst/>
            <a:cxnLst/>
            <a:rect l="l" t="t" r="r" b="b"/>
            <a:pathLst>
              <a:path w="5187635" h="5375787">
                <a:moveTo>
                  <a:pt x="0" y="0"/>
                </a:moveTo>
                <a:lnTo>
                  <a:pt x="5187635" y="0"/>
                </a:lnTo>
                <a:lnTo>
                  <a:pt x="5187635" y="5375787"/>
                </a:lnTo>
                <a:lnTo>
                  <a:pt x="0" y="5375787"/>
                </a:lnTo>
                <a:lnTo>
                  <a:pt x="0" y="0"/>
                </a:lnTo>
                <a:close/>
              </a:path>
            </a:pathLst>
          </a:custGeom>
          <a:blipFill>
            <a:blip r:embed="rId4"/>
            <a:stretch>
              <a:fillRect/>
            </a:stretch>
          </a:blipFill>
        </p:spPr>
      </p:sp>
      <p:sp>
        <p:nvSpPr>
          <p:cNvPr id="11" name="TextBox 10">
            <a:extLst>
              <a:ext uri="{FF2B5EF4-FFF2-40B4-BE49-F238E27FC236}">
                <a16:creationId xmlns="" xmlns:a16="http://schemas.microsoft.com/office/drawing/2014/main" id="{291DD367-5EBE-62E3-2977-EEC2FE3927A9}"/>
              </a:ext>
            </a:extLst>
          </p:cNvPr>
          <p:cNvSpPr txBox="1"/>
          <p:nvPr/>
        </p:nvSpPr>
        <p:spPr>
          <a:xfrm>
            <a:off x="1142999" y="876300"/>
            <a:ext cx="11706895" cy="3785652"/>
          </a:xfrm>
          <a:prstGeom prst="rect">
            <a:avLst/>
          </a:prstGeom>
          <a:noFill/>
        </p:spPr>
        <p:txBody>
          <a:bodyPr wrap="square">
            <a:spAutoFit/>
          </a:bodyPr>
          <a:lstStyle/>
          <a:p>
            <a:pPr algn="just"/>
            <a:r>
              <a:rPr lang="en-US" sz="4000" b="1" i="1" dirty="0">
                <a:solidFill>
                  <a:srgbClr val="C00000"/>
                </a:solidFill>
                <a:effectLst/>
                <a:latin typeface="Open Sans" panose="020B0606030504020204" pitchFamily="34" charset="0"/>
              </a:rPr>
              <a:t>T</a:t>
            </a:r>
            <a:r>
              <a:rPr lang="vi-VN" sz="4000" b="1" i="1" dirty="0">
                <a:solidFill>
                  <a:srgbClr val="C00000"/>
                </a:solidFill>
                <a:effectLst/>
                <a:latin typeface="Open Sans" panose="020B0606030504020204" pitchFamily="34" charset="0"/>
              </a:rPr>
              <a: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a:t>
            </a:r>
            <a:endParaRPr lang="en-US" sz="4000" b="1" i="1" dirty="0">
              <a:solidFill>
                <a:srgbClr val="C00000"/>
              </a:solidFill>
            </a:endParaRPr>
          </a:p>
        </p:txBody>
      </p:sp>
      <p:pic>
        <p:nvPicPr>
          <p:cNvPr id="15" name="Picture 14">
            <a:extLst>
              <a:ext uri="{FF2B5EF4-FFF2-40B4-BE49-F238E27FC236}">
                <a16:creationId xmlns="" xmlns:a16="http://schemas.microsoft.com/office/drawing/2014/main" id="{6AA56DCA-A767-EBC5-2717-E45BB93ADDAF}"/>
              </a:ext>
            </a:extLst>
          </p:cNvPr>
          <p:cNvPicPr>
            <a:picLocks noChangeAspect="1"/>
          </p:cNvPicPr>
          <p:nvPr/>
        </p:nvPicPr>
        <p:blipFill>
          <a:blip r:embed="rId5"/>
          <a:stretch>
            <a:fillRect/>
          </a:stretch>
        </p:blipFill>
        <p:spPr>
          <a:xfrm>
            <a:off x="357262" y="8720192"/>
            <a:ext cx="3901778" cy="1566808"/>
          </a:xfrm>
          <a:prstGeom prst="rect">
            <a:avLst/>
          </a:prstGeom>
        </p:spPr>
      </p:pic>
      <p:pic>
        <p:nvPicPr>
          <p:cNvPr id="17" name="Picture 16">
            <a:extLst>
              <a:ext uri="{FF2B5EF4-FFF2-40B4-BE49-F238E27FC236}">
                <a16:creationId xmlns="" xmlns:a16="http://schemas.microsoft.com/office/drawing/2014/main" id="{6CB50FA0-D621-AD1E-DD6E-37A282F84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5400" y="5831266"/>
            <a:ext cx="6684045" cy="4478748"/>
          </a:xfrm>
          <a:prstGeom prst="rect">
            <a:avLst/>
          </a:prstGeom>
        </p:spPr>
      </p:pic>
    </p:spTree>
    <p:extLst>
      <p:ext uri="{BB962C8B-B14F-4D97-AF65-F5344CB8AC3E}">
        <p14:creationId xmlns:p14="http://schemas.microsoft.com/office/powerpoint/2010/main" val="344432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7"/>
                                        </p:tgtEl>
                                        <p:attrNameLst>
                                          <p:attrName>ppt_x</p:attrName>
                                        </p:attrNameLst>
                                      </p:cBhvr>
                                      <p:tavLst>
                                        <p:tav tm="0">
                                          <p:val>
                                            <p:strVal val="ppt_x"/>
                                          </p:val>
                                        </p:tav>
                                        <p:tav tm="100000">
                                          <p:val>
                                            <p:strVal val="ppt_x"/>
                                          </p:val>
                                        </p:tav>
                                      </p:tavLst>
                                    </p:anim>
                                    <p:anim calcmode="lin" valueType="num">
                                      <p:cBhvr additive="base">
                                        <p:cTn id="30" dur="500"/>
                                        <p:tgtEl>
                                          <p:spTgt spid="17"/>
                                        </p:tgtEl>
                                        <p:attrNameLst>
                                          <p:attrName>ppt_y</p:attrName>
                                        </p:attrNameLst>
                                      </p:cBhvr>
                                      <p:tavLst>
                                        <p:tav tm="0">
                                          <p:val>
                                            <p:strVal val="ppt_y"/>
                                          </p:val>
                                        </p:tav>
                                        <p:tav tm="100000">
                                          <p:val>
                                            <p:strVal val="1+ppt_h/2"/>
                                          </p:val>
                                        </p:tav>
                                      </p:tavLst>
                                    </p:anim>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grpSp>
        <p:nvGrpSpPr>
          <p:cNvPr id="2" name="Group 2"/>
          <p:cNvGrpSpPr/>
          <p:nvPr/>
        </p:nvGrpSpPr>
        <p:grpSpPr>
          <a:xfrm>
            <a:off x="547713" y="515836"/>
            <a:ext cx="17215376" cy="9404407"/>
            <a:chOff x="0" y="0"/>
            <a:chExt cx="4534091" cy="2476881"/>
          </a:xfrm>
        </p:grpSpPr>
        <p:sp>
          <p:nvSpPr>
            <p:cNvPr id="3" name="Freeform 3"/>
            <p:cNvSpPr/>
            <p:nvPr/>
          </p:nvSpPr>
          <p:spPr>
            <a:xfrm>
              <a:off x="0" y="0"/>
              <a:ext cx="4534091" cy="2476881"/>
            </a:xfrm>
            <a:custGeom>
              <a:avLst/>
              <a:gdLst/>
              <a:ahLst/>
              <a:cxnLst/>
              <a:rect l="l" t="t" r="r" b="b"/>
              <a:pathLst>
                <a:path w="4534091" h="2476881">
                  <a:moveTo>
                    <a:pt x="5397" y="0"/>
                  </a:moveTo>
                  <a:lnTo>
                    <a:pt x="4528694" y="0"/>
                  </a:lnTo>
                  <a:cubicBezTo>
                    <a:pt x="4531675" y="0"/>
                    <a:pt x="4534091" y="2416"/>
                    <a:pt x="4534091" y="5397"/>
                  </a:cubicBezTo>
                  <a:lnTo>
                    <a:pt x="4534091" y="2471484"/>
                  </a:lnTo>
                  <a:cubicBezTo>
                    <a:pt x="4534091" y="2474465"/>
                    <a:pt x="4531675" y="2476881"/>
                    <a:pt x="4528694" y="2476881"/>
                  </a:cubicBezTo>
                  <a:lnTo>
                    <a:pt x="5397" y="2476881"/>
                  </a:lnTo>
                  <a:cubicBezTo>
                    <a:pt x="2416" y="2476881"/>
                    <a:pt x="0" y="2474465"/>
                    <a:pt x="0" y="2471484"/>
                  </a:cubicBezTo>
                  <a:lnTo>
                    <a:pt x="0" y="5397"/>
                  </a:lnTo>
                  <a:cubicBezTo>
                    <a:pt x="0" y="2416"/>
                    <a:pt x="2416" y="0"/>
                    <a:pt x="5397" y="0"/>
                  </a:cubicBezTo>
                  <a:close/>
                </a:path>
              </a:pathLst>
            </a:custGeom>
            <a:solidFill>
              <a:srgbClr val="F6F1E0"/>
            </a:solidFill>
            <a:ln w="76200" cap="sq">
              <a:solidFill>
                <a:srgbClr val="000000"/>
              </a:solidFill>
              <a:prstDash val="lgDash"/>
              <a:miter/>
            </a:ln>
          </p:spPr>
        </p:sp>
        <p:sp>
          <p:nvSpPr>
            <p:cNvPr id="4" name="TextBox 4"/>
            <p:cNvSpPr txBox="1"/>
            <p:nvPr/>
          </p:nvSpPr>
          <p:spPr>
            <a:xfrm>
              <a:off x="0" y="-47625"/>
              <a:ext cx="4534091" cy="2524506"/>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2981126" y="0"/>
            <a:ext cx="4913194" cy="4114800"/>
          </a:xfrm>
          <a:custGeom>
            <a:avLst/>
            <a:gdLst/>
            <a:ahLst/>
            <a:cxnLst/>
            <a:rect l="l" t="t" r="r" b="b"/>
            <a:pathLst>
              <a:path w="4913194" h="4114800">
                <a:moveTo>
                  <a:pt x="0" y="0"/>
                </a:moveTo>
                <a:lnTo>
                  <a:pt x="4913194" y="0"/>
                </a:lnTo>
                <a:lnTo>
                  <a:pt x="491319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343601" y="5143500"/>
            <a:ext cx="5187635" cy="5375787"/>
          </a:xfrm>
          <a:custGeom>
            <a:avLst/>
            <a:gdLst/>
            <a:ahLst/>
            <a:cxnLst/>
            <a:rect l="l" t="t" r="r" b="b"/>
            <a:pathLst>
              <a:path w="5187635" h="5375787">
                <a:moveTo>
                  <a:pt x="0" y="0"/>
                </a:moveTo>
                <a:lnTo>
                  <a:pt x="5187635" y="0"/>
                </a:lnTo>
                <a:lnTo>
                  <a:pt x="5187635" y="5375787"/>
                </a:lnTo>
                <a:lnTo>
                  <a:pt x="0" y="5375787"/>
                </a:lnTo>
                <a:lnTo>
                  <a:pt x="0" y="0"/>
                </a:lnTo>
                <a:close/>
              </a:path>
            </a:pathLst>
          </a:custGeom>
          <a:blipFill>
            <a:blip r:embed="rId4"/>
            <a:stretch>
              <a:fillRect/>
            </a:stretch>
          </a:blipFill>
        </p:spPr>
      </p:sp>
      <p:sp>
        <p:nvSpPr>
          <p:cNvPr id="11" name="TextBox 10">
            <a:extLst>
              <a:ext uri="{FF2B5EF4-FFF2-40B4-BE49-F238E27FC236}">
                <a16:creationId xmlns="" xmlns:a16="http://schemas.microsoft.com/office/drawing/2014/main" id="{291DD367-5EBE-62E3-2977-EEC2FE3927A9}"/>
              </a:ext>
            </a:extLst>
          </p:cNvPr>
          <p:cNvSpPr txBox="1"/>
          <p:nvPr/>
        </p:nvSpPr>
        <p:spPr>
          <a:xfrm>
            <a:off x="1142999" y="876300"/>
            <a:ext cx="11706895" cy="3785652"/>
          </a:xfrm>
          <a:prstGeom prst="rect">
            <a:avLst/>
          </a:prstGeom>
          <a:noFill/>
        </p:spPr>
        <p:txBody>
          <a:bodyPr wrap="square">
            <a:spAutoFit/>
          </a:bodyPr>
          <a:lstStyle/>
          <a:p>
            <a:pPr algn="just"/>
            <a:r>
              <a:rPr lang="en-US" sz="4000" b="1" i="1" dirty="0">
                <a:solidFill>
                  <a:srgbClr val="C00000"/>
                </a:solidFill>
                <a:effectLst/>
                <a:latin typeface="Open Sans" panose="020B0606030504020204" pitchFamily="34" charset="0"/>
              </a:rPr>
              <a:t>T</a:t>
            </a:r>
            <a:r>
              <a:rPr lang="vi-VN" sz="4000" b="1" i="1" dirty="0">
                <a:solidFill>
                  <a:srgbClr val="C00000"/>
                </a:solidFill>
                <a:effectLst/>
                <a:latin typeface="Open Sans" panose="020B0606030504020204" pitchFamily="34" charset="0"/>
              </a:rPr>
              <a: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a:t>
            </a:r>
            <a:endParaRPr lang="en-US" sz="4000" b="1" i="1" dirty="0">
              <a:solidFill>
                <a:srgbClr val="C00000"/>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F45E8A8C-98CC-0A36-B0E2-F747637BEDA9}"/>
                  </a:ext>
                </a:extLst>
              </p:cNvPr>
              <p:cNvSpPr txBox="1"/>
              <p:nvPr/>
            </p:nvSpPr>
            <p:spPr>
              <a:xfrm>
                <a:off x="5477530" y="4449810"/>
                <a:ext cx="11506200" cy="5275547"/>
              </a:xfrm>
              <a:prstGeom prst="rect">
                <a:avLst/>
              </a:prstGeom>
              <a:noFill/>
            </p:spPr>
            <p:txBody>
              <a:bodyPr wrap="square">
                <a:spAutoFit/>
              </a:bodyPr>
              <a:lstStyle/>
              <a:p>
                <a:pPr algn="ctr"/>
                <a:r>
                  <a:rPr lang="en-US" sz="4000" b="1" i="0" dirty="0" err="1">
                    <a:solidFill>
                      <a:srgbClr val="008000"/>
                    </a:solidFill>
                    <a:effectLst/>
                    <a:latin typeface="Open Sans" panose="020B0606030504020204" pitchFamily="34" charset="0"/>
                  </a:rPr>
                  <a:t>Bài</a:t>
                </a:r>
                <a:r>
                  <a:rPr lang="vi-VN" sz="4000" b="1" i="0" dirty="0">
                    <a:solidFill>
                      <a:srgbClr val="008000"/>
                    </a:solidFill>
                    <a:effectLst/>
                    <a:latin typeface="Open Sans" panose="020B0606030504020204" pitchFamily="34" charset="0"/>
                  </a:rPr>
                  <a:t> giải:</a:t>
                </a:r>
                <a:endParaRPr lang="vi-VN" sz="4000" b="0" i="0" dirty="0">
                  <a:solidFill>
                    <a:srgbClr val="000000"/>
                  </a:solidFill>
                  <a:effectLst/>
                  <a:latin typeface="Open Sans" panose="020B0606030504020204" pitchFamily="34" charset="0"/>
                </a:endParaRPr>
              </a:p>
              <a:p>
                <a:pPr algn="ctr"/>
                <a:r>
                  <a:rPr lang="vi-VN" sz="4000" b="0" i="0" dirty="0">
                    <a:solidFill>
                      <a:srgbClr val="000000"/>
                    </a:solidFill>
                    <a:effectLst/>
                    <a:latin typeface="Open Sans" panose="020B0606030504020204" pitchFamily="34" charset="0"/>
                  </a:rPr>
                  <a:t>70% = </a:t>
                </a:r>
                <a14:m>
                  <m:oMath xmlns:m="http://schemas.openxmlformats.org/officeDocument/2006/math">
                    <m:f>
                      <m:fPr>
                        <m:ctrlPr>
                          <a:rPr lang="vi-VN" sz="4000" b="0" i="1" smtClean="0">
                            <a:solidFill>
                              <a:srgbClr val="000000"/>
                            </a:solidFill>
                            <a:effectLst/>
                            <a:latin typeface="Cambria Math"/>
                          </a:rPr>
                        </m:ctrlPr>
                      </m:fPr>
                      <m:num>
                        <m:r>
                          <a:rPr lang="en-US" sz="4000" b="0" i="1" smtClean="0">
                            <a:solidFill>
                              <a:srgbClr val="000000"/>
                            </a:solidFill>
                            <a:effectLst/>
                            <a:latin typeface="Cambria Math" panose="02040503050406030204" pitchFamily="18" charset="0"/>
                          </a:rPr>
                          <m:t>70</m:t>
                        </m:r>
                      </m:num>
                      <m:den>
                        <m:r>
                          <a:rPr lang="en-US" sz="4000" b="0" i="1" smtClean="0">
                            <a:solidFill>
                              <a:srgbClr val="000000"/>
                            </a:solidFill>
                            <a:effectLst/>
                            <a:latin typeface="Cambria Math" panose="02040503050406030204" pitchFamily="18" charset="0"/>
                          </a:rPr>
                          <m:t>100</m:t>
                        </m:r>
                      </m:den>
                    </m:f>
                  </m:oMath>
                </a14:m>
                <a:r>
                  <a:rPr lang="en-US" sz="4000" b="0" i="0" dirty="0">
                    <a:solidFill>
                      <a:srgbClr val="000000"/>
                    </a:solidFill>
                    <a:effectLst/>
                    <a:latin typeface="Open Sans" panose="020B0606030504020204" pitchFamily="34" charset="0"/>
                  </a:rPr>
                  <a:t> = </a:t>
                </a:r>
                <a14:m>
                  <m:oMath xmlns:m="http://schemas.openxmlformats.org/officeDocument/2006/math">
                    <m:f>
                      <m:fPr>
                        <m:ctrlPr>
                          <a:rPr lang="vi-VN" sz="4000" i="1">
                            <a:solidFill>
                              <a:srgbClr val="000000"/>
                            </a:solidFill>
                            <a:latin typeface="Cambria Math"/>
                          </a:rPr>
                        </m:ctrlPr>
                      </m:fPr>
                      <m:num>
                        <m:r>
                          <a:rPr lang="en-US" sz="4000" i="1">
                            <a:solidFill>
                              <a:srgbClr val="000000"/>
                            </a:solidFill>
                            <a:latin typeface="Cambria Math" panose="02040503050406030204" pitchFamily="18" charset="0"/>
                          </a:rPr>
                          <m:t>7</m:t>
                        </m:r>
                      </m:num>
                      <m:den>
                        <m:r>
                          <a:rPr lang="en-US" sz="4000" i="1">
                            <a:solidFill>
                              <a:srgbClr val="000000"/>
                            </a:solidFill>
                            <a:latin typeface="Cambria Math" panose="02040503050406030204" pitchFamily="18" charset="0"/>
                          </a:rPr>
                          <m:t>10</m:t>
                        </m:r>
                      </m:den>
                    </m:f>
                  </m:oMath>
                </a14:m>
                <a:r>
                  <a:rPr lang="en-US" sz="4000" b="0" i="0" dirty="0">
                    <a:solidFill>
                      <a:srgbClr val="000000"/>
                    </a:solidFill>
                    <a:effectLst/>
                    <a:latin typeface="Open Sans" panose="020B0606030504020204" pitchFamily="34" charset="0"/>
                  </a:rPr>
                  <a:t> </a:t>
                </a:r>
              </a:p>
              <a:p>
                <a:pPr algn="ctr"/>
                <a:r>
                  <a:rPr lang="vi-VN" sz="4000" b="0" i="0" dirty="0">
                    <a:solidFill>
                      <a:srgbClr val="000000"/>
                    </a:solidFill>
                    <a:effectLst/>
                    <a:latin typeface="Open Sans" panose="020B0606030504020204" pitchFamily="34" charset="0"/>
                  </a:rPr>
                  <a:t>Tổng số phần bằng nhau là:</a:t>
                </a:r>
              </a:p>
              <a:p>
                <a:pPr algn="ctr"/>
                <a:r>
                  <a:rPr lang="vi-VN" sz="4000" b="0" i="0" dirty="0">
                    <a:solidFill>
                      <a:srgbClr val="000000"/>
                    </a:solidFill>
                    <a:effectLst/>
                    <a:latin typeface="Open Sans" panose="020B0606030504020204" pitchFamily="34" charset="0"/>
                  </a:rPr>
                  <a:t>7 + 10 = 17 (phần)</a:t>
                </a:r>
              </a:p>
              <a:p>
                <a:pPr algn="ctr"/>
                <a:r>
                  <a:rPr lang="vi-VN" sz="4000" b="0" i="0" dirty="0">
                    <a:solidFill>
                      <a:srgbClr val="000000"/>
                    </a:solidFill>
                    <a:effectLst/>
                    <a:latin typeface="Open Sans" panose="020B0606030504020204" pitchFamily="34" charset="0"/>
                  </a:rPr>
                  <a:t>Lúc đó, tổ sản xuất đã may được số bộ quần áo đồng phục là:</a:t>
                </a:r>
              </a:p>
              <a:p>
                <a:pPr algn="ctr"/>
                <a:r>
                  <a:rPr lang="vi-VN" sz="4000" b="0" i="0" dirty="0">
                    <a:solidFill>
                      <a:srgbClr val="000000"/>
                    </a:solidFill>
                    <a:effectLst/>
                    <a:latin typeface="Open Sans" panose="020B0606030504020204" pitchFamily="34" charset="0"/>
                  </a:rPr>
                  <a:t>850 : 17 × 7 = 350 (bộ)</a:t>
                </a:r>
              </a:p>
              <a:p>
                <a:pPr algn="ctr"/>
                <a:r>
                  <a:rPr lang="vi-VN" sz="4000" b="0" i="0" dirty="0">
                    <a:solidFill>
                      <a:srgbClr val="000000"/>
                    </a:solidFill>
                    <a:effectLst/>
                    <a:latin typeface="Open Sans" panose="020B0606030504020204" pitchFamily="34" charset="0"/>
                  </a:rPr>
                  <a:t>Đáp số: 350 bộ quần áo đồng phục.</a:t>
                </a:r>
              </a:p>
            </p:txBody>
          </p:sp>
        </mc:Choice>
        <mc:Fallback xmlns="">
          <p:sp>
            <p:nvSpPr>
              <p:cNvPr id="13" name="TextBox 12">
                <a:extLst>
                  <a:ext uri="{FF2B5EF4-FFF2-40B4-BE49-F238E27FC236}">
                    <a16:creationId xmlns:a16="http://schemas.microsoft.com/office/drawing/2014/main" id="{F45E8A8C-98CC-0A36-B0E2-F747637BEDA9}"/>
                  </a:ext>
                </a:extLst>
              </p:cNvPr>
              <p:cNvSpPr txBox="1">
                <a:spLocks noRot="1" noChangeAspect="1" noMove="1" noResize="1" noEditPoints="1" noAdjustHandles="1" noChangeArrowheads="1" noChangeShapeType="1" noTextEdit="1"/>
              </p:cNvSpPr>
              <p:nvPr/>
            </p:nvSpPr>
            <p:spPr>
              <a:xfrm>
                <a:off x="5477530" y="4449810"/>
                <a:ext cx="11506200" cy="5275547"/>
              </a:xfrm>
              <a:prstGeom prst="rect">
                <a:avLst/>
              </a:prstGeom>
              <a:blipFill>
                <a:blip r:embed="rId5"/>
                <a:stretch>
                  <a:fillRect l="-1166" t="-2197" r="-2226" b="-4046"/>
                </a:stretch>
              </a:blipFill>
            </p:spPr>
            <p:txBody>
              <a:bodyPr/>
              <a:lstStyle/>
              <a:p>
                <a:r>
                  <a:rPr lang="en-US">
                    <a:noFill/>
                  </a:rPr>
                  <a:t> </a:t>
                </a:r>
              </a:p>
            </p:txBody>
          </p:sp>
        </mc:Fallback>
      </mc:AlternateContent>
      <p:pic>
        <p:nvPicPr>
          <p:cNvPr id="15" name="Picture 14">
            <a:extLst>
              <a:ext uri="{FF2B5EF4-FFF2-40B4-BE49-F238E27FC236}">
                <a16:creationId xmlns="" xmlns:a16="http://schemas.microsoft.com/office/drawing/2014/main" id="{6AA56DCA-A767-EBC5-2717-E45BB93ADDAF}"/>
              </a:ext>
            </a:extLst>
          </p:cNvPr>
          <p:cNvPicPr>
            <a:picLocks noChangeAspect="1"/>
          </p:cNvPicPr>
          <p:nvPr/>
        </p:nvPicPr>
        <p:blipFill>
          <a:blip r:embed="rId6"/>
          <a:stretch>
            <a:fillRect/>
          </a:stretch>
        </p:blipFill>
        <p:spPr>
          <a:xfrm>
            <a:off x="357262" y="8720192"/>
            <a:ext cx="3901778" cy="1566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a:extLst>
            <a:ext uri="{FF2B5EF4-FFF2-40B4-BE49-F238E27FC236}">
              <a16:creationId xmlns="" xmlns:a16="http://schemas.microsoft.com/office/drawing/2014/main" id="{7D894CEF-B673-B637-CB15-DA420257BF49}"/>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4A4C0D93-7338-F9C4-6EF3-9F18BC0F8F2A}"/>
              </a:ext>
            </a:extLst>
          </p:cNvPr>
          <p:cNvSpPr/>
          <p:nvPr/>
        </p:nvSpPr>
        <p:spPr>
          <a:xfrm rot="-10800000">
            <a:off x="-381000" y="7200900"/>
            <a:ext cx="12695779" cy="5032145"/>
          </a:xfrm>
          <a:custGeom>
            <a:avLst/>
            <a:gdLst/>
            <a:ahLst/>
            <a:cxnLst/>
            <a:rect l="l" t="t" r="r" b="b"/>
            <a:pathLst>
              <a:path w="12695779" h="5032145">
                <a:moveTo>
                  <a:pt x="0" y="0"/>
                </a:moveTo>
                <a:lnTo>
                  <a:pt x="12695779" y="0"/>
                </a:lnTo>
                <a:lnTo>
                  <a:pt x="12695779" y="5032145"/>
                </a:lnTo>
                <a:lnTo>
                  <a:pt x="0" y="50321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a:extLst>
              <a:ext uri="{FF2B5EF4-FFF2-40B4-BE49-F238E27FC236}">
                <a16:creationId xmlns="" xmlns:a16="http://schemas.microsoft.com/office/drawing/2014/main" id="{BE24C679-E70A-B483-A383-947E64BFBFDA}"/>
              </a:ext>
            </a:extLst>
          </p:cNvPr>
          <p:cNvSpPr/>
          <p:nvPr/>
        </p:nvSpPr>
        <p:spPr>
          <a:xfrm>
            <a:off x="17068800" y="-495300"/>
            <a:ext cx="2753353" cy="1316355"/>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 xmlns:a16="http://schemas.microsoft.com/office/drawing/2014/main" id="{FAA0C8F7-6587-93B8-0512-F837156B1E91}"/>
              </a:ext>
            </a:extLst>
          </p:cNvPr>
          <p:cNvSpPr/>
          <p:nvPr/>
        </p:nvSpPr>
        <p:spPr>
          <a:xfrm>
            <a:off x="152400" y="0"/>
            <a:ext cx="2753353" cy="1326616"/>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8" name="Picture 7">
            <a:extLst>
              <a:ext uri="{FF2B5EF4-FFF2-40B4-BE49-F238E27FC236}">
                <a16:creationId xmlns="" xmlns:a16="http://schemas.microsoft.com/office/drawing/2014/main" id="{AEA83FFB-36FB-1B3E-299D-2DFAADF46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527" y="1790700"/>
            <a:ext cx="4907705" cy="8151058"/>
          </a:xfrm>
          <a:prstGeom prst="rect">
            <a:avLst/>
          </a:prstGeom>
        </p:spPr>
      </p:pic>
    </p:spTree>
    <p:extLst>
      <p:ext uri="{BB962C8B-B14F-4D97-AF65-F5344CB8AC3E}">
        <p14:creationId xmlns:p14="http://schemas.microsoft.com/office/powerpoint/2010/main" val="199576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a:extLst>
            <a:ext uri="{FF2B5EF4-FFF2-40B4-BE49-F238E27FC236}">
              <a16:creationId xmlns="" xmlns:a16="http://schemas.microsoft.com/office/drawing/2014/main" id="{217C7191-B1A5-0165-E7BB-5D6E0E870067}"/>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BC32EB3D-3F5A-8AB0-6E5B-FD2C45B63423}"/>
              </a:ext>
            </a:extLst>
          </p:cNvPr>
          <p:cNvSpPr/>
          <p:nvPr/>
        </p:nvSpPr>
        <p:spPr>
          <a:xfrm rot="-10800000">
            <a:off x="-381000" y="7200900"/>
            <a:ext cx="12695779" cy="5032145"/>
          </a:xfrm>
          <a:custGeom>
            <a:avLst/>
            <a:gdLst/>
            <a:ahLst/>
            <a:cxnLst/>
            <a:rect l="l" t="t" r="r" b="b"/>
            <a:pathLst>
              <a:path w="12695779" h="5032145">
                <a:moveTo>
                  <a:pt x="0" y="0"/>
                </a:moveTo>
                <a:lnTo>
                  <a:pt x="12695779" y="0"/>
                </a:lnTo>
                <a:lnTo>
                  <a:pt x="12695779" y="5032145"/>
                </a:lnTo>
                <a:lnTo>
                  <a:pt x="0" y="50321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a:extLst>
              <a:ext uri="{FF2B5EF4-FFF2-40B4-BE49-F238E27FC236}">
                <a16:creationId xmlns="" xmlns:a16="http://schemas.microsoft.com/office/drawing/2014/main" id="{B3B3D48A-CB24-48FA-F554-93997A840BBC}"/>
              </a:ext>
            </a:extLst>
          </p:cNvPr>
          <p:cNvSpPr/>
          <p:nvPr/>
        </p:nvSpPr>
        <p:spPr>
          <a:xfrm>
            <a:off x="17068800" y="-495300"/>
            <a:ext cx="2753353" cy="1316355"/>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 xmlns:a16="http://schemas.microsoft.com/office/drawing/2014/main" id="{41ABA5A2-C5B3-5CCE-004C-D213BA6C6B2D}"/>
              </a:ext>
            </a:extLst>
          </p:cNvPr>
          <p:cNvSpPr/>
          <p:nvPr/>
        </p:nvSpPr>
        <p:spPr>
          <a:xfrm>
            <a:off x="152400" y="0"/>
            <a:ext cx="2753353" cy="1326616"/>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 name="Picture 2">
            <a:extLst>
              <a:ext uri="{FF2B5EF4-FFF2-40B4-BE49-F238E27FC236}">
                <a16:creationId xmlns="" xmlns:a16="http://schemas.microsoft.com/office/drawing/2014/main" id="{1E12EEAB-425B-2ED4-0069-0335BB5248D3}"/>
              </a:ext>
            </a:extLst>
          </p:cNvPr>
          <p:cNvPicPr>
            <a:picLocks noChangeAspect="1"/>
          </p:cNvPicPr>
          <p:nvPr/>
        </p:nvPicPr>
        <p:blipFill>
          <a:blip r:embed="rId6"/>
          <a:stretch>
            <a:fillRect/>
          </a:stretch>
        </p:blipFill>
        <p:spPr>
          <a:xfrm>
            <a:off x="2590800" y="28956"/>
            <a:ext cx="14190519" cy="8496299"/>
          </a:xfrm>
          <a:prstGeom prst="rect">
            <a:avLst/>
          </a:prstGeom>
        </p:spPr>
      </p:pic>
    </p:spTree>
    <p:extLst>
      <p:ext uri="{BB962C8B-B14F-4D97-AF65-F5344CB8AC3E}">
        <p14:creationId xmlns:p14="http://schemas.microsoft.com/office/powerpoint/2010/main" val="3464006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a:extLst>
            <a:ext uri="{FF2B5EF4-FFF2-40B4-BE49-F238E27FC236}">
              <a16:creationId xmlns="" xmlns:a16="http://schemas.microsoft.com/office/drawing/2014/main" id="{C1628A96-712C-E4CA-463D-6F1ED0272459}"/>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486EEC0C-20DA-524F-C127-5FF64EABE15C}"/>
              </a:ext>
            </a:extLst>
          </p:cNvPr>
          <p:cNvSpPr/>
          <p:nvPr/>
        </p:nvSpPr>
        <p:spPr>
          <a:xfrm rot="-10800000">
            <a:off x="-381000" y="7200900"/>
            <a:ext cx="12695779" cy="5032145"/>
          </a:xfrm>
          <a:custGeom>
            <a:avLst/>
            <a:gdLst/>
            <a:ahLst/>
            <a:cxnLst/>
            <a:rect l="l" t="t" r="r" b="b"/>
            <a:pathLst>
              <a:path w="12695779" h="5032145">
                <a:moveTo>
                  <a:pt x="0" y="0"/>
                </a:moveTo>
                <a:lnTo>
                  <a:pt x="12695779" y="0"/>
                </a:lnTo>
                <a:lnTo>
                  <a:pt x="12695779" y="5032145"/>
                </a:lnTo>
                <a:lnTo>
                  <a:pt x="0" y="50321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a:extLst>
              <a:ext uri="{FF2B5EF4-FFF2-40B4-BE49-F238E27FC236}">
                <a16:creationId xmlns="" xmlns:a16="http://schemas.microsoft.com/office/drawing/2014/main" id="{10D48EA8-0852-111A-46D5-4F796C4DBDD3}"/>
              </a:ext>
            </a:extLst>
          </p:cNvPr>
          <p:cNvSpPr/>
          <p:nvPr/>
        </p:nvSpPr>
        <p:spPr>
          <a:xfrm>
            <a:off x="17068800" y="-495300"/>
            <a:ext cx="2753353" cy="1316355"/>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 xmlns:a16="http://schemas.microsoft.com/office/drawing/2014/main" id="{1D0A2FFC-4979-1D76-7C61-6AD1D599EF24}"/>
              </a:ext>
            </a:extLst>
          </p:cNvPr>
          <p:cNvSpPr/>
          <p:nvPr/>
        </p:nvSpPr>
        <p:spPr>
          <a:xfrm>
            <a:off x="152400" y="0"/>
            <a:ext cx="2753353" cy="1326616"/>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2" name="Picture 11">
            <a:extLst>
              <a:ext uri="{FF2B5EF4-FFF2-40B4-BE49-F238E27FC236}">
                <a16:creationId xmlns="" xmlns:a16="http://schemas.microsoft.com/office/drawing/2014/main" id="{F23D80E7-58E2-D918-CCED-3070D8601787}"/>
              </a:ext>
            </a:extLst>
          </p:cNvPr>
          <p:cNvPicPr>
            <a:picLocks noChangeAspect="1"/>
          </p:cNvPicPr>
          <p:nvPr/>
        </p:nvPicPr>
        <p:blipFill>
          <a:blip r:embed="rId6"/>
          <a:stretch>
            <a:fillRect/>
          </a:stretch>
        </p:blipFill>
        <p:spPr>
          <a:xfrm>
            <a:off x="-381000" y="625208"/>
            <a:ext cx="17387299" cy="9126503"/>
          </a:xfrm>
          <a:prstGeom prst="rect">
            <a:avLst/>
          </a:prstGeom>
        </p:spPr>
      </p:pic>
    </p:spTree>
    <p:extLst>
      <p:ext uri="{BB962C8B-B14F-4D97-AF65-F5344CB8AC3E}">
        <p14:creationId xmlns:p14="http://schemas.microsoft.com/office/powerpoint/2010/main" val="420870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8288000" cy="10287002"/>
          </a:xfrm>
          <a:prstGeom prst="rect">
            <a:avLst/>
          </a:prstGeom>
        </p:spPr>
      </p:pic>
      <p:grpSp>
        <p:nvGrpSpPr>
          <p:cNvPr id="5" name="Group 4">
            <a:extLst>
              <a:ext uri="{FF2B5EF4-FFF2-40B4-BE49-F238E27FC236}">
                <a16:creationId xmlns="" xmlns:a16="http://schemas.microsoft.com/office/drawing/2014/main" id="{A596AE04-B8C0-F8FD-CA2A-904B7C36F6E8}"/>
              </a:ext>
            </a:extLst>
          </p:cNvPr>
          <p:cNvGrpSpPr/>
          <p:nvPr/>
        </p:nvGrpSpPr>
        <p:grpSpPr>
          <a:xfrm>
            <a:off x="438246" y="878382"/>
            <a:ext cx="16440054" cy="1960081"/>
            <a:chOff x="6587751" y="6266904"/>
            <a:chExt cx="6936715" cy="1895604"/>
          </a:xfrm>
        </p:grpSpPr>
        <p:grpSp>
          <p:nvGrpSpPr>
            <p:cNvPr id="6" name="Group 5">
              <a:extLst>
                <a:ext uri="{FF2B5EF4-FFF2-40B4-BE49-F238E27FC236}">
                  <a16:creationId xmlns="" xmlns:a16="http://schemas.microsoft.com/office/drawing/2014/main" id="{4D0940E4-8177-E7FE-8940-7D56510C01FA}"/>
                </a:ext>
              </a:extLst>
            </p:cNvPr>
            <p:cNvGrpSpPr/>
            <p:nvPr/>
          </p:nvGrpSpPr>
          <p:grpSpPr>
            <a:xfrm>
              <a:off x="6587751" y="6266904"/>
              <a:ext cx="6895131" cy="1892622"/>
              <a:chOff x="6459407" y="6049061"/>
              <a:chExt cx="6895131" cy="1892622"/>
            </a:xfrm>
          </p:grpSpPr>
          <p:sp>
            <p:nvSpPr>
              <p:cNvPr id="8" name="TextBox 7">
                <a:extLst>
                  <a:ext uri="{FF2B5EF4-FFF2-40B4-BE49-F238E27FC236}">
                    <a16:creationId xmlns="" xmlns:a16="http://schemas.microsoft.com/office/drawing/2014/main" id="{D73B01FE-D1A6-820D-E1AB-C1844C764C12}"/>
                  </a:ext>
                </a:extLst>
              </p:cNvPr>
              <p:cNvSpPr txBox="1"/>
              <p:nvPr/>
            </p:nvSpPr>
            <p:spPr>
              <a:xfrm>
                <a:off x="6459407" y="6049061"/>
                <a:ext cx="6895131" cy="1875208"/>
              </a:xfrm>
              <a:prstGeom prst="rect">
                <a:avLst/>
              </a:prstGeom>
              <a:noFill/>
            </p:spPr>
            <p:txBody>
              <a:bodyPr wrap="square" rtlCol="0">
                <a:spAutoFit/>
              </a:bodyPr>
              <a:lstStyle/>
              <a:p>
                <a:pPr algn="ctr" defTabSz="1371600">
                  <a:defRPr/>
                </a:pPr>
                <a:r>
                  <a:rPr lang="en-US" sz="12000" dirty="0">
                    <a:ln w="215900">
                      <a:solidFill>
                        <a:prstClr val="white"/>
                      </a:solidFill>
                    </a:ln>
                    <a:solidFill>
                      <a:prstClr val="white"/>
                    </a:solidFill>
                    <a:effectLst>
                      <a:outerShdw blurRad="50800" dist="38100" dir="8100000" algn="tr" rotWithShape="0">
                        <a:prstClr val="black">
                          <a:alpha val="40000"/>
                        </a:prstClr>
                      </a:outerShdw>
                    </a:effectLst>
                    <a:latin typeface="UTM Showcard" panose="02040603050506020204" pitchFamily="18" charset="0"/>
                    <a:ea typeface="思源黑体 CN"/>
                  </a:rPr>
                  <a:t>TRỒNG CÂY CÙNG NA</a:t>
                </a:r>
                <a:endParaRPr lang="vi-VN" sz="12000" dirty="0">
                  <a:ln w="215900">
                    <a:solidFill>
                      <a:prstClr val="white"/>
                    </a:solidFill>
                  </a:ln>
                  <a:solidFill>
                    <a:prstClr val="white"/>
                  </a:solidFill>
                  <a:effectLst>
                    <a:outerShdw blurRad="50800" dist="38100" dir="8100000" algn="tr" rotWithShape="0">
                      <a:prstClr val="black">
                        <a:alpha val="40000"/>
                      </a:prstClr>
                    </a:outerShdw>
                  </a:effectLst>
                  <a:latin typeface="Arial" panose="020B0604020202020204" pitchFamily="34" charset="0"/>
                  <a:ea typeface="思源黑体 CN"/>
                </a:endParaRPr>
              </a:p>
            </p:txBody>
          </p:sp>
          <p:sp>
            <p:nvSpPr>
              <p:cNvPr id="9" name="TextBox 8">
                <a:extLst>
                  <a:ext uri="{FF2B5EF4-FFF2-40B4-BE49-F238E27FC236}">
                    <a16:creationId xmlns="" xmlns:a16="http://schemas.microsoft.com/office/drawing/2014/main" id="{940887EA-6AB5-AE11-F488-FA066DA75A6A}"/>
                  </a:ext>
                </a:extLst>
              </p:cNvPr>
              <p:cNvSpPr txBox="1"/>
              <p:nvPr/>
            </p:nvSpPr>
            <p:spPr>
              <a:xfrm>
                <a:off x="6459407" y="6066475"/>
                <a:ext cx="6895131" cy="1875208"/>
              </a:xfrm>
              <a:prstGeom prst="rect">
                <a:avLst/>
              </a:prstGeom>
              <a:noFill/>
            </p:spPr>
            <p:txBody>
              <a:bodyPr wrap="square" rtlCol="0">
                <a:spAutoFit/>
              </a:bodyPr>
              <a:lstStyle/>
              <a:p>
                <a:pPr algn="ctr" defTabSz="1371600">
                  <a:defRPr/>
                </a:pPr>
                <a:r>
                  <a:rPr lang="en-US" sz="12000" dirty="0">
                    <a:solidFill>
                      <a:srgbClr val="207921"/>
                    </a:solidFill>
                    <a:latin typeface="UTM Showcard" panose="02040603050506020204" pitchFamily="18" charset="0"/>
                    <a:ea typeface="思源黑体 CN"/>
                  </a:rPr>
                  <a:t>TRỒNG CÂY CÙNG NA</a:t>
                </a:r>
                <a:endParaRPr lang="vi-VN" sz="12000" dirty="0">
                  <a:solidFill>
                    <a:srgbClr val="207921"/>
                  </a:solidFill>
                  <a:latin typeface="Arial" panose="020B0604020202020204" pitchFamily="34" charset="0"/>
                  <a:ea typeface="思源黑体 CN"/>
                </a:endParaRPr>
              </a:p>
            </p:txBody>
          </p:sp>
        </p:grpSp>
        <p:sp>
          <p:nvSpPr>
            <p:cNvPr id="7" name="TextBox 6">
              <a:extLst>
                <a:ext uri="{FF2B5EF4-FFF2-40B4-BE49-F238E27FC236}">
                  <a16:creationId xmlns="" xmlns:a16="http://schemas.microsoft.com/office/drawing/2014/main" id="{EDAF8B72-DFEE-DC12-2D21-9D667B8B82B7}"/>
                </a:ext>
              </a:extLst>
            </p:cNvPr>
            <p:cNvSpPr txBox="1"/>
            <p:nvPr/>
          </p:nvSpPr>
          <p:spPr>
            <a:xfrm>
              <a:off x="6629335" y="6287300"/>
              <a:ext cx="6895131" cy="1875208"/>
            </a:xfrm>
            <a:prstGeom prst="rect">
              <a:avLst/>
            </a:prstGeom>
            <a:noFill/>
          </p:spPr>
          <p:txBody>
            <a:bodyPr wrap="square" rtlCol="0">
              <a:spAutoFit/>
            </a:bodyPr>
            <a:lstStyle/>
            <a:p>
              <a:pPr algn="ctr" defTabSz="1371600">
                <a:defRPr/>
              </a:pPr>
              <a:r>
                <a:rPr lang="en-US" sz="12000" dirty="0">
                  <a:gradFill flip="none" rotWithShape="1">
                    <a:gsLst>
                      <a:gs pos="27000">
                        <a:srgbClr val="328636"/>
                      </a:gs>
                      <a:gs pos="65000">
                        <a:srgbClr val="6DC64D"/>
                      </a:gs>
                      <a:gs pos="100000">
                        <a:srgbClr val="A5D575"/>
                      </a:gs>
                    </a:gsLst>
                    <a:lin ang="16200000" scaled="1"/>
                    <a:tileRect/>
                  </a:gradFill>
                  <a:latin typeface="UTM Showcard" panose="02040603050506020204" pitchFamily="18" charset="0"/>
                  <a:ea typeface="思源黑体 CN"/>
                </a:rPr>
                <a:t>TRỒNG CÂY CÙNG NA</a:t>
              </a:r>
              <a:endParaRPr lang="vi-VN" sz="12000" dirty="0">
                <a:gradFill flip="none" rotWithShape="1">
                  <a:gsLst>
                    <a:gs pos="27000">
                      <a:srgbClr val="328636"/>
                    </a:gs>
                    <a:gs pos="65000">
                      <a:srgbClr val="6DC64D"/>
                    </a:gs>
                    <a:gs pos="100000">
                      <a:srgbClr val="A5D575"/>
                    </a:gs>
                  </a:gsLst>
                  <a:lin ang="16200000" scaled="1"/>
                  <a:tileRect/>
                </a:gradFill>
                <a:latin typeface="Arial" panose="020B0604020202020204" pitchFamily="34" charset="0"/>
                <a:ea typeface="思源黑体 CN"/>
              </a:endParaRPr>
            </a:p>
          </p:txBody>
        </p:sp>
      </p:grpSp>
      <p:grpSp>
        <p:nvGrpSpPr>
          <p:cNvPr id="10" name="Group 9">
            <a:extLst>
              <a:ext uri="{FF2B5EF4-FFF2-40B4-BE49-F238E27FC236}">
                <a16:creationId xmlns="" xmlns:a16="http://schemas.microsoft.com/office/drawing/2014/main" id="{8ACE3C36-A5D1-D9DB-4428-9525D20C12C5}"/>
              </a:ext>
            </a:extLst>
          </p:cNvPr>
          <p:cNvGrpSpPr/>
          <p:nvPr/>
        </p:nvGrpSpPr>
        <p:grpSpPr>
          <a:xfrm>
            <a:off x="1837584" y="3188460"/>
            <a:ext cx="14612832" cy="2419486"/>
            <a:chOff x="444470" y="1186718"/>
            <a:chExt cx="7293065" cy="722463"/>
          </a:xfrm>
        </p:grpSpPr>
        <p:sp>
          <p:nvSpPr>
            <p:cNvPr id="11" name="Rectangle: Rounded Corners 10">
              <a:extLst>
                <a:ext uri="{FF2B5EF4-FFF2-40B4-BE49-F238E27FC236}">
                  <a16:creationId xmlns=""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prstClr val="white"/>
                </a:solidFill>
                <a:latin typeface="Calibri" panose="020F0502020204030204"/>
              </a:endParaRPr>
            </a:p>
          </p:txBody>
        </p:sp>
        <p:sp>
          <p:nvSpPr>
            <p:cNvPr id="12" name="TextBox 11">
              <a:extLst>
                <a:ext uri="{FF2B5EF4-FFF2-40B4-BE49-F238E27FC236}">
                  <a16:creationId xmlns="" xmlns:a16="http://schemas.microsoft.com/office/drawing/2014/main" id="{223F8E2E-B1E9-4FC3-AC64-F91AE7B2F7AB}"/>
                </a:ext>
              </a:extLst>
            </p:cNvPr>
            <p:cNvSpPr txBox="1"/>
            <p:nvPr/>
          </p:nvSpPr>
          <p:spPr>
            <a:xfrm>
              <a:off x="658392" y="1251563"/>
              <a:ext cx="6865221" cy="578986"/>
            </a:xfrm>
            <a:prstGeom prst="rect">
              <a:avLst/>
            </a:prstGeom>
            <a:noFill/>
          </p:spPr>
          <p:txBody>
            <a:bodyPr wrap="square" rtlCol="0">
              <a:spAutoFit/>
            </a:bodyPr>
            <a:lstStyle/>
            <a:p>
              <a:pPr algn="ctr" defTabSz="1371600">
                <a:defRPr/>
              </a:pPr>
              <a:r>
                <a:rPr lang="en-US" sz="6000" b="1" dirty="0" err="1">
                  <a:solidFill>
                    <a:prstClr val="black"/>
                  </a:solidFill>
                  <a:latin typeface="Cambria" panose="02040503050406030204" pitchFamily="18" charset="0"/>
                  <a:ea typeface="思源黑体 CN"/>
                  <a:cs typeface="Arial" panose="020B0604020202020204" pitchFamily="34" charset="0"/>
                </a:rPr>
                <a:t>Hãy</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cùng</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giúp</a:t>
              </a:r>
              <a:r>
                <a:rPr lang="en-US" sz="6000" b="1" dirty="0">
                  <a:solidFill>
                    <a:prstClr val="black"/>
                  </a:solidFill>
                  <a:latin typeface="Cambria" panose="02040503050406030204" pitchFamily="18" charset="0"/>
                  <a:ea typeface="思源黑体 CN"/>
                  <a:cs typeface="Arial" panose="020B0604020202020204" pitchFamily="34" charset="0"/>
                </a:rPr>
                <a:t> Na </a:t>
              </a:r>
              <a:r>
                <a:rPr lang="en-US" sz="6000" b="1" dirty="0" err="1">
                  <a:solidFill>
                    <a:prstClr val="black"/>
                  </a:solidFill>
                  <a:latin typeface="Cambria" panose="02040503050406030204" pitchFamily="18" charset="0"/>
                  <a:ea typeface="思源黑体 CN"/>
                  <a:cs typeface="Arial" panose="020B0604020202020204" pitchFamily="34" charset="0"/>
                </a:rPr>
                <a:t>chuẩn</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bị</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các</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vật</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liệu</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và</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dụng</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cụ</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cần</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thiết</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để</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trồng</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cây</a:t>
              </a:r>
              <a:r>
                <a:rPr lang="en-US" sz="6000" b="1" dirty="0">
                  <a:solidFill>
                    <a:prstClr val="black"/>
                  </a:solidFill>
                  <a:latin typeface="Cambria" panose="02040503050406030204" pitchFamily="18" charset="0"/>
                  <a:ea typeface="思源黑体 CN"/>
                  <a:cs typeface="Arial" panose="020B0604020202020204" pitchFamily="34" charset="0"/>
                </a:rPr>
                <a:t> </a:t>
              </a:r>
              <a:r>
                <a:rPr lang="en-US" sz="6000" b="1" dirty="0" err="1">
                  <a:solidFill>
                    <a:prstClr val="black"/>
                  </a:solidFill>
                  <a:latin typeface="Cambria" panose="02040503050406030204" pitchFamily="18" charset="0"/>
                  <a:ea typeface="思源黑体 CN"/>
                  <a:cs typeface="Arial" panose="020B0604020202020204" pitchFamily="34" charset="0"/>
                </a:rPr>
                <a:t>nhé</a:t>
              </a:r>
              <a:r>
                <a:rPr lang="en-US" sz="6000" b="1" dirty="0">
                  <a:solidFill>
                    <a:prstClr val="black"/>
                  </a:solidFill>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 xmlns:a16="http://schemas.microsoft.com/office/drawing/2014/main"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770784" y="6120428"/>
            <a:ext cx="3891912" cy="4331522"/>
          </a:xfrm>
          <a:prstGeom prst="rect">
            <a:avLst/>
          </a:prstGeom>
        </p:spPr>
      </p:pic>
      <p:pic>
        <p:nvPicPr>
          <p:cNvPr id="15" name="Picture 14">
            <a:extLst>
              <a:ext uri="{FF2B5EF4-FFF2-40B4-BE49-F238E27FC236}">
                <a16:creationId xmlns="" xmlns:a16="http://schemas.microsoft.com/office/drawing/2014/main"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5084997" y="6591038"/>
            <a:ext cx="2532747" cy="3306515"/>
          </a:xfrm>
          <a:prstGeom prst="rect">
            <a:avLst/>
          </a:prstGeom>
        </p:spPr>
      </p:pic>
      <p:pic>
        <p:nvPicPr>
          <p:cNvPr id="16" name="Picture 15">
            <a:extLst>
              <a:ext uri="{FF2B5EF4-FFF2-40B4-BE49-F238E27FC236}">
                <a16:creationId xmlns="" xmlns:a16="http://schemas.microsoft.com/office/drawing/2014/main"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8129909" y="7013672"/>
            <a:ext cx="3482553" cy="2795286"/>
          </a:xfrm>
          <a:prstGeom prst="rect">
            <a:avLst/>
          </a:prstGeom>
        </p:spPr>
      </p:pic>
      <p:pic>
        <p:nvPicPr>
          <p:cNvPr id="18" name="Picture 17">
            <a:extLst>
              <a:ext uri="{FF2B5EF4-FFF2-40B4-BE49-F238E27FC236}">
                <a16:creationId xmlns="" xmlns:a16="http://schemas.microsoft.com/office/drawing/2014/main"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5019" y="7013672"/>
            <a:ext cx="4019417" cy="2795286"/>
          </a:xfrm>
          <a:prstGeom prst="rect">
            <a:avLst/>
          </a:prstGeom>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8288000" cy="10287002"/>
          </a:xfrm>
          <a:prstGeom prst="rect">
            <a:avLst/>
          </a:prstGeom>
        </p:spPr>
      </p:pic>
      <p:grpSp>
        <p:nvGrpSpPr>
          <p:cNvPr id="4" name="Group 3">
            <a:extLst>
              <a:ext uri="{FF2B5EF4-FFF2-40B4-BE49-F238E27FC236}">
                <a16:creationId xmlns="" xmlns:a16="http://schemas.microsoft.com/office/drawing/2014/main" id="{D314C167-1989-158B-1090-8FEBBC3D91D1}"/>
              </a:ext>
            </a:extLst>
          </p:cNvPr>
          <p:cNvGrpSpPr/>
          <p:nvPr/>
        </p:nvGrpSpPr>
        <p:grpSpPr>
          <a:xfrm>
            <a:off x="2337845" y="1139819"/>
            <a:ext cx="13844182" cy="2329404"/>
            <a:chOff x="226633" y="140653"/>
            <a:chExt cx="14067264" cy="2028285"/>
          </a:xfrm>
        </p:grpSpPr>
        <p:sp>
          <p:nvSpPr>
            <p:cNvPr id="5" name="Rectangle 1">
              <a:extLst>
                <a:ext uri="{FF2B5EF4-FFF2-40B4-BE49-F238E27FC236}">
                  <a16:creationId xmlns="" xmlns:a16="http://schemas.microsoft.com/office/drawing/2014/main" id="{0489975D-1A34-632E-DEA9-D8C15D6BEF05}"/>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3611356"/>
                        <a:gd name="connsiteY0" fmla="*/ 0 h 2321696"/>
                        <a:gd name="connsiteX1" fmla="*/ 13611356 w 13611356"/>
                        <a:gd name="connsiteY1" fmla="*/ 0 h 2321696"/>
                        <a:gd name="connsiteX2" fmla="*/ 13611356 w 13611356"/>
                        <a:gd name="connsiteY2" fmla="*/ 2321696 h 2321696"/>
                        <a:gd name="connsiteX3" fmla="*/ 0 w 13611356"/>
                        <a:gd name="connsiteY3" fmla="*/ 2321696 h 2321696"/>
                        <a:gd name="connsiteX4" fmla="*/ 0 w 13611356"/>
                        <a:gd name="connsiteY4" fmla="*/ 0 h 2321696"/>
                        <a:gd name="connsiteX0" fmla="*/ 0 w 13611356"/>
                        <a:gd name="connsiteY0" fmla="*/ 0 h 2321696"/>
                        <a:gd name="connsiteX1" fmla="*/ 13611356 w 13611356"/>
                        <a:gd name="connsiteY1" fmla="*/ 0 h 2321696"/>
                        <a:gd name="connsiteX2" fmla="*/ 13611356 w 13611356"/>
                        <a:gd name="connsiteY2" fmla="*/ 2321696 h 2321696"/>
                        <a:gd name="connsiteX3" fmla="*/ 0 w 13611356"/>
                        <a:gd name="connsiteY3" fmla="*/ 2321696 h 2321696"/>
                        <a:gd name="connsiteX4" fmla="*/ 0 w 13611356"/>
                        <a:gd name="connsiteY4" fmla="*/ 0 h 232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1356" h="2321696" fill="none" extrusionOk="0">
                          <a:moveTo>
                            <a:pt x="0" y="0"/>
                          </a:moveTo>
                          <a:cubicBezTo>
                            <a:pt x="4690034" y="-41947"/>
                            <a:pt x="7856384" y="-37601"/>
                            <a:pt x="13611356" y="0"/>
                          </a:cubicBezTo>
                          <a:cubicBezTo>
                            <a:pt x="13411656" y="451267"/>
                            <a:pt x="13489098" y="1631833"/>
                            <a:pt x="13611356" y="2321696"/>
                          </a:cubicBezTo>
                          <a:cubicBezTo>
                            <a:pt x="7228828" y="2162589"/>
                            <a:pt x="3197340" y="2004623"/>
                            <a:pt x="0" y="2321696"/>
                          </a:cubicBezTo>
                          <a:cubicBezTo>
                            <a:pt x="79779" y="1573305"/>
                            <a:pt x="54355" y="499851"/>
                            <a:pt x="0" y="0"/>
                          </a:cubicBezTo>
                          <a:close/>
                        </a:path>
                        <a:path w="13611356" h="2321696" stroke="0" extrusionOk="0">
                          <a:moveTo>
                            <a:pt x="0" y="0"/>
                          </a:moveTo>
                          <a:cubicBezTo>
                            <a:pt x="6573977" y="-44056"/>
                            <a:pt x="10736312" y="-185548"/>
                            <a:pt x="13611356" y="0"/>
                          </a:cubicBezTo>
                          <a:cubicBezTo>
                            <a:pt x="13543376" y="328644"/>
                            <a:pt x="13623898" y="1557545"/>
                            <a:pt x="13611356" y="2321696"/>
                          </a:cubicBezTo>
                          <a:cubicBezTo>
                            <a:pt x="8937298" y="2214963"/>
                            <a:pt x="3116054" y="2588779"/>
                            <a:pt x="0" y="2321696"/>
                          </a:cubicBezTo>
                          <a:cubicBezTo>
                            <a:pt x="123734" y="1674914"/>
                            <a:pt x="117485" y="1200952"/>
                            <a:pt x="0" y="0"/>
                          </a:cubicBezTo>
                          <a:close/>
                        </a:path>
                        <a:path w="13611356" h="2321696" fill="none" stroke="0" extrusionOk="0">
                          <a:moveTo>
                            <a:pt x="0" y="0"/>
                          </a:moveTo>
                          <a:cubicBezTo>
                            <a:pt x="5008180" y="-147283"/>
                            <a:pt x="8285116" y="352746"/>
                            <a:pt x="13611356" y="0"/>
                          </a:cubicBezTo>
                          <a:cubicBezTo>
                            <a:pt x="13422622" y="413941"/>
                            <a:pt x="13613083" y="1694334"/>
                            <a:pt x="13611356" y="2321696"/>
                          </a:cubicBezTo>
                          <a:cubicBezTo>
                            <a:pt x="6792214" y="2063778"/>
                            <a:pt x="3305274" y="2009610"/>
                            <a:pt x="0" y="2321696"/>
                          </a:cubicBezTo>
                          <a:cubicBezTo>
                            <a:pt x="97918" y="1539658"/>
                            <a:pt x="32384" y="397962"/>
                            <a:pt x="0" y="0"/>
                          </a:cubicBezTo>
                          <a:close/>
                        </a:path>
                      </a:pathLst>
                    </a:custGeom>
                    <ask:type>
                      <ask:lineSketchCurved/>
                    </ask:type>
                  </ask:lineSketchStyleProps>
                </a:ext>
              </a:extLst>
            </a:ln>
            <a:effectLst/>
          </p:spPr>
          <p:txBody>
            <a:bodyPr rtlCol="0" anchor="ctr"/>
            <a:lstStyle/>
            <a:p>
              <a:pPr algn="ctr" defTabSz="1371600">
                <a:defRPr/>
              </a:pPr>
              <a:r>
                <a:rPr lang="en-US" sz="1575" kern="0">
                  <a:solidFill>
                    <a:prstClr val="white"/>
                  </a:solidFill>
                  <a:latin typeface="Cambria" panose="02040503050406030204" pitchFamily="18" charset="0"/>
                </a:rPr>
                <a:t>*</a:t>
              </a:r>
            </a:p>
          </p:txBody>
        </p:sp>
        <p:sp>
          <p:nvSpPr>
            <p:cNvPr id="6" name="TextBox 5">
              <a:extLst>
                <a:ext uri="{FF2B5EF4-FFF2-40B4-BE49-F238E27FC236}">
                  <a16:creationId xmlns="" xmlns:a16="http://schemas.microsoft.com/office/drawing/2014/main" id="{2E7DA53E-82B4-3EB2-C156-AFBF7288635C}"/>
                </a:ext>
              </a:extLst>
            </p:cNvPr>
            <p:cNvSpPr txBox="1"/>
            <p:nvPr/>
          </p:nvSpPr>
          <p:spPr>
            <a:xfrm>
              <a:off x="671817" y="140653"/>
              <a:ext cx="13622080" cy="1983131"/>
            </a:xfrm>
            <a:prstGeom prst="rect">
              <a:avLst/>
            </a:prstGeom>
            <a:noFill/>
          </p:spPr>
          <p:txBody>
            <a:bodyPr wrap="square">
              <a:spAutoFit/>
            </a:bodyPr>
            <a:lstStyle/>
            <a:p>
              <a:pPr algn="ctr" defTabSz="1371600">
                <a:spcBef>
                  <a:spcPts val="1200"/>
                </a:spcBef>
                <a:defRPr/>
              </a:pP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Tìm</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50%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của</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750. </a:t>
              </a:r>
            </a:p>
            <a:p>
              <a:pPr algn="ctr" defTabSz="1371600">
                <a:spcBef>
                  <a:spcPts val="1200"/>
                </a:spcBef>
                <a:defRPr/>
              </a:pP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Chọn</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đáp</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án</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đúng</a:t>
              </a:r>
              <a:endPar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ndParaRPr>
            </a:p>
          </p:txBody>
        </p:sp>
      </p:grpSp>
      <p:grpSp>
        <p:nvGrpSpPr>
          <p:cNvPr id="7" name="Group 6">
            <a:extLst>
              <a:ext uri="{FF2B5EF4-FFF2-40B4-BE49-F238E27FC236}">
                <a16:creationId xmlns="" xmlns:a16="http://schemas.microsoft.com/office/drawing/2014/main" id="{2CFD57EE-9B3D-29B9-6063-D8724F8CC42C}"/>
              </a:ext>
            </a:extLst>
          </p:cNvPr>
          <p:cNvGrpSpPr/>
          <p:nvPr/>
        </p:nvGrpSpPr>
        <p:grpSpPr>
          <a:xfrm>
            <a:off x="2002090" y="4548804"/>
            <a:ext cx="6805661" cy="1694829"/>
            <a:chOff x="6830721" y="2864057"/>
            <a:chExt cx="4537107" cy="1129886"/>
          </a:xfrm>
          <a:solidFill>
            <a:sysClr val="window" lastClr="FFFFFF"/>
          </a:solidFill>
        </p:grpSpPr>
        <p:sp>
          <p:nvSpPr>
            <p:cNvPr id="8" name="Rectangle: Rounded Corners 7">
              <a:extLst>
                <a:ext uri="{FF2B5EF4-FFF2-40B4-BE49-F238E27FC236}">
                  <a16:creationId xmlns=""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algn="ctr" defTabSz="1371600">
                <a:defRPr/>
              </a:pPr>
              <a:endParaRPr lang="en-US" sz="2700" kern="0" dirty="0">
                <a:solidFill>
                  <a:prstClr val="white"/>
                </a:solidFill>
                <a:latin typeface="Calibri" panose="020F0502020204030204"/>
              </a:endParaRPr>
            </a:p>
          </p:txBody>
        </p:sp>
        <p:sp>
          <p:nvSpPr>
            <p:cNvPr id="9" name="TextBox 8">
              <a:extLst>
                <a:ext uri="{FF2B5EF4-FFF2-40B4-BE49-F238E27FC236}">
                  <a16:creationId xmlns="" xmlns:a16="http://schemas.microsoft.com/office/drawing/2014/main" id="{3964A198-5458-9D53-925A-DD870714A37D}"/>
                </a:ext>
              </a:extLst>
            </p:cNvPr>
            <p:cNvSpPr txBox="1"/>
            <p:nvPr/>
          </p:nvSpPr>
          <p:spPr>
            <a:xfrm>
              <a:off x="7073941" y="3011572"/>
              <a:ext cx="3750829" cy="882293"/>
            </a:xfrm>
            <a:prstGeom prst="rect">
              <a:avLst/>
            </a:prstGeom>
            <a:noFill/>
          </p:spPr>
          <p:txBody>
            <a:bodyPr wrap="square" rtlCol="0">
              <a:spAutoFit/>
            </a:bodyPr>
            <a:lstStyle/>
            <a:p>
              <a:pPr algn="ctr" defTabSz="1371600">
                <a:defRPr/>
              </a:pPr>
              <a:r>
                <a:rPr lang="en-US" sz="8000" b="1" kern="0" dirty="0">
                  <a:solidFill>
                    <a:prstClr val="black"/>
                  </a:solidFill>
                  <a:latin typeface="Cambria" panose="02040503050406030204" pitchFamily="18" charset="0"/>
                </a:rPr>
                <a:t>375</a:t>
              </a:r>
            </a:p>
          </p:txBody>
        </p:sp>
      </p:grpSp>
      <p:grpSp>
        <p:nvGrpSpPr>
          <p:cNvPr id="10" name="Group 9">
            <a:extLst>
              <a:ext uri="{FF2B5EF4-FFF2-40B4-BE49-F238E27FC236}">
                <a16:creationId xmlns="" xmlns:a16="http://schemas.microsoft.com/office/drawing/2014/main" id="{C568E699-2160-85DA-DD83-1ADD74F5314A}"/>
              </a:ext>
            </a:extLst>
          </p:cNvPr>
          <p:cNvGrpSpPr/>
          <p:nvPr/>
        </p:nvGrpSpPr>
        <p:grpSpPr>
          <a:xfrm>
            <a:off x="10529924" y="4496246"/>
            <a:ext cx="6805661" cy="1694829"/>
            <a:chOff x="981375" y="2864057"/>
            <a:chExt cx="4537107" cy="1129886"/>
          </a:xfrm>
        </p:grpSpPr>
        <p:sp>
          <p:nvSpPr>
            <p:cNvPr id="11" name="Rectangle: Rounded Corners 10">
              <a:extLst>
                <a:ext uri="{FF2B5EF4-FFF2-40B4-BE49-F238E27FC236}">
                  <a16:creationId xmlns=""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algn="ctr" defTabSz="1371600">
                <a:defRPr/>
              </a:pPr>
              <a:endParaRPr lang="en-US" sz="4400" kern="0" dirty="0">
                <a:solidFill>
                  <a:prstClr val="white"/>
                </a:solidFill>
                <a:latin typeface="Calibri" panose="020F0502020204030204"/>
              </a:endParaRPr>
            </a:p>
          </p:txBody>
        </p:sp>
        <p:sp>
          <p:nvSpPr>
            <p:cNvPr id="12" name="TextBox 11">
              <a:extLst>
                <a:ext uri="{FF2B5EF4-FFF2-40B4-BE49-F238E27FC236}">
                  <a16:creationId xmlns="" xmlns:a16="http://schemas.microsoft.com/office/drawing/2014/main" id="{F2153F51-A2CA-2A79-CF27-339FA1907D99}"/>
                </a:ext>
              </a:extLst>
            </p:cNvPr>
            <p:cNvSpPr txBox="1"/>
            <p:nvPr/>
          </p:nvSpPr>
          <p:spPr>
            <a:xfrm>
              <a:off x="1504834" y="2935135"/>
              <a:ext cx="3750829" cy="882293"/>
            </a:xfrm>
            <a:prstGeom prst="rect">
              <a:avLst/>
            </a:prstGeom>
            <a:noFill/>
          </p:spPr>
          <p:txBody>
            <a:bodyPr wrap="square" rtlCol="0">
              <a:spAutoFit/>
            </a:bodyPr>
            <a:lstStyle/>
            <a:p>
              <a:pPr algn="ctr" defTabSz="1371600">
                <a:defRPr/>
              </a:pPr>
              <a:r>
                <a:rPr lang="en-US" sz="8000" b="1" kern="0" dirty="0">
                  <a:solidFill>
                    <a:prstClr val="black"/>
                  </a:solidFill>
                  <a:latin typeface="Cambria" panose="02040503050406030204" pitchFamily="18" charset="0"/>
                </a:rPr>
                <a:t>325</a:t>
              </a:r>
            </a:p>
          </p:txBody>
        </p:sp>
      </p:grpSp>
      <p:grpSp>
        <p:nvGrpSpPr>
          <p:cNvPr id="13" name="Group 12">
            <a:extLst>
              <a:ext uri="{FF2B5EF4-FFF2-40B4-BE49-F238E27FC236}">
                <a16:creationId xmlns="" xmlns:a16="http://schemas.microsoft.com/office/drawing/2014/main" id="{2C1DEFF0-7759-C076-4830-3359E23F680D}"/>
              </a:ext>
            </a:extLst>
          </p:cNvPr>
          <p:cNvGrpSpPr/>
          <p:nvPr/>
        </p:nvGrpSpPr>
        <p:grpSpPr>
          <a:xfrm>
            <a:off x="1815886" y="7406331"/>
            <a:ext cx="6805661" cy="1694829"/>
            <a:chOff x="981375" y="4872764"/>
            <a:chExt cx="4537107" cy="1129886"/>
          </a:xfrm>
        </p:grpSpPr>
        <p:sp>
          <p:nvSpPr>
            <p:cNvPr id="14" name="Rectangle: Rounded Corners 13">
              <a:extLst>
                <a:ext uri="{FF2B5EF4-FFF2-40B4-BE49-F238E27FC236}">
                  <a16:creationId xmlns=""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algn="ctr" defTabSz="1371600">
                <a:defRPr/>
              </a:pPr>
              <a:endParaRPr lang="en-US" sz="4400" kern="0" dirty="0">
                <a:solidFill>
                  <a:prstClr val="white"/>
                </a:solidFill>
                <a:latin typeface="Calibri" panose="020F0502020204030204"/>
              </a:endParaRPr>
            </a:p>
          </p:txBody>
        </p:sp>
        <p:sp>
          <p:nvSpPr>
            <p:cNvPr id="15" name="TextBox 14">
              <a:extLst>
                <a:ext uri="{FF2B5EF4-FFF2-40B4-BE49-F238E27FC236}">
                  <a16:creationId xmlns="" xmlns:a16="http://schemas.microsoft.com/office/drawing/2014/main" id="{7D08FD43-50ED-B6A5-D28F-A5443EFFE786}"/>
                </a:ext>
              </a:extLst>
            </p:cNvPr>
            <p:cNvSpPr txBox="1"/>
            <p:nvPr/>
          </p:nvSpPr>
          <p:spPr>
            <a:xfrm>
              <a:off x="1438043" y="4953025"/>
              <a:ext cx="3750829" cy="882293"/>
            </a:xfrm>
            <a:prstGeom prst="rect">
              <a:avLst/>
            </a:prstGeom>
            <a:noFill/>
          </p:spPr>
          <p:txBody>
            <a:bodyPr wrap="square" rtlCol="0">
              <a:spAutoFit/>
            </a:bodyPr>
            <a:lstStyle/>
            <a:p>
              <a:pPr algn="ctr" defTabSz="1371600">
                <a:defRPr/>
              </a:pPr>
              <a:r>
                <a:rPr lang="pt-BR" sz="8000" b="1" kern="0" dirty="0">
                  <a:solidFill>
                    <a:prstClr val="black"/>
                  </a:solidFill>
                  <a:latin typeface="Cambria" panose="02040503050406030204" pitchFamily="18" charset="0"/>
                </a:rPr>
                <a:t>350</a:t>
              </a:r>
            </a:p>
          </p:txBody>
        </p:sp>
      </p:grpSp>
      <p:grpSp>
        <p:nvGrpSpPr>
          <p:cNvPr id="16" name="Group 15">
            <a:extLst>
              <a:ext uri="{FF2B5EF4-FFF2-40B4-BE49-F238E27FC236}">
                <a16:creationId xmlns="" xmlns:a16="http://schemas.microsoft.com/office/drawing/2014/main" id="{041F6733-27A5-E4B3-E26A-5B0E1030126A}"/>
              </a:ext>
            </a:extLst>
          </p:cNvPr>
          <p:cNvGrpSpPr/>
          <p:nvPr/>
        </p:nvGrpSpPr>
        <p:grpSpPr>
          <a:xfrm>
            <a:off x="10505657" y="7298800"/>
            <a:ext cx="6805661" cy="1694829"/>
            <a:chOff x="6830721" y="4714800"/>
            <a:chExt cx="4537107" cy="1129886"/>
          </a:xfrm>
          <a:solidFill>
            <a:sysClr val="window" lastClr="FFFFFF"/>
          </a:solidFill>
        </p:grpSpPr>
        <p:sp>
          <p:nvSpPr>
            <p:cNvPr id="17" name="Rectangle: Rounded Corners 16">
              <a:extLst>
                <a:ext uri="{FF2B5EF4-FFF2-40B4-BE49-F238E27FC236}">
                  <a16:creationId xmlns=""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algn="ctr" defTabSz="1371600">
                <a:defRPr/>
              </a:pPr>
              <a:endParaRPr lang="en-US" sz="4400" kern="0" dirty="0">
                <a:solidFill>
                  <a:prstClr val="white"/>
                </a:solidFill>
                <a:latin typeface="Calibri" panose="020F0502020204030204"/>
              </a:endParaRPr>
            </a:p>
          </p:txBody>
        </p:sp>
        <p:sp>
          <p:nvSpPr>
            <p:cNvPr id="18" name="TextBox 17">
              <a:extLst>
                <a:ext uri="{FF2B5EF4-FFF2-40B4-BE49-F238E27FC236}">
                  <a16:creationId xmlns="" xmlns:a16="http://schemas.microsoft.com/office/drawing/2014/main" id="{7ACA628D-E78B-5F33-4298-A4B890C05984}"/>
                </a:ext>
              </a:extLst>
            </p:cNvPr>
            <p:cNvSpPr txBox="1"/>
            <p:nvPr/>
          </p:nvSpPr>
          <p:spPr>
            <a:xfrm>
              <a:off x="7662896" y="4839155"/>
              <a:ext cx="2905112" cy="882293"/>
            </a:xfrm>
            <a:prstGeom prst="rect">
              <a:avLst/>
            </a:prstGeom>
            <a:noFill/>
          </p:spPr>
          <p:txBody>
            <a:bodyPr wrap="square" rtlCol="0">
              <a:spAutoFit/>
            </a:bodyPr>
            <a:lstStyle/>
            <a:p>
              <a:pPr algn="ctr" defTabSz="1371600">
                <a:defRPr/>
              </a:pPr>
              <a:r>
                <a:rPr lang="pt-BR" sz="8000" b="1" kern="0" dirty="0">
                  <a:solidFill>
                    <a:prstClr val="black"/>
                  </a:solidFill>
                  <a:latin typeface="Cambria" panose="02040503050406030204" pitchFamily="18" charset="0"/>
                </a:rPr>
                <a:t>355</a:t>
              </a:r>
            </a:p>
          </p:txBody>
        </p:sp>
      </p:grpSp>
      <p:pic>
        <p:nvPicPr>
          <p:cNvPr id="19" name="Picture 18">
            <a:extLst>
              <a:ext uri="{FF2B5EF4-FFF2-40B4-BE49-F238E27FC236}">
                <a16:creationId xmlns="" xmlns:a16="http://schemas.microsoft.com/office/drawing/2014/main"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147118" y="4854821"/>
            <a:ext cx="1430025" cy="1286304"/>
          </a:xfrm>
          <a:prstGeom prst="rect">
            <a:avLst/>
          </a:prstGeom>
        </p:spPr>
      </p:pic>
      <p:pic>
        <p:nvPicPr>
          <p:cNvPr id="20" name="Picture 19">
            <a:extLst>
              <a:ext uri="{FF2B5EF4-FFF2-40B4-BE49-F238E27FC236}">
                <a16:creationId xmlns="" xmlns:a16="http://schemas.microsoft.com/office/drawing/2014/main"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6495266" y="4576043"/>
            <a:ext cx="1336614" cy="1344696"/>
          </a:xfrm>
          <a:prstGeom prst="rect">
            <a:avLst/>
          </a:prstGeom>
        </p:spPr>
      </p:pic>
      <p:pic>
        <p:nvPicPr>
          <p:cNvPr id="21" name="Picture 20">
            <a:extLst>
              <a:ext uri="{FF2B5EF4-FFF2-40B4-BE49-F238E27FC236}">
                <a16:creationId xmlns="" xmlns:a16="http://schemas.microsoft.com/office/drawing/2014/main"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7773107" y="7602173"/>
            <a:ext cx="1336614" cy="1344696"/>
          </a:xfrm>
          <a:prstGeom prst="rect">
            <a:avLst/>
          </a:prstGeom>
        </p:spPr>
      </p:pic>
      <p:pic>
        <p:nvPicPr>
          <p:cNvPr id="22" name="Picture 21">
            <a:extLst>
              <a:ext uri="{FF2B5EF4-FFF2-40B4-BE49-F238E27FC236}">
                <a16:creationId xmlns="" xmlns:a16="http://schemas.microsoft.com/office/drawing/2014/main"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6518252" y="7473867"/>
            <a:ext cx="1336614" cy="1344696"/>
          </a:xfrm>
          <a:prstGeom prst="rect">
            <a:avLst/>
          </a:prstGeom>
        </p:spPr>
      </p:pic>
      <p:pic>
        <p:nvPicPr>
          <p:cNvPr id="23" name="Picture 22">
            <a:extLst>
              <a:ext uri="{FF2B5EF4-FFF2-40B4-BE49-F238E27FC236}">
                <a16:creationId xmlns="" xmlns:a16="http://schemas.microsoft.com/office/drawing/2014/main" id="{32F90759-71F7-663C-B803-563692B6EE44}"/>
              </a:ext>
            </a:extLst>
          </p:cNvPr>
          <p:cNvPicPr>
            <a:picLocks noChangeAspect="1"/>
          </p:cNvPicPr>
          <p:nvPr/>
        </p:nvPicPr>
        <p:blipFill>
          <a:blip r:embed="rId7"/>
          <a:stretch>
            <a:fillRect/>
          </a:stretch>
        </p:blipFill>
        <p:spPr>
          <a:xfrm>
            <a:off x="563062" y="4378946"/>
            <a:ext cx="2212907" cy="2238054"/>
          </a:xfrm>
          <a:prstGeom prst="rect">
            <a:avLst/>
          </a:prstGeom>
        </p:spPr>
      </p:pic>
      <p:pic>
        <p:nvPicPr>
          <p:cNvPr id="24" name="Picture 23">
            <a:extLst>
              <a:ext uri="{FF2B5EF4-FFF2-40B4-BE49-F238E27FC236}">
                <a16:creationId xmlns="" xmlns:a16="http://schemas.microsoft.com/office/drawing/2014/main"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9682854" y="4345570"/>
            <a:ext cx="2078346" cy="2101292"/>
          </a:xfrm>
          <a:prstGeom prst="rect">
            <a:avLst/>
          </a:prstGeom>
        </p:spPr>
      </p:pic>
      <p:pic>
        <p:nvPicPr>
          <p:cNvPr id="25" name="Picture 24">
            <a:extLst>
              <a:ext uri="{FF2B5EF4-FFF2-40B4-BE49-F238E27FC236}">
                <a16:creationId xmlns="" xmlns:a16="http://schemas.microsoft.com/office/drawing/2014/main" id="{A696C636-F2CB-FB6F-FCD1-22FC5DD8DBE5}"/>
              </a:ext>
            </a:extLst>
          </p:cNvPr>
          <p:cNvPicPr>
            <a:picLocks noChangeAspect="1"/>
          </p:cNvPicPr>
          <p:nvPr/>
        </p:nvPicPr>
        <p:blipFill rotWithShape="1">
          <a:blip r:embed="rId9"/>
          <a:srcRect r="50703"/>
          <a:stretch/>
        </p:blipFill>
        <p:spPr>
          <a:xfrm>
            <a:off x="472441" y="7096431"/>
            <a:ext cx="2231834" cy="2356179"/>
          </a:xfrm>
          <a:prstGeom prst="rect">
            <a:avLst/>
          </a:prstGeom>
        </p:spPr>
      </p:pic>
      <p:pic>
        <p:nvPicPr>
          <p:cNvPr id="26" name="Picture 25">
            <a:extLst>
              <a:ext uri="{FF2B5EF4-FFF2-40B4-BE49-F238E27FC236}">
                <a16:creationId xmlns="" xmlns:a16="http://schemas.microsoft.com/office/drawing/2014/main" id="{6FD2D61C-5215-D9DC-4C9D-97419654DF87}"/>
              </a:ext>
            </a:extLst>
          </p:cNvPr>
          <p:cNvPicPr>
            <a:picLocks noChangeAspect="1"/>
          </p:cNvPicPr>
          <p:nvPr/>
        </p:nvPicPr>
        <p:blipFill>
          <a:blip r:embed="rId10"/>
          <a:stretch>
            <a:fillRect/>
          </a:stretch>
        </p:blipFill>
        <p:spPr>
          <a:xfrm>
            <a:off x="9713421" y="6995945"/>
            <a:ext cx="2047779" cy="2356179"/>
          </a:xfrm>
          <a:prstGeom prst="rect">
            <a:avLst/>
          </a:prstGeom>
        </p:spPr>
      </p:pic>
      <p:pic>
        <p:nvPicPr>
          <p:cNvPr id="3" name="Picture 2">
            <a:extLst>
              <a:ext uri="{FF2B5EF4-FFF2-40B4-BE49-F238E27FC236}">
                <a16:creationId xmlns="" xmlns:a16="http://schemas.microsoft.com/office/drawing/2014/main"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307908" y="-96678"/>
            <a:ext cx="4210050" cy="4685595"/>
          </a:xfrm>
          <a:prstGeom prst="rect">
            <a:avLst/>
          </a:prstGeom>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8288000" cy="10287002"/>
          </a:xfrm>
          <a:prstGeom prst="rect">
            <a:avLst/>
          </a:prstGeom>
        </p:spPr>
      </p:pic>
      <p:grpSp>
        <p:nvGrpSpPr>
          <p:cNvPr id="3" name="Group 2">
            <a:extLst>
              <a:ext uri="{FF2B5EF4-FFF2-40B4-BE49-F238E27FC236}">
                <a16:creationId xmlns="" xmlns:a16="http://schemas.microsoft.com/office/drawing/2014/main" id="{AA58A10A-0178-F442-6203-92CC4D407F56}"/>
              </a:ext>
            </a:extLst>
          </p:cNvPr>
          <p:cNvGrpSpPr/>
          <p:nvPr/>
        </p:nvGrpSpPr>
        <p:grpSpPr>
          <a:xfrm>
            <a:off x="2121692" y="885822"/>
            <a:ext cx="14911769" cy="2747933"/>
            <a:chOff x="226633" y="-47311"/>
            <a:chExt cx="13830686" cy="2392709"/>
          </a:xfrm>
        </p:grpSpPr>
        <p:sp>
          <p:nvSpPr>
            <p:cNvPr id="4" name="Rectangle 1">
              <a:extLst>
                <a:ext uri="{FF2B5EF4-FFF2-40B4-BE49-F238E27FC236}">
                  <a16:creationId xmlns="" xmlns:a16="http://schemas.microsoft.com/office/drawing/2014/main" id="{575881CA-132B-ED8C-B330-06CD1A15C4C3}"/>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4911769"/>
                        <a:gd name="connsiteY0" fmla="*/ 0 h 2747933"/>
                        <a:gd name="connsiteX1" fmla="*/ 14911769 w 14911769"/>
                        <a:gd name="connsiteY1" fmla="*/ 0 h 2747933"/>
                        <a:gd name="connsiteX2" fmla="*/ 14911769 w 14911769"/>
                        <a:gd name="connsiteY2" fmla="*/ 2747933 h 2747933"/>
                        <a:gd name="connsiteX3" fmla="*/ 0 w 14911769"/>
                        <a:gd name="connsiteY3" fmla="*/ 2747933 h 2747933"/>
                        <a:gd name="connsiteX4" fmla="*/ 0 w 14911769"/>
                        <a:gd name="connsiteY4" fmla="*/ 0 h 2747933"/>
                        <a:gd name="connsiteX0" fmla="*/ 0 w 14911769"/>
                        <a:gd name="connsiteY0" fmla="*/ 0 h 2747933"/>
                        <a:gd name="connsiteX1" fmla="*/ 14911769 w 14911769"/>
                        <a:gd name="connsiteY1" fmla="*/ 0 h 2747933"/>
                        <a:gd name="connsiteX2" fmla="*/ 14911769 w 14911769"/>
                        <a:gd name="connsiteY2" fmla="*/ 2747933 h 2747933"/>
                        <a:gd name="connsiteX3" fmla="*/ 0 w 14911769"/>
                        <a:gd name="connsiteY3" fmla="*/ 2747933 h 2747933"/>
                        <a:gd name="connsiteX4" fmla="*/ 0 w 14911769"/>
                        <a:gd name="connsiteY4" fmla="*/ 0 h 274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1769" h="2747933" fill="none" extrusionOk="0">
                          <a:moveTo>
                            <a:pt x="0" y="0"/>
                          </a:moveTo>
                          <a:cubicBezTo>
                            <a:pt x="5158510" y="-50426"/>
                            <a:pt x="8343431" y="373411"/>
                            <a:pt x="14911769" y="0"/>
                          </a:cubicBezTo>
                          <a:cubicBezTo>
                            <a:pt x="14687776" y="537763"/>
                            <a:pt x="14878727" y="1962657"/>
                            <a:pt x="14911769" y="2747933"/>
                          </a:cubicBezTo>
                          <a:cubicBezTo>
                            <a:pt x="7703787" y="2683422"/>
                            <a:pt x="3317537" y="1939373"/>
                            <a:pt x="0" y="2747933"/>
                          </a:cubicBezTo>
                          <a:cubicBezTo>
                            <a:pt x="111583" y="1790906"/>
                            <a:pt x="70701" y="602701"/>
                            <a:pt x="0" y="0"/>
                          </a:cubicBezTo>
                          <a:close/>
                        </a:path>
                        <a:path w="14911769" h="2747933" stroke="0" extrusionOk="0">
                          <a:moveTo>
                            <a:pt x="0" y="0"/>
                          </a:moveTo>
                          <a:cubicBezTo>
                            <a:pt x="7002441" y="-126197"/>
                            <a:pt x="11547067" y="-177835"/>
                            <a:pt x="14911769" y="0"/>
                          </a:cubicBezTo>
                          <a:cubicBezTo>
                            <a:pt x="14816335" y="370871"/>
                            <a:pt x="14930995" y="1837649"/>
                            <a:pt x="14911769" y="2747933"/>
                          </a:cubicBezTo>
                          <a:cubicBezTo>
                            <a:pt x="9495723" y="2595511"/>
                            <a:pt x="3394297" y="3044244"/>
                            <a:pt x="0" y="2747933"/>
                          </a:cubicBezTo>
                          <a:cubicBezTo>
                            <a:pt x="89582" y="1971133"/>
                            <a:pt x="128763" y="1424854"/>
                            <a:pt x="0" y="0"/>
                          </a:cubicBezTo>
                          <a:close/>
                        </a:path>
                        <a:path w="14911769" h="2747933" fill="none" stroke="0" extrusionOk="0">
                          <a:moveTo>
                            <a:pt x="0" y="0"/>
                          </a:moveTo>
                          <a:cubicBezTo>
                            <a:pt x="4954725" y="-208507"/>
                            <a:pt x="8893951" y="99866"/>
                            <a:pt x="14911769" y="0"/>
                          </a:cubicBezTo>
                          <a:cubicBezTo>
                            <a:pt x="14577448" y="476970"/>
                            <a:pt x="14912289" y="2027382"/>
                            <a:pt x="14911769" y="2747933"/>
                          </a:cubicBezTo>
                          <a:cubicBezTo>
                            <a:pt x="7389145" y="2363693"/>
                            <a:pt x="3801634" y="1892838"/>
                            <a:pt x="0" y="2747933"/>
                          </a:cubicBezTo>
                          <a:cubicBezTo>
                            <a:pt x="120904" y="1798111"/>
                            <a:pt x="37194" y="498383"/>
                            <a:pt x="0" y="0"/>
                          </a:cubicBezTo>
                          <a:close/>
                        </a:path>
                      </a:pathLst>
                    </a:custGeom>
                    <ask:type>
                      <ask:lineSketchCurved/>
                    </ask:type>
                  </ask:lineSketchStyleProps>
                </a:ext>
              </a:extLst>
            </a:ln>
            <a:effectLst/>
          </p:spPr>
          <p:txBody>
            <a:bodyPr rtlCol="0" anchor="ctr"/>
            <a:lstStyle/>
            <a:p>
              <a:pPr algn="ctr" defTabSz="1371600">
                <a:defRPr/>
              </a:pPr>
              <a:r>
                <a:rPr lang="en-US" sz="1575" kern="0">
                  <a:solidFill>
                    <a:prstClr val="white"/>
                  </a:solidFill>
                  <a:latin typeface="Cambria" panose="02040503050406030204" pitchFamily="18" charset="0"/>
                  <a:ea typeface="字魂37号-波纹乖乖体"/>
                </a:rPr>
                <a:t>*</a:t>
              </a:r>
            </a:p>
          </p:txBody>
        </p:sp>
        <p:sp>
          <p:nvSpPr>
            <p:cNvPr id="5" name="TextBox 4">
              <a:extLst>
                <a:ext uri="{FF2B5EF4-FFF2-40B4-BE49-F238E27FC236}">
                  <a16:creationId xmlns="" xmlns:a16="http://schemas.microsoft.com/office/drawing/2014/main" id="{FBD96D52-DBF8-ADBF-B53F-EEBB11C5CB28}"/>
                </a:ext>
              </a:extLst>
            </p:cNvPr>
            <p:cNvSpPr txBox="1"/>
            <p:nvPr/>
          </p:nvSpPr>
          <p:spPr>
            <a:xfrm>
              <a:off x="330935" y="433131"/>
              <a:ext cx="13622080" cy="964766"/>
            </a:xfrm>
            <a:prstGeom prst="rect">
              <a:avLst/>
            </a:prstGeom>
            <a:noFill/>
          </p:spPr>
          <p:txBody>
            <a:bodyPr wrap="square">
              <a:spAutoFit/>
            </a:bodyPr>
            <a:lstStyle/>
            <a:p>
              <a:pPr algn="ctr" defTabSz="1371600">
                <a:spcBef>
                  <a:spcPct val="50000"/>
                </a:spcBef>
                <a:defRPr/>
              </a:pP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Tìm</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15%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của</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40.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Chọn</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đáp</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án</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đúng</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a:t>
              </a:r>
            </a:p>
          </p:txBody>
        </p:sp>
      </p:grpSp>
      <p:grpSp>
        <p:nvGrpSpPr>
          <p:cNvPr id="6" name="Group 5">
            <a:extLst>
              <a:ext uri="{FF2B5EF4-FFF2-40B4-BE49-F238E27FC236}">
                <a16:creationId xmlns="" xmlns:a16="http://schemas.microsoft.com/office/drawing/2014/main" id="{965D55EE-192C-6525-5C7C-AC985BF4DEAB}"/>
              </a:ext>
            </a:extLst>
          </p:cNvPr>
          <p:cNvGrpSpPr/>
          <p:nvPr/>
        </p:nvGrpSpPr>
        <p:grpSpPr>
          <a:xfrm>
            <a:off x="10508840" y="4530879"/>
            <a:ext cx="6805661" cy="1694829"/>
            <a:chOff x="6700677" y="2864057"/>
            <a:chExt cx="4537107" cy="1129886"/>
          </a:xfrm>
          <a:solidFill>
            <a:schemeClr val="bg1"/>
          </a:solidFill>
        </p:grpSpPr>
        <p:sp>
          <p:nvSpPr>
            <p:cNvPr id="7" name="Rectangle: Rounded Corners 6">
              <a:extLst>
                <a:ext uri="{FF2B5EF4-FFF2-40B4-BE49-F238E27FC236}">
                  <a16:creationId xmlns=""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8" name="TextBox 7">
              <a:extLst>
                <a:ext uri="{FF2B5EF4-FFF2-40B4-BE49-F238E27FC236}">
                  <a16:creationId xmlns="" xmlns:a16="http://schemas.microsoft.com/office/drawing/2014/main" id="{2AD49266-3ABA-19F8-FDDA-71266E044638}"/>
                </a:ext>
              </a:extLst>
            </p:cNvPr>
            <p:cNvSpPr txBox="1"/>
            <p:nvPr/>
          </p:nvSpPr>
          <p:spPr>
            <a:xfrm>
              <a:off x="7059541" y="3132981"/>
              <a:ext cx="3750829" cy="615553"/>
            </a:xfrm>
            <a:prstGeom prst="rect">
              <a:avLst/>
            </a:prstGeom>
            <a:noFill/>
          </p:spPr>
          <p:txBody>
            <a:bodyPr wrap="square" rtlCol="0">
              <a:spAutoFit/>
            </a:bodyPr>
            <a:lstStyle/>
            <a:p>
              <a:pPr algn="ctr" defTabSz="1371600">
                <a:defRPr/>
              </a:pPr>
              <a:r>
                <a:rPr lang="en-US" sz="5400" b="1" dirty="0">
                  <a:solidFill>
                    <a:prstClr val="black"/>
                  </a:solidFill>
                  <a:latin typeface="Cambria" panose="02040503050406030204" pitchFamily="18" charset="0"/>
                </a:rPr>
                <a:t>6</a:t>
              </a:r>
            </a:p>
          </p:txBody>
        </p:sp>
      </p:grpSp>
      <p:grpSp>
        <p:nvGrpSpPr>
          <p:cNvPr id="9" name="Group 8">
            <a:extLst>
              <a:ext uri="{FF2B5EF4-FFF2-40B4-BE49-F238E27FC236}">
                <a16:creationId xmlns="" xmlns:a16="http://schemas.microsoft.com/office/drawing/2014/main" id="{F660C549-4105-C151-2757-A73EFF33C1E2}"/>
              </a:ext>
            </a:extLst>
          </p:cNvPr>
          <p:cNvGrpSpPr/>
          <p:nvPr/>
        </p:nvGrpSpPr>
        <p:grpSpPr>
          <a:xfrm>
            <a:off x="1779119" y="4612601"/>
            <a:ext cx="6805661" cy="1694829"/>
            <a:chOff x="981375" y="2864057"/>
            <a:chExt cx="4537107" cy="1129886"/>
          </a:xfrm>
        </p:grpSpPr>
        <p:sp>
          <p:nvSpPr>
            <p:cNvPr id="10" name="Rectangle: Rounded Corners 9">
              <a:extLst>
                <a:ext uri="{FF2B5EF4-FFF2-40B4-BE49-F238E27FC236}">
                  <a16:creationId xmlns=""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1" name="TextBox 10">
              <a:extLst>
                <a:ext uri="{FF2B5EF4-FFF2-40B4-BE49-F238E27FC236}">
                  <a16:creationId xmlns="" xmlns:a16="http://schemas.microsoft.com/office/drawing/2014/main" id="{FB883968-E3BB-8F00-D9DC-6CCA3D904DBF}"/>
                </a:ext>
              </a:extLst>
            </p:cNvPr>
            <p:cNvSpPr txBox="1"/>
            <p:nvPr/>
          </p:nvSpPr>
          <p:spPr>
            <a:xfrm>
              <a:off x="1420288" y="3050862"/>
              <a:ext cx="3750829" cy="677109"/>
            </a:xfrm>
            <a:prstGeom prst="rect">
              <a:avLst/>
            </a:prstGeom>
            <a:noFill/>
          </p:spPr>
          <p:txBody>
            <a:bodyPr wrap="square" rtlCol="0">
              <a:spAutoFit/>
            </a:bodyPr>
            <a:lstStyle/>
            <a:p>
              <a:pPr algn="ctr" defTabSz="1371600">
                <a:defRPr/>
              </a:pPr>
              <a:r>
                <a:rPr lang="en-US" sz="6000" b="1" dirty="0">
                  <a:solidFill>
                    <a:prstClr val="black"/>
                  </a:solidFill>
                  <a:latin typeface="Cambria" panose="02040503050406030204" pitchFamily="18" charset="0"/>
                </a:rPr>
                <a:t>4</a:t>
              </a:r>
            </a:p>
          </p:txBody>
        </p:sp>
      </p:grpSp>
      <p:grpSp>
        <p:nvGrpSpPr>
          <p:cNvPr id="12" name="Group 11">
            <a:extLst>
              <a:ext uri="{FF2B5EF4-FFF2-40B4-BE49-F238E27FC236}">
                <a16:creationId xmlns="" xmlns:a16="http://schemas.microsoft.com/office/drawing/2014/main" id="{7DFFA85C-7585-DB89-CE16-B17CB8A48C7D}"/>
              </a:ext>
            </a:extLst>
          </p:cNvPr>
          <p:cNvGrpSpPr/>
          <p:nvPr/>
        </p:nvGrpSpPr>
        <p:grpSpPr>
          <a:xfrm>
            <a:off x="1616292" y="7352856"/>
            <a:ext cx="6946494" cy="1694829"/>
            <a:chOff x="887486" y="4872764"/>
            <a:chExt cx="4630996" cy="1129886"/>
          </a:xfrm>
        </p:grpSpPr>
        <p:sp>
          <p:nvSpPr>
            <p:cNvPr id="13" name="Rectangle: Rounded Corners 12">
              <a:extLst>
                <a:ext uri="{FF2B5EF4-FFF2-40B4-BE49-F238E27FC236}">
                  <a16:creationId xmlns=""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4" name="TextBox 13">
              <a:extLst>
                <a:ext uri="{FF2B5EF4-FFF2-40B4-BE49-F238E27FC236}">
                  <a16:creationId xmlns="" xmlns:a16="http://schemas.microsoft.com/office/drawing/2014/main" id="{FB683739-4A93-F112-7A88-64B0168E0BE2}"/>
                </a:ext>
              </a:extLst>
            </p:cNvPr>
            <p:cNvSpPr txBox="1"/>
            <p:nvPr/>
          </p:nvSpPr>
          <p:spPr>
            <a:xfrm>
              <a:off x="887486" y="5029644"/>
              <a:ext cx="4280827" cy="615553"/>
            </a:xfrm>
            <a:prstGeom prst="rect">
              <a:avLst/>
            </a:prstGeom>
            <a:noFill/>
          </p:spPr>
          <p:txBody>
            <a:bodyPr wrap="square" rtlCol="0">
              <a:spAutoFit/>
            </a:bodyPr>
            <a:lstStyle/>
            <a:p>
              <a:pPr algn="ctr" defTabSz="1371600">
                <a:defRPr/>
              </a:pPr>
              <a:r>
                <a:rPr lang="en-US" sz="5400" b="1" dirty="0">
                  <a:solidFill>
                    <a:prstClr val="black"/>
                  </a:solidFill>
                  <a:latin typeface="Cambria" panose="02040503050406030204" pitchFamily="18" charset="0"/>
                </a:rPr>
                <a:t>7</a:t>
              </a:r>
            </a:p>
          </p:txBody>
        </p:sp>
      </p:grpSp>
      <p:grpSp>
        <p:nvGrpSpPr>
          <p:cNvPr id="15" name="Group 14">
            <a:extLst>
              <a:ext uri="{FF2B5EF4-FFF2-40B4-BE49-F238E27FC236}">
                <a16:creationId xmlns="" xmlns:a16="http://schemas.microsoft.com/office/drawing/2014/main" id="{A4D50CF6-3446-5F1D-4868-DABC4A9FCD61}"/>
              </a:ext>
            </a:extLst>
          </p:cNvPr>
          <p:cNvGrpSpPr/>
          <p:nvPr/>
        </p:nvGrpSpPr>
        <p:grpSpPr>
          <a:xfrm>
            <a:off x="10227800" y="7224551"/>
            <a:ext cx="6805661" cy="1694829"/>
            <a:chOff x="6830721" y="4714800"/>
            <a:chExt cx="4537107" cy="1129886"/>
          </a:xfrm>
          <a:solidFill>
            <a:schemeClr val="bg1"/>
          </a:solidFill>
        </p:grpSpPr>
        <p:sp>
          <p:nvSpPr>
            <p:cNvPr id="16" name="Rectangle: Rounded Corners 15">
              <a:extLst>
                <a:ext uri="{FF2B5EF4-FFF2-40B4-BE49-F238E27FC236}">
                  <a16:creationId xmlns=""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7" name="TextBox 16">
              <a:extLst>
                <a:ext uri="{FF2B5EF4-FFF2-40B4-BE49-F238E27FC236}">
                  <a16:creationId xmlns="" xmlns:a16="http://schemas.microsoft.com/office/drawing/2014/main" id="{38B7A41E-CFF4-C790-A6D3-BD7942C5604F}"/>
                </a:ext>
              </a:extLst>
            </p:cNvPr>
            <p:cNvSpPr txBox="1"/>
            <p:nvPr/>
          </p:nvSpPr>
          <p:spPr>
            <a:xfrm>
              <a:off x="7667750" y="4915912"/>
              <a:ext cx="3460024" cy="615553"/>
            </a:xfrm>
            <a:prstGeom prst="rect">
              <a:avLst/>
            </a:prstGeom>
            <a:grpFill/>
          </p:spPr>
          <p:txBody>
            <a:bodyPr wrap="square" rtlCol="0">
              <a:spAutoFit/>
            </a:bodyPr>
            <a:lstStyle/>
            <a:p>
              <a:pPr algn="ctr" defTabSz="1371600">
                <a:defRPr/>
              </a:pPr>
              <a:r>
                <a:rPr lang="en-US" sz="5400" b="1" dirty="0">
                  <a:solidFill>
                    <a:prstClr val="black"/>
                  </a:solidFill>
                  <a:latin typeface="Cambria" panose="02040503050406030204" pitchFamily="18" charset="0"/>
                </a:rPr>
                <a:t>8</a:t>
              </a:r>
            </a:p>
          </p:txBody>
        </p:sp>
      </p:grpSp>
      <p:pic>
        <p:nvPicPr>
          <p:cNvPr id="18" name="Picture 17">
            <a:extLst>
              <a:ext uri="{FF2B5EF4-FFF2-40B4-BE49-F238E27FC236}">
                <a16:creationId xmlns="" xmlns:a16="http://schemas.microsoft.com/office/drawing/2014/main"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6599488" y="4812803"/>
            <a:ext cx="1430025" cy="1286304"/>
          </a:xfrm>
          <a:prstGeom prst="rect">
            <a:avLst/>
          </a:prstGeom>
        </p:spPr>
      </p:pic>
      <p:pic>
        <p:nvPicPr>
          <p:cNvPr id="19" name="Picture 18">
            <a:extLst>
              <a:ext uri="{FF2B5EF4-FFF2-40B4-BE49-F238E27FC236}">
                <a16:creationId xmlns="" xmlns:a16="http://schemas.microsoft.com/office/drawing/2014/main"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7744461" y="4692398"/>
            <a:ext cx="1336614" cy="1344696"/>
          </a:xfrm>
          <a:prstGeom prst="rect">
            <a:avLst/>
          </a:prstGeom>
        </p:spPr>
      </p:pic>
      <p:pic>
        <p:nvPicPr>
          <p:cNvPr id="20" name="Picture 19">
            <a:extLst>
              <a:ext uri="{FF2B5EF4-FFF2-40B4-BE49-F238E27FC236}">
                <a16:creationId xmlns="" xmlns:a16="http://schemas.microsoft.com/office/drawing/2014/main"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7495250" y="7527923"/>
            <a:ext cx="1336614" cy="1344696"/>
          </a:xfrm>
          <a:prstGeom prst="rect">
            <a:avLst/>
          </a:prstGeom>
        </p:spPr>
      </p:pic>
      <p:pic>
        <p:nvPicPr>
          <p:cNvPr id="21" name="Picture 20">
            <a:extLst>
              <a:ext uri="{FF2B5EF4-FFF2-40B4-BE49-F238E27FC236}">
                <a16:creationId xmlns="" xmlns:a16="http://schemas.microsoft.com/office/drawing/2014/main"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6240395" y="7399617"/>
            <a:ext cx="1336614" cy="1344696"/>
          </a:xfrm>
          <a:prstGeom prst="rect">
            <a:avLst/>
          </a:prstGeom>
        </p:spPr>
      </p:pic>
      <p:pic>
        <p:nvPicPr>
          <p:cNvPr id="22" name="Picture 21">
            <a:extLst>
              <a:ext uri="{FF2B5EF4-FFF2-40B4-BE49-F238E27FC236}">
                <a16:creationId xmlns="" xmlns:a16="http://schemas.microsoft.com/office/drawing/2014/main" id="{8F8DB426-7FBC-1828-5D7B-204AF5279C98}"/>
              </a:ext>
            </a:extLst>
          </p:cNvPr>
          <p:cNvPicPr>
            <a:picLocks noChangeAspect="1"/>
          </p:cNvPicPr>
          <p:nvPr/>
        </p:nvPicPr>
        <p:blipFill>
          <a:blip r:embed="rId7"/>
          <a:stretch>
            <a:fillRect/>
          </a:stretch>
        </p:blipFill>
        <p:spPr>
          <a:xfrm>
            <a:off x="285205" y="4304696"/>
            <a:ext cx="2212907" cy="2238054"/>
          </a:xfrm>
          <a:prstGeom prst="rect">
            <a:avLst/>
          </a:prstGeom>
        </p:spPr>
      </p:pic>
      <p:pic>
        <p:nvPicPr>
          <p:cNvPr id="23" name="Picture 22">
            <a:extLst>
              <a:ext uri="{FF2B5EF4-FFF2-40B4-BE49-F238E27FC236}">
                <a16:creationId xmlns="" xmlns:a16="http://schemas.microsoft.com/office/drawing/2014/main"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9512753" y="4374835"/>
            <a:ext cx="2078346" cy="2101292"/>
          </a:xfrm>
          <a:prstGeom prst="rect">
            <a:avLst/>
          </a:prstGeom>
        </p:spPr>
      </p:pic>
      <p:pic>
        <p:nvPicPr>
          <p:cNvPr id="24" name="Picture 23">
            <a:extLst>
              <a:ext uri="{FF2B5EF4-FFF2-40B4-BE49-F238E27FC236}">
                <a16:creationId xmlns="" xmlns:a16="http://schemas.microsoft.com/office/drawing/2014/main" id="{0DC4E767-7A8C-D1DD-75BF-62C8C016765C}"/>
              </a:ext>
            </a:extLst>
          </p:cNvPr>
          <p:cNvPicPr>
            <a:picLocks noChangeAspect="1"/>
          </p:cNvPicPr>
          <p:nvPr/>
        </p:nvPicPr>
        <p:blipFill rotWithShape="1">
          <a:blip r:embed="rId9"/>
          <a:srcRect r="50703"/>
          <a:stretch/>
        </p:blipFill>
        <p:spPr>
          <a:xfrm>
            <a:off x="194584" y="7022181"/>
            <a:ext cx="2231834" cy="2356179"/>
          </a:xfrm>
          <a:prstGeom prst="rect">
            <a:avLst/>
          </a:prstGeom>
        </p:spPr>
      </p:pic>
      <p:pic>
        <p:nvPicPr>
          <p:cNvPr id="25" name="Picture 24">
            <a:extLst>
              <a:ext uri="{FF2B5EF4-FFF2-40B4-BE49-F238E27FC236}">
                <a16:creationId xmlns="" xmlns:a16="http://schemas.microsoft.com/office/drawing/2014/main" id="{DD248577-7A20-A7F7-925E-888CDFC0B54F}"/>
              </a:ext>
            </a:extLst>
          </p:cNvPr>
          <p:cNvPicPr>
            <a:picLocks noChangeAspect="1"/>
          </p:cNvPicPr>
          <p:nvPr/>
        </p:nvPicPr>
        <p:blipFill>
          <a:blip r:embed="rId10"/>
          <a:stretch>
            <a:fillRect/>
          </a:stretch>
        </p:blipFill>
        <p:spPr>
          <a:xfrm>
            <a:off x="9435564" y="6921695"/>
            <a:ext cx="2047779" cy="2356179"/>
          </a:xfrm>
          <a:prstGeom prst="rect">
            <a:avLst/>
          </a:prstGeom>
        </p:spPr>
      </p:pic>
      <p:pic>
        <p:nvPicPr>
          <p:cNvPr id="26" name="Picture 25">
            <a:extLst>
              <a:ext uri="{FF2B5EF4-FFF2-40B4-BE49-F238E27FC236}">
                <a16:creationId xmlns="" xmlns:a16="http://schemas.microsoft.com/office/drawing/2014/main"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115352" y="573942"/>
            <a:ext cx="2739783" cy="3576801"/>
          </a:xfrm>
          <a:prstGeom prst="rect">
            <a:avLst/>
          </a:prstGeom>
        </p:spPr>
      </p:pic>
    </p:spTree>
    <p:extLst>
      <p:ext uri="{BB962C8B-B14F-4D97-AF65-F5344CB8AC3E}">
        <p14:creationId xmlns:p14="http://schemas.microsoft.com/office/powerpoint/2010/main" val="99870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8288000" cy="10287002"/>
          </a:xfrm>
          <a:prstGeom prst="rect">
            <a:avLst/>
          </a:prstGeom>
        </p:spPr>
      </p:pic>
      <p:grpSp>
        <p:nvGrpSpPr>
          <p:cNvPr id="3" name="Group 2">
            <a:extLst>
              <a:ext uri="{FF2B5EF4-FFF2-40B4-BE49-F238E27FC236}">
                <a16:creationId xmlns="" xmlns:a16="http://schemas.microsoft.com/office/drawing/2014/main" id="{F29D7730-0E64-C100-8A98-844D7ED8CF6B}"/>
              </a:ext>
            </a:extLst>
          </p:cNvPr>
          <p:cNvGrpSpPr/>
          <p:nvPr/>
        </p:nvGrpSpPr>
        <p:grpSpPr>
          <a:xfrm>
            <a:off x="2493849" y="1046972"/>
            <a:ext cx="13405044" cy="2747932"/>
            <a:chOff x="226633" y="-47311"/>
            <a:chExt cx="31747402" cy="2392709"/>
          </a:xfrm>
        </p:grpSpPr>
        <p:sp>
          <p:nvSpPr>
            <p:cNvPr id="4" name="Rectangle 1">
              <a:extLst>
                <a:ext uri="{FF2B5EF4-FFF2-40B4-BE49-F238E27FC236}">
                  <a16:creationId xmlns="" xmlns:a16="http://schemas.microsoft.com/office/drawing/2014/main" id="{8565E55F-B7FB-EB48-1697-71AAD7F37331}"/>
                </a:ext>
              </a:extLst>
            </p:cNvPr>
            <p:cNvSpPr/>
            <p:nvPr/>
          </p:nvSpPr>
          <p:spPr>
            <a:xfrm>
              <a:off x="226633" y="-47311"/>
              <a:ext cx="31555625"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3324068"/>
                        <a:gd name="connsiteY0" fmla="*/ 0 h 2747932"/>
                        <a:gd name="connsiteX1" fmla="*/ 13324068 w 13324068"/>
                        <a:gd name="connsiteY1" fmla="*/ 0 h 2747932"/>
                        <a:gd name="connsiteX2" fmla="*/ 13324068 w 13324068"/>
                        <a:gd name="connsiteY2" fmla="*/ 2747932 h 2747932"/>
                        <a:gd name="connsiteX3" fmla="*/ 0 w 13324068"/>
                        <a:gd name="connsiteY3" fmla="*/ 2747932 h 2747932"/>
                        <a:gd name="connsiteX4" fmla="*/ 0 w 13324068"/>
                        <a:gd name="connsiteY4" fmla="*/ 0 h 2747932"/>
                        <a:gd name="connsiteX0" fmla="*/ 0 w 13324068"/>
                        <a:gd name="connsiteY0" fmla="*/ 0 h 2747932"/>
                        <a:gd name="connsiteX1" fmla="*/ 13324068 w 13324068"/>
                        <a:gd name="connsiteY1" fmla="*/ 0 h 2747932"/>
                        <a:gd name="connsiteX2" fmla="*/ 13324068 w 13324068"/>
                        <a:gd name="connsiteY2" fmla="*/ 2747932 h 2747932"/>
                        <a:gd name="connsiteX3" fmla="*/ 0 w 13324068"/>
                        <a:gd name="connsiteY3" fmla="*/ 2747932 h 2747932"/>
                        <a:gd name="connsiteX4" fmla="*/ 0 w 13324068"/>
                        <a:gd name="connsiteY4" fmla="*/ 0 h 274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4068" h="2747932" fill="none" extrusionOk="0">
                          <a:moveTo>
                            <a:pt x="0" y="0"/>
                          </a:moveTo>
                          <a:cubicBezTo>
                            <a:pt x="4643564" y="-48597"/>
                            <a:pt x="7425973" y="360024"/>
                            <a:pt x="13324068" y="0"/>
                          </a:cubicBezTo>
                          <a:cubicBezTo>
                            <a:pt x="13119496" y="538646"/>
                            <a:pt x="13290390" y="1962585"/>
                            <a:pt x="13324068" y="2747932"/>
                          </a:cubicBezTo>
                          <a:cubicBezTo>
                            <a:pt x="7227423" y="2514428"/>
                            <a:pt x="3098487" y="2326041"/>
                            <a:pt x="0" y="2747932"/>
                          </a:cubicBezTo>
                          <a:cubicBezTo>
                            <a:pt x="87481" y="1836770"/>
                            <a:pt x="94383" y="634505"/>
                            <a:pt x="0" y="0"/>
                          </a:cubicBezTo>
                          <a:close/>
                        </a:path>
                        <a:path w="13324068" h="2747932" stroke="0" extrusionOk="0">
                          <a:moveTo>
                            <a:pt x="0" y="0"/>
                          </a:moveTo>
                          <a:cubicBezTo>
                            <a:pt x="6298486" y="-127389"/>
                            <a:pt x="10416027" y="-184971"/>
                            <a:pt x="13324068" y="0"/>
                          </a:cubicBezTo>
                          <a:cubicBezTo>
                            <a:pt x="13223879" y="361065"/>
                            <a:pt x="13348922" y="1830163"/>
                            <a:pt x="13324068" y="2747932"/>
                          </a:cubicBezTo>
                          <a:cubicBezTo>
                            <a:pt x="8867916" y="2624851"/>
                            <a:pt x="3305347" y="3183947"/>
                            <a:pt x="0" y="2747932"/>
                          </a:cubicBezTo>
                          <a:cubicBezTo>
                            <a:pt x="44682" y="1963843"/>
                            <a:pt x="114630" y="1318319"/>
                            <a:pt x="0" y="0"/>
                          </a:cubicBezTo>
                          <a:close/>
                        </a:path>
                        <a:path w="13324068" h="2747932" fill="none" stroke="0" extrusionOk="0">
                          <a:moveTo>
                            <a:pt x="0" y="0"/>
                          </a:moveTo>
                          <a:cubicBezTo>
                            <a:pt x="4495507" y="-205040"/>
                            <a:pt x="7910730" y="14240"/>
                            <a:pt x="13324068" y="0"/>
                          </a:cubicBezTo>
                          <a:cubicBezTo>
                            <a:pt x="13145667" y="490934"/>
                            <a:pt x="13323704" y="2036336"/>
                            <a:pt x="13324068" y="2747932"/>
                          </a:cubicBezTo>
                          <a:cubicBezTo>
                            <a:pt x="6534891" y="2272529"/>
                            <a:pt x="3289393" y="2257884"/>
                            <a:pt x="0" y="2747932"/>
                          </a:cubicBezTo>
                          <a:cubicBezTo>
                            <a:pt x="81501" y="1861783"/>
                            <a:pt x="37117" y="551112"/>
                            <a:pt x="0" y="0"/>
                          </a:cubicBezTo>
                          <a:close/>
                        </a:path>
                      </a:pathLst>
                    </a:custGeom>
                    <ask:type>
                      <ask:lineSketchCurved/>
                    </ask:type>
                  </ask:lineSketchStyleProps>
                </a:ext>
              </a:extLst>
            </a:ln>
            <a:effectLst/>
          </p:spPr>
          <p:txBody>
            <a:bodyPr rtlCol="0" anchor="ctr"/>
            <a:lstStyle/>
            <a:p>
              <a:pPr algn="ctr" defTabSz="1371600">
                <a:defRPr/>
              </a:pPr>
              <a:r>
                <a:rPr lang="en-US" sz="1575" kern="0">
                  <a:solidFill>
                    <a:prstClr val="white"/>
                  </a:solidFill>
                  <a:latin typeface="Cambria" panose="02040503050406030204" pitchFamily="18" charset="0"/>
                  <a:ea typeface="字魂37号-波纹乖乖体"/>
                </a:rPr>
                <a:t>*</a:t>
              </a:r>
            </a:p>
          </p:txBody>
        </p:sp>
        <p:sp>
          <p:nvSpPr>
            <p:cNvPr id="5" name="TextBox 4">
              <a:extLst>
                <a:ext uri="{FF2B5EF4-FFF2-40B4-BE49-F238E27FC236}">
                  <a16:creationId xmlns="" xmlns:a16="http://schemas.microsoft.com/office/drawing/2014/main" id="{8A603948-E8CC-A86F-644A-565CCDBA392F}"/>
                </a:ext>
              </a:extLst>
            </p:cNvPr>
            <p:cNvSpPr txBox="1"/>
            <p:nvPr/>
          </p:nvSpPr>
          <p:spPr>
            <a:xfrm>
              <a:off x="708555" y="524556"/>
              <a:ext cx="31265480" cy="964766"/>
            </a:xfrm>
            <a:prstGeom prst="rect">
              <a:avLst/>
            </a:prstGeom>
            <a:noFill/>
          </p:spPr>
          <p:txBody>
            <a:bodyPr wrap="square">
              <a:spAutoFit/>
            </a:bodyPr>
            <a:lstStyle/>
            <a:p>
              <a:pPr algn="ctr" defTabSz="1371600">
                <a:spcBef>
                  <a:spcPct val="50000"/>
                </a:spcBef>
                <a:defRPr/>
              </a:pP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60% </a:t>
              </a:r>
              <a:r>
                <a:rPr lang="en-US" altLang="en-US" sz="6600" b="1" kern="0" spc="-225"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của</a:t>
              </a:r>
              <a:r>
                <a:rPr lang="en-US" altLang="en-US" sz="6600" b="1" kern="0" spc="-225"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200 m là …</a:t>
              </a:r>
            </a:p>
          </p:txBody>
        </p:sp>
      </p:grpSp>
      <p:grpSp>
        <p:nvGrpSpPr>
          <p:cNvPr id="6" name="Group 5">
            <a:extLst>
              <a:ext uri="{FF2B5EF4-FFF2-40B4-BE49-F238E27FC236}">
                <a16:creationId xmlns="" xmlns:a16="http://schemas.microsoft.com/office/drawing/2014/main" id="{55FA36FB-66F6-A582-3C3F-9357FA1F2472}"/>
              </a:ext>
            </a:extLst>
          </p:cNvPr>
          <p:cNvGrpSpPr/>
          <p:nvPr/>
        </p:nvGrpSpPr>
        <p:grpSpPr>
          <a:xfrm>
            <a:off x="10565299" y="7222528"/>
            <a:ext cx="6805661" cy="1694829"/>
            <a:chOff x="6830721" y="2864057"/>
            <a:chExt cx="4537107" cy="1129886"/>
          </a:xfrm>
          <a:solidFill>
            <a:schemeClr val="bg1"/>
          </a:solidFill>
        </p:grpSpPr>
        <p:sp>
          <p:nvSpPr>
            <p:cNvPr id="7" name="Rectangle: Rounded Corners 6">
              <a:extLst>
                <a:ext uri="{FF2B5EF4-FFF2-40B4-BE49-F238E27FC236}">
                  <a16:creationId xmlns=""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8" name="TextBox 7">
              <a:extLst>
                <a:ext uri="{FF2B5EF4-FFF2-40B4-BE49-F238E27FC236}">
                  <a16:creationId xmlns="" xmlns:a16="http://schemas.microsoft.com/office/drawing/2014/main" id="{5EB30008-816D-8587-D427-4FCF8683491E}"/>
                </a:ext>
              </a:extLst>
            </p:cNvPr>
            <p:cNvSpPr txBox="1"/>
            <p:nvPr/>
          </p:nvSpPr>
          <p:spPr>
            <a:xfrm>
              <a:off x="7223859" y="3044278"/>
              <a:ext cx="3750829" cy="738664"/>
            </a:xfrm>
            <a:prstGeom prst="rect">
              <a:avLst/>
            </a:prstGeom>
            <a:grpFill/>
            <a:ln>
              <a:noFill/>
            </a:ln>
          </p:spPr>
          <p:txBody>
            <a:bodyPr wrap="square" rtlCol="0">
              <a:spAutoFit/>
            </a:bodyPr>
            <a:lstStyle/>
            <a:p>
              <a:pPr algn="ctr" defTabSz="1371600">
                <a:defRPr/>
              </a:pPr>
              <a:r>
                <a:rPr lang="en-US" sz="6600" b="1" dirty="0">
                  <a:solidFill>
                    <a:prstClr val="black"/>
                  </a:solidFill>
                  <a:latin typeface="Cambria" panose="02040503050406030204" pitchFamily="18" charset="0"/>
                </a:rPr>
                <a:t>120 m</a:t>
              </a:r>
            </a:p>
          </p:txBody>
        </p:sp>
      </p:grpSp>
      <p:grpSp>
        <p:nvGrpSpPr>
          <p:cNvPr id="9" name="Group 8">
            <a:extLst>
              <a:ext uri="{FF2B5EF4-FFF2-40B4-BE49-F238E27FC236}">
                <a16:creationId xmlns="" xmlns:a16="http://schemas.microsoft.com/office/drawing/2014/main" id="{2BB123F1-537E-CD93-6C3B-63268CB693D7}"/>
              </a:ext>
            </a:extLst>
          </p:cNvPr>
          <p:cNvGrpSpPr/>
          <p:nvPr/>
        </p:nvGrpSpPr>
        <p:grpSpPr>
          <a:xfrm>
            <a:off x="10527157" y="4664518"/>
            <a:ext cx="6805661" cy="1694829"/>
            <a:chOff x="981375" y="2864057"/>
            <a:chExt cx="4537107" cy="1129886"/>
          </a:xfrm>
        </p:grpSpPr>
        <p:sp>
          <p:nvSpPr>
            <p:cNvPr id="10" name="Rectangle: Rounded Corners 9">
              <a:extLst>
                <a:ext uri="{FF2B5EF4-FFF2-40B4-BE49-F238E27FC236}">
                  <a16:creationId xmlns=""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1" name="TextBox 10">
              <a:extLst>
                <a:ext uri="{FF2B5EF4-FFF2-40B4-BE49-F238E27FC236}">
                  <a16:creationId xmlns="" xmlns:a16="http://schemas.microsoft.com/office/drawing/2014/main" id="{D0898D0B-EDCE-EFCE-C8EF-C9D8DBE23B9F}"/>
                </a:ext>
              </a:extLst>
            </p:cNvPr>
            <p:cNvSpPr txBox="1"/>
            <p:nvPr/>
          </p:nvSpPr>
          <p:spPr>
            <a:xfrm>
              <a:off x="1607829" y="3005350"/>
              <a:ext cx="3750829" cy="738664"/>
            </a:xfrm>
            <a:prstGeom prst="rect">
              <a:avLst/>
            </a:prstGeom>
            <a:noFill/>
          </p:spPr>
          <p:txBody>
            <a:bodyPr wrap="square" rtlCol="0">
              <a:spAutoFit/>
            </a:bodyPr>
            <a:lstStyle/>
            <a:p>
              <a:pPr algn="ctr" defTabSz="1371600">
                <a:defRPr/>
              </a:pPr>
              <a:r>
                <a:rPr lang="en-US" sz="6600" b="1" dirty="0">
                  <a:solidFill>
                    <a:prstClr val="black"/>
                  </a:solidFill>
                  <a:latin typeface="Cambria" panose="02040503050406030204" pitchFamily="18" charset="0"/>
                </a:rPr>
                <a:t>125</a:t>
              </a:r>
            </a:p>
          </p:txBody>
        </p:sp>
      </p:grpSp>
      <p:grpSp>
        <p:nvGrpSpPr>
          <p:cNvPr id="12" name="Group 11">
            <a:extLst>
              <a:ext uri="{FF2B5EF4-FFF2-40B4-BE49-F238E27FC236}">
                <a16:creationId xmlns="" xmlns:a16="http://schemas.microsoft.com/office/drawing/2014/main" id="{0444F195-E652-F554-D115-755E28D37E0C}"/>
              </a:ext>
            </a:extLst>
          </p:cNvPr>
          <p:cNvGrpSpPr/>
          <p:nvPr/>
        </p:nvGrpSpPr>
        <p:grpSpPr>
          <a:xfrm>
            <a:off x="1605461" y="7406330"/>
            <a:ext cx="6805661" cy="1694829"/>
            <a:chOff x="981375" y="4872764"/>
            <a:chExt cx="4537107" cy="1129886"/>
          </a:xfrm>
        </p:grpSpPr>
        <p:sp>
          <p:nvSpPr>
            <p:cNvPr id="13" name="Rectangle: Rounded Corners 12">
              <a:extLst>
                <a:ext uri="{FF2B5EF4-FFF2-40B4-BE49-F238E27FC236}">
                  <a16:creationId xmlns=""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4" name="TextBox 13">
              <a:extLst>
                <a:ext uri="{FF2B5EF4-FFF2-40B4-BE49-F238E27FC236}">
                  <a16:creationId xmlns="" xmlns:a16="http://schemas.microsoft.com/office/drawing/2014/main" id="{119B2F9E-ABAD-E411-D7FF-CE03B366164F}"/>
                </a:ext>
              </a:extLst>
            </p:cNvPr>
            <p:cNvSpPr txBox="1"/>
            <p:nvPr/>
          </p:nvSpPr>
          <p:spPr>
            <a:xfrm>
              <a:off x="1510005" y="5042335"/>
              <a:ext cx="3750829" cy="738664"/>
            </a:xfrm>
            <a:prstGeom prst="rect">
              <a:avLst/>
            </a:prstGeom>
            <a:noFill/>
          </p:spPr>
          <p:txBody>
            <a:bodyPr wrap="square" rtlCol="0">
              <a:spAutoFit/>
            </a:bodyPr>
            <a:lstStyle/>
            <a:p>
              <a:pPr algn="ctr" defTabSz="1371600">
                <a:defRPr/>
              </a:pPr>
              <a:r>
                <a:rPr lang="en-US" sz="6600" b="1" dirty="0">
                  <a:solidFill>
                    <a:prstClr val="black"/>
                  </a:solidFill>
                  <a:latin typeface="Cambria" panose="02040503050406030204" pitchFamily="18" charset="0"/>
                </a:rPr>
                <a:t>135 m</a:t>
              </a:r>
            </a:p>
          </p:txBody>
        </p:sp>
      </p:grpSp>
      <p:grpSp>
        <p:nvGrpSpPr>
          <p:cNvPr id="15" name="Group 14">
            <a:extLst>
              <a:ext uri="{FF2B5EF4-FFF2-40B4-BE49-F238E27FC236}">
                <a16:creationId xmlns="" xmlns:a16="http://schemas.microsoft.com/office/drawing/2014/main" id="{B73C566F-ACA7-0124-127B-10DB2603230C}"/>
              </a:ext>
            </a:extLst>
          </p:cNvPr>
          <p:cNvGrpSpPr/>
          <p:nvPr/>
        </p:nvGrpSpPr>
        <p:grpSpPr>
          <a:xfrm>
            <a:off x="1794791" y="4643948"/>
            <a:ext cx="6805661" cy="1694829"/>
            <a:chOff x="6830721" y="4714800"/>
            <a:chExt cx="4537107" cy="1129886"/>
          </a:xfrm>
          <a:solidFill>
            <a:schemeClr val="bg1"/>
          </a:solidFill>
        </p:grpSpPr>
        <p:sp>
          <p:nvSpPr>
            <p:cNvPr id="16" name="Rectangle: Rounded Corners 15">
              <a:extLst>
                <a:ext uri="{FF2B5EF4-FFF2-40B4-BE49-F238E27FC236}">
                  <a16:creationId xmlns=""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7" name="TextBox 16">
              <a:extLst>
                <a:ext uri="{FF2B5EF4-FFF2-40B4-BE49-F238E27FC236}">
                  <a16:creationId xmlns="" xmlns:a16="http://schemas.microsoft.com/office/drawing/2014/main" id="{66276298-24A0-6E64-2BBB-73FA16ADEEC7}"/>
                </a:ext>
              </a:extLst>
            </p:cNvPr>
            <p:cNvSpPr txBox="1"/>
            <p:nvPr/>
          </p:nvSpPr>
          <p:spPr>
            <a:xfrm>
              <a:off x="8511851" y="4869805"/>
              <a:ext cx="2729757" cy="738664"/>
            </a:xfrm>
            <a:prstGeom prst="rect">
              <a:avLst/>
            </a:prstGeom>
            <a:grpFill/>
          </p:spPr>
          <p:txBody>
            <a:bodyPr wrap="square" rtlCol="0">
              <a:spAutoFit/>
            </a:bodyPr>
            <a:lstStyle/>
            <a:p>
              <a:pPr defTabSz="1371600">
                <a:defRPr/>
              </a:pPr>
              <a:r>
                <a:rPr lang="en-US" sz="6600" b="1" dirty="0">
                  <a:solidFill>
                    <a:prstClr val="black"/>
                  </a:solidFill>
                  <a:latin typeface="Cambria" panose="02040503050406030204" pitchFamily="18" charset="0"/>
                </a:rPr>
                <a:t>140</a:t>
              </a:r>
            </a:p>
          </p:txBody>
        </p:sp>
      </p:grpSp>
      <p:pic>
        <p:nvPicPr>
          <p:cNvPr id="18" name="Picture 17">
            <a:extLst>
              <a:ext uri="{FF2B5EF4-FFF2-40B4-BE49-F238E27FC236}">
                <a16:creationId xmlns="" xmlns:a16="http://schemas.microsoft.com/office/drawing/2014/main"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6710327" y="7528545"/>
            <a:ext cx="1430025" cy="1286304"/>
          </a:xfrm>
          <a:prstGeom prst="rect">
            <a:avLst/>
          </a:prstGeom>
        </p:spPr>
      </p:pic>
      <p:pic>
        <p:nvPicPr>
          <p:cNvPr id="19" name="Picture 18">
            <a:extLst>
              <a:ext uri="{FF2B5EF4-FFF2-40B4-BE49-F238E27FC236}">
                <a16:creationId xmlns="" xmlns:a16="http://schemas.microsoft.com/office/drawing/2014/main"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6492499" y="4744316"/>
            <a:ext cx="1336614" cy="1344696"/>
          </a:xfrm>
          <a:prstGeom prst="rect">
            <a:avLst/>
          </a:prstGeom>
        </p:spPr>
      </p:pic>
      <p:pic>
        <p:nvPicPr>
          <p:cNvPr id="20" name="Picture 19">
            <a:extLst>
              <a:ext uri="{FF2B5EF4-FFF2-40B4-BE49-F238E27FC236}">
                <a16:creationId xmlns="" xmlns:a16="http://schemas.microsoft.com/office/drawing/2014/main"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7562682" y="7602173"/>
            <a:ext cx="1336614" cy="1344696"/>
          </a:xfrm>
          <a:prstGeom prst="rect">
            <a:avLst/>
          </a:prstGeom>
        </p:spPr>
      </p:pic>
      <p:pic>
        <p:nvPicPr>
          <p:cNvPr id="21" name="Picture 20">
            <a:extLst>
              <a:ext uri="{FF2B5EF4-FFF2-40B4-BE49-F238E27FC236}">
                <a16:creationId xmlns="" xmlns:a16="http://schemas.microsoft.com/office/drawing/2014/main"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7807386" y="4819016"/>
            <a:ext cx="1336614" cy="1344696"/>
          </a:xfrm>
          <a:prstGeom prst="rect">
            <a:avLst/>
          </a:prstGeom>
        </p:spPr>
      </p:pic>
      <p:pic>
        <p:nvPicPr>
          <p:cNvPr id="22" name="Picture 21">
            <a:extLst>
              <a:ext uri="{FF2B5EF4-FFF2-40B4-BE49-F238E27FC236}">
                <a16:creationId xmlns="" xmlns:a16="http://schemas.microsoft.com/office/drawing/2014/main" id="{4CB4BCDB-8E18-D3E6-55C5-7284043240FA}"/>
              </a:ext>
            </a:extLst>
          </p:cNvPr>
          <p:cNvPicPr>
            <a:picLocks noChangeAspect="1"/>
          </p:cNvPicPr>
          <p:nvPr/>
        </p:nvPicPr>
        <p:blipFill>
          <a:blip r:embed="rId7"/>
          <a:stretch>
            <a:fillRect/>
          </a:stretch>
        </p:blipFill>
        <p:spPr>
          <a:xfrm>
            <a:off x="520504" y="4378406"/>
            <a:ext cx="2212907" cy="2238054"/>
          </a:xfrm>
          <a:prstGeom prst="rect">
            <a:avLst/>
          </a:prstGeom>
        </p:spPr>
      </p:pic>
      <p:pic>
        <p:nvPicPr>
          <p:cNvPr id="23" name="Picture 22">
            <a:extLst>
              <a:ext uri="{FF2B5EF4-FFF2-40B4-BE49-F238E27FC236}">
                <a16:creationId xmlns="" xmlns:a16="http://schemas.microsoft.com/office/drawing/2014/main"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9680087" y="4513843"/>
            <a:ext cx="2078346" cy="2101292"/>
          </a:xfrm>
          <a:prstGeom prst="rect">
            <a:avLst/>
          </a:prstGeom>
        </p:spPr>
      </p:pic>
      <p:pic>
        <p:nvPicPr>
          <p:cNvPr id="24" name="Picture 23">
            <a:extLst>
              <a:ext uri="{FF2B5EF4-FFF2-40B4-BE49-F238E27FC236}">
                <a16:creationId xmlns="" xmlns:a16="http://schemas.microsoft.com/office/drawing/2014/main" id="{9D1DC249-407C-0539-4009-3F2D9E690778}"/>
              </a:ext>
            </a:extLst>
          </p:cNvPr>
          <p:cNvPicPr>
            <a:picLocks noChangeAspect="1"/>
          </p:cNvPicPr>
          <p:nvPr/>
        </p:nvPicPr>
        <p:blipFill rotWithShape="1">
          <a:blip r:embed="rId9"/>
          <a:srcRect r="50703"/>
          <a:stretch/>
        </p:blipFill>
        <p:spPr>
          <a:xfrm>
            <a:off x="262016" y="7096431"/>
            <a:ext cx="2231834" cy="2356179"/>
          </a:xfrm>
          <a:prstGeom prst="rect">
            <a:avLst/>
          </a:prstGeom>
        </p:spPr>
      </p:pic>
      <p:pic>
        <p:nvPicPr>
          <p:cNvPr id="25" name="Picture 24">
            <a:extLst>
              <a:ext uri="{FF2B5EF4-FFF2-40B4-BE49-F238E27FC236}">
                <a16:creationId xmlns="" xmlns:a16="http://schemas.microsoft.com/office/drawing/2014/main" id="{A8091E2C-2154-EA21-08F4-E8073B3D0BEB}"/>
              </a:ext>
            </a:extLst>
          </p:cNvPr>
          <p:cNvPicPr>
            <a:picLocks noChangeAspect="1"/>
          </p:cNvPicPr>
          <p:nvPr/>
        </p:nvPicPr>
        <p:blipFill>
          <a:blip r:embed="rId10"/>
          <a:stretch>
            <a:fillRect/>
          </a:stretch>
        </p:blipFill>
        <p:spPr>
          <a:xfrm>
            <a:off x="9298115" y="7096431"/>
            <a:ext cx="2047779" cy="2356179"/>
          </a:xfrm>
          <a:prstGeom prst="rect">
            <a:avLst/>
          </a:prstGeom>
        </p:spPr>
      </p:pic>
      <p:pic>
        <p:nvPicPr>
          <p:cNvPr id="26" name="Picture 25">
            <a:extLst>
              <a:ext uri="{FF2B5EF4-FFF2-40B4-BE49-F238E27FC236}">
                <a16:creationId xmlns="" xmlns:a16="http://schemas.microsoft.com/office/drawing/2014/main"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35837" y="1366664"/>
            <a:ext cx="3028623" cy="2430938"/>
          </a:xfrm>
          <a:prstGeom prst="rect">
            <a:avLst/>
          </a:prstGeom>
        </p:spPr>
      </p:pic>
    </p:spTree>
    <p:extLst>
      <p:ext uri="{BB962C8B-B14F-4D97-AF65-F5344CB8AC3E}">
        <p14:creationId xmlns:p14="http://schemas.microsoft.com/office/powerpoint/2010/main" val="66297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8288000" cy="10287002"/>
          </a:xfrm>
          <a:prstGeom prst="rect">
            <a:avLst/>
          </a:prstGeom>
        </p:spPr>
      </p:pic>
      <p:grpSp>
        <p:nvGrpSpPr>
          <p:cNvPr id="5" name="Group 4">
            <a:extLst>
              <a:ext uri="{FF2B5EF4-FFF2-40B4-BE49-F238E27FC236}">
                <a16:creationId xmlns="" xmlns:a16="http://schemas.microsoft.com/office/drawing/2014/main" id="{A596AE04-B8C0-F8FD-CA2A-904B7C36F6E8}"/>
              </a:ext>
            </a:extLst>
          </p:cNvPr>
          <p:cNvGrpSpPr/>
          <p:nvPr/>
        </p:nvGrpSpPr>
        <p:grpSpPr>
          <a:xfrm>
            <a:off x="2505123" y="819026"/>
            <a:ext cx="9001077" cy="3806742"/>
            <a:chOff x="6587751" y="6266904"/>
            <a:chExt cx="6936715" cy="3681518"/>
          </a:xfrm>
        </p:grpSpPr>
        <p:grpSp>
          <p:nvGrpSpPr>
            <p:cNvPr id="6" name="Group 5">
              <a:extLst>
                <a:ext uri="{FF2B5EF4-FFF2-40B4-BE49-F238E27FC236}">
                  <a16:creationId xmlns="" xmlns:a16="http://schemas.microsoft.com/office/drawing/2014/main" id="{4D0940E4-8177-E7FE-8940-7D56510C01FA}"/>
                </a:ext>
              </a:extLst>
            </p:cNvPr>
            <p:cNvGrpSpPr/>
            <p:nvPr/>
          </p:nvGrpSpPr>
          <p:grpSpPr>
            <a:xfrm>
              <a:off x="6587751" y="6266904"/>
              <a:ext cx="6895131" cy="3678535"/>
              <a:chOff x="6459407" y="6049061"/>
              <a:chExt cx="6895131" cy="3678535"/>
            </a:xfrm>
          </p:grpSpPr>
          <p:sp>
            <p:nvSpPr>
              <p:cNvPr id="8" name="TextBox 7">
                <a:extLst>
                  <a:ext uri="{FF2B5EF4-FFF2-40B4-BE49-F238E27FC236}">
                    <a16:creationId xmlns="" xmlns:a16="http://schemas.microsoft.com/office/drawing/2014/main" id="{D73B01FE-D1A6-820D-E1AB-C1844C764C12}"/>
                  </a:ext>
                </a:extLst>
              </p:cNvPr>
              <p:cNvSpPr txBox="1"/>
              <p:nvPr/>
            </p:nvSpPr>
            <p:spPr>
              <a:xfrm>
                <a:off x="6459407" y="6049061"/>
                <a:ext cx="6895131" cy="3661121"/>
              </a:xfrm>
              <a:prstGeom prst="rect">
                <a:avLst/>
              </a:prstGeom>
              <a:noFill/>
            </p:spPr>
            <p:txBody>
              <a:bodyPr wrap="square" rtlCol="0">
                <a:spAutoFit/>
              </a:bodyPr>
              <a:lstStyle/>
              <a:p>
                <a:pPr algn="ctr" defTabSz="1371600">
                  <a:defRPr/>
                </a:pPr>
                <a:r>
                  <a:rPr lang="en-US" sz="12000" dirty="0">
                    <a:ln w="215900">
                      <a:solidFill>
                        <a:prstClr val="white"/>
                      </a:solidFill>
                    </a:ln>
                    <a:solidFill>
                      <a:prstClr val="white"/>
                    </a:solidFill>
                    <a:effectLst>
                      <a:outerShdw blurRad="50800" dist="38100" dir="8100000" algn="tr" rotWithShape="0">
                        <a:prstClr val="black">
                          <a:alpha val="40000"/>
                        </a:prstClr>
                      </a:outerShdw>
                    </a:effectLst>
                    <a:latin typeface="UTM Showcard" panose="02040603050506020204" pitchFamily="18" charset="0"/>
                    <a:ea typeface="思源黑体 CN"/>
                  </a:rPr>
                  <a:t>TRỒNG CÂY CÙNG NA</a:t>
                </a:r>
                <a:endParaRPr lang="vi-VN" sz="12000" dirty="0">
                  <a:ln w="215900">
                    <a:solidFill>
                      <a:prstClr val="white"/>
                    </a:solidFill>
                  </a:ln>
                  <a:solidFill>
                    <a:prstClr val="white"/>
                  </a:solidFill>
                  <a:effectLst>
                    <a:outerShdw blurRad="50800" dist="38100" dir="8100000" algn="tr" rotWithShape="0">
                      <a:prstClr val="black">
                        <a:alpha val="40000"/>
                      </a:prstClr>
                    </a:outerShdw>
                  </a:effectLst>
                  <a:latin typeface="Arial" panose="020B0604020202020204" pitchFamily="34" charset="0"/>
                  <a:ea typeface="思源黑体 CN"/>
                </a:endParaRPr>
              </a:p>
            </p:txBody>
          </p:sp>
          <p:sp>
            <p:nvSpPr>
              <p:cNvPr id="9" name="TextBox 8">
                <a:extLst>
                  <a:ext uri="{FF2B5EF4-FFF2-40B4-BE49-F238E27FC236}">
                    <a16:creationId xmlns="" xmlns:a16="http://schemas.microsoft.com/office/drawing/2014/main" id="{940887EA-6AB5-AE11-F488-FA066DA75A6A}"/>
                  </a:ext>
                </a:extLst>
              </p:cNvPr>
              <p:cNvSpPr txBox="1"/>
              <p:nvPr/>
            </p:nvSpPr>
            <p:spPr>
              <a:xfrm>
                <a:off x="6459407" y="6066475"/>
                <a:ext cx="6895131" cy="3661121"/>
              </a:xfrm>
              <a:prstGeom prst="rect">
                <a:avLst/>
              </a:prstGeom>
              <a:noFill/>
            </p:spPr>
            <p:txBody>
              <a:bodyPr wrap="square" rtlCol="0">
                <a:spAutoFit/>
              </a:bodyPr>
              <a:lstStyle/>
              <a:p>
                <a:pPr algn="ctr" defTabSz="1371600">
                  <a:defRPr/>
                </a:pPr>
                <a:r>
                  <a:rPr lang="en-US" sz="12000" dirty="0">
                    <a:solidFill>
                      <a:srgbClr val="207921"/>
                    </a:solidFill>
                    <a:latin typeface="UTM Showcard" panose="02040603050506020204" pitchFamily="18" charset="0"/>
                    <a:ea typeface="思源黑体 CN"/>
                  </a:rPr>
                  <a:t>TRỒNG CÂY CÙNG NA</a:t>
                </a:r>
                <a:endParaRPr lang="vi-VN" sz="12000" dirty="0">
                  <a:solidFill>
                    <a:srgbClr val="207921"/>
                  </a:solidFill>
                  <a:latin typeface="Arial" panose="020B0604020202020204" pitchFamily="34" charset="0"/>
                  <a:ea typeface="思源黑体 CN"/>
                </a:endParaRPr>
              </a:p>
            </p:txBody>
          </p:sp>
        </p:grpSp>
        <p:sp>
          <p:nvSpPr>
            <p:cNvPr id="7" name="TextBox 6">
              <a:extLst>
                <a:ext uri="{FF2B5EF4-FFF2-40B4-BE49-F238E27FC236}">
                  <a16:creationId xmlns="" xmlns:a16="http://schemas.microsoft.com/office/drawing/2014/main" id="{EDAF8B72-DFEE-DC12-2D21-9D667B8B82B7}"/>
                </a:ext>
              </a:extLst>
            </p:cNvPr>
            <p:cNvSpPr txBox="1"/>
            <p:nvPr/>
          </p:nvSpPr>
          <p:spPr>
            <a:xfrm>
              <a:off x="6629335" y="6287300"/>
              <a:ext cx="6895131" cy="3661122"/>
            </a:xfrm>
            <a:prstGeom prst="rect">
              <a:avLst/>
            </a:prstGeom>
            <a:noFill/>
          </p:spPr>
          <p:txBody>
            <a:bodyPr wrap="square" rtlCol="0">
              <a:spAutoFit/>
            </a:bodyPr>
            <a:lstStyle/>
            <a:p>
              <a:pPr algn="ctr" defTabSz="1371600">
                <a:defRPr/>
              </a:pPr>
              <a:r>
                <a:rPr lang="en-US" sz="12000" dirty="0">
                  <a:gradFill flip="none" rotWithShape="1">
                    <a:gsLst>
                      <a:gs pos="27000">
                        <a:srgbClr val="328636"/>
                      </a:gs>
                      <a:gs pos="65000">
                        <a:srgbClr val="6DC64D"/>
                      </a:gs>
                      <a:gs pos="100000">
                        <a:srgbClr val="A5D575"/>
                      </a:gs>
                    </a:gsLst>
                    <a:lin ang="16200000" scaled="1"/>
                    <a:tileRect/>
                  </a:gradFill>
                  <a:latin typeface="UTM Showcard" panose="02040603050506020204" pitchFamily="18" charset="0"/>
                  <a:ea typeface="思源黑体 CN"/>
                </a:rPr>
                <a:t>TRỒNG CÂY CÙNG NA</a:t>
              </a:r>
              <a:endParaRPr lang="vi-VN" sz="12000" dirty="0">
                <a:gradFill flip="none" rotWithShape="1">
                  <a:gsLst>
                    <a:gs pos="27000">
                      <a:srgbClr val="328636"/>
                    </a:gs>
                    <a:gs pos="65000">
                      <a:srgbClr val="6DC64D"/>
                    </a:gs>
                    <a:gs pos="100000">
                      <a:srgbClr val="A5D575"/>
                    </a:gs>
                  </a:gsLst>
                  <a:lin ang="16200000" scaled="1"/>
                  <a:tileRect/>
                </a:gradFill>
                <a:latin typeface="Arial" panose="020B0604020202020204" pitchFamily="34" charset="0"/>
                <a:ea typeface="思源黑体 CN"/>
              </a:endParaRPr>
            </a:p>
          </p:txBody>
        </p:sp>
      </p:grpSp>
      <p:grpSp>
        <p:nvGrpSpPr>
          <p:cNvPr id="21" name="Group 20">
            <a:extLst>
              <a:ext uri="{FF2B5EF4-FFF2-40B4-BE49-F238E27FC236}">
                <a16:creationId xmlns="" xmlns:a16="http://schemas.microsoft.com/office/drawing/2014/main" id="{65366B1B-D767-3FB7-3176-A644A1D4E77C}"/>
              </a:ext>
            </a:extLst>
          </p:cNvPr>
          <p:cNvGrpSpPr/>
          <p:nvPr/>
        </p:nvGrpSpPr>
        <p:grpSpPr>
          <a:xfrm>
            <a:off x="10384398" y="133351"/>
            <a:ext cx="7507785" cy="10616411"/>
            <a:chOff x="6958905" y="0"/>
            <a:chExt cx="5005190" cy="7077607"/>
          </a:xfrm>
        </p:grpSpPr>
        <p:pic>
          <p:nvPicPr>
            <p:cNvPr id="19" name="图片 8">
              <a:extLst>
                <a:ext uri="{FF2B5EF4-FFF2-40B4-BE49-F238E27FC236}">
                  <a16:creationId xmlns=""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spTree>
    <p:extLst>
      <p:ext uri="{BB962C8B-B14F-4D97-AF65-F5344CB8AC3E}">
        <p14:creationId xmlns:p14="http://schemas.microsoft.com/office/powerpoint/2010/main" val="27981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a:extLst>
            <a:ext uri="{FF2B5EF4-FFF2-40B4-BE49-F238E27FC236}">
              <a16:creationId xmlns="" xmlns:a16="http://schemas.microsoft.com/office/drawing/2014/main" id="{673C492A-3CF1-84C4-7151-1010B1DF796A}"/>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F22C79BE-77C8-C986-095F-4B54C446E60C}"/>
              </a:ext>
            </a:extLst>
          </p:cNvPr>
          <p:cNvSpPr/>
          <p:nvPr/>
        </p:nvSpPr>
        <p:spPr>
          <a:xfrm rot="-10800000">
            <a:off x="-381000" y="7200900"/>
            <a:ext cx="12695779" cy="5032145"/>
          </a:xfrm>
          <a:custGeom>
            <a:avLst/>
            <a:gdLst/>
            <a:ahLst/>
            <a:cxnLst/>
            <a:rect l="l" t="t" r="r" b="b"/>
            <a:pathLst>
              <a:path w="12695779" h="5032145">
                <a:moveTo>
                  <a:pt x="0" y="0"/>
                </a:moveTo>
                <a:lnTo>
                  <a:pt x="12695779" y="0"/>
                </a:lnTo>
                <a:lnTo>
                  <a:pt x="12695779" y="5032145"/>
                </a:lnTo>
                <a:lnTo>
                  <a:pt x="0" y="50321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a:extLst>
              <a:ext uri="{FF2B5EF4-FFF2-40B4-BE49-F238E27FC236}">
                <a16:creationId xmlns="" xmlns:a16="http://schemas.microsoft.com/office/drawing/2014/main" id="{1B17B910-61B1-C80A-B67C-B0F5C312DC20}"/>
              </a:ext>
            </a:extLst>
          </p:cNvPr>
          <p:cNvSpPr/>
          <p:nvPr/>
        </p:nvSpPr>
        <p:spPr>
          <a:xfrm>
            <a:off x="17068800" y="-495300"/>
            <a:ext cx="2753353" cy="1316355"/>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 xmlns:a16="http://schemas.microsoft.com/office/drawing/2014/main" id="{7812A053-90D3-E384-B6C5-932EBE9006F1}"/>
              </a:ext>
            </a:extLst>
          </p:cNvPr>
          <p:cNvSpPr/>
          <p:nvPr/>
        </p:nvSpPr>
        <p:spPr>
          <a:xfrm>
            <a:off x="152400" y="0"/>
            <a:ext cx="2753353" cy="1326616"/>
          </a:xfrm>
          <a:custGeom>
            <a:avLst/>
            <a:gdLst/>
            <a:ahLst/>
            <a:cxnLst/>
            <a:rect l="l" t="t" r="r" b="b"/>
            <a:pathLst>
              <a:path w="2753353" h="1326616">
                <a:moveTo>
                  <a:pt x="0" y="0"/>
                </a:moveTo>
                <a:lnTo>
                  <a:pt x="2753354" y="0"/>
                </a:lnTo>
                <a:lnTo>
                  <a:pt x="2753354" y="1326616"/>
                </a:lnTo>
                <a:lnTo>
                  <a:pt x="0" y="132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5" name="Picture 14">
            <a:extLst>
              <a:ext uri="{FF2B5EF4-FFF2-40B4-BE49-F238E27FC236}">
                <a16:creationId xmlns="" xmlns:a16="http://schemas.microsoft.com/office/drawing/2014/main" id="{2F47FEEB-9D40-3FCE-CAE0-44D0A712CF82}"/>
              </a:ext>
            </a:extLst>
          </p:cNvPr>
          <p:cNvPicPr>
            <a:picLocks noChangeAspect="1"/>
          </p:cNvPicPr>
          <p:nvPr/>
        </p:nvPicPr>
        <p:blipFill>
          <a:blip r:embed="rId6"/>
          <a:stretch>
            <a:fillRect/>
          </a:stretch>
        </p:blipFill>
        <p:spPr>
          <a:xfrm>
            <a:off x="-1828801" y="269846"/>
            <a:ext cx="21650953" cy="8699645"/>
          </a:xfrm>
          <a:prstGeom prst="rect">
            <a:avLst/>
          </a:prstGeom>
        </p:spPr>
      </p:pic>
    </p:spTree>
    <p:extLst>
      <p:ext uri="{BB962C8B-B14F-4D97-AF65-F5344CB8AC3E}">
        <p14:creationId xmlns:p14="http://schemas.microsoft.com/office/powerpoint/2010/main" val="76410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grpSp>
        <p:nvGrpSpPr>
          <p:cNvPr id="2" name="Group 2"/>
          <p:cNvGrpSpPr/>
          <p:nvPr/>
        </p:nvGrpSpPr>
        <p:grpSpPr>
          <a:xfrm>
            <a:off x="547713" y="515836"/>
            <a:ext cx="17215376" cy="9404407"/>
            <a:chOff x="0" y="0"/>
            <a:chExt cx="4534091" cy="2476881"/>
          </a:xfrm>
        </p:grpSpPr>
        <p:sp>
          <p:nvSpPr>
            <p:cNvPr id="3" name="Freeform 3"/>
            <p:cNvSpPr/>
            <p:nvPr/>
          </p:nvSpPr>
          <p:spPr>
            <a:xfrm>
              <a:off x="0" y="0"/>
              <a:ext cx="4534091" cy="2476881"/>
            </a:xfrm>
            <a:custGeom>
              <a:avLst/>
              <a:gdLst/>
              <a:ahLst/>
              <a:cxnLst/>
              <a:rect l="l" t="t" r="r" b="b"/>
              <a:pathLst>
                <a:path w="4534091" h="2476881">
                  <a:moveTo>
                    <a:pt x="5397" y="0"/>
                  </a:moveTo>
                  <a:lnTo>
                    <a:pt x="4528694" y="0"/>
                  </a:lnTo>
                  <a:cubicBezTo>
                    <a:pt x="4531675" y="0"/>
                    <a:pt x="4534091" y="2416"/>
                    <a:pt x="4534091" y="5397"/>
                  </a:cubicBezTo>
                  <a:lnTo>
                    <a:pt x="4534091" y="2471484"/>
                  </a:lnTo>
                  <a:cubicBezTo>
                    <a:pt x="4534091" y="2474465"/>
                    <a:pt x="4531675" y="2476881"/>
                    <a:pt x="4528694" y="2476881"/>
                  </a:cubicBezTo>
                  <a:lnTo>
                    <a:pt x="5397" y="2476881"/>
                  </a:lnTo>
                  <a:cubicBezTo>
                    <a:pt x="2416" y="2476881"/>
                    <a:pt x="0" y="2474465"/>
                    <a:pt x="0" y="2471484"/>
                  </a:cubicBezTo>
                  <a:lnTo>
                    <a:pt x="0" y="5397"/>
                  </a:lnTo>
                  <a:cubicBezTo>
                    <a:pt x="0" y="2416"/>
                    <a:pt x="2416" y="0"/>
                    <a:pt x="5397" y="0"/>
                  </a:cubicBezTo>
                  <a:close/>
                </a:path>
              </a:pathLst>
            </a:custGeom>
            <a:solidFill>
              <a:srgbClr val="F6F1E0"/>
            </a:solidFill>
            <a:ln w="76200" cap="sq">
              <a:solidFill>
                <a:srgbClr val="000000"/>
              </a:solidFill>
              <a:prstDash val="lgDash"/>
              <a:miter/>
            </a:ln>
          </p:spPr>
        </p:sp>
        <p:sp>
          <p:nvSpPr>
            <p:cNvPr id="4" name="TextBox 4"/>
            <p:cNvSpPr txBox="1"/>
            <p:nvPr/>
          </p:nvSpPr>
          <p:spPr>
            <a:xfrm>
              <a:off x="0" y="-47625"/>
              <a:ext cx="4534091" cy="252450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7617" y="2993475"/>
            <a:ext cx="2056317" cy="990771"/>
          </a:xfrm>
          <a:custGeom>
            <a:avLst/>
            <a:gdLst/>
            <a:ahLst/>
            <a:cxnLst/>
            <a:rect l="l" t="t" r="r" b="b"/>
            <a:pathLst>
              <a:path w="2056317" h="990771">
                <a:moveTo>
                  <a:pt x="0" y="0"/>
                </a:moveTo>
                <a:lnTo>
                  <a:pt x="2056317" y="0"/>
                </a:lnTo>
                <a:lnTo>
                  <a:pt x="2056317" y="990771"/>
                </a:lnTo>
                <a:lnTo>
                  <a:pt x="0" y="990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866161" y="4814672"/>
            <a:ext cx="2056317" cy="990771"/>
          </a:xfrm>
          <a:custGeom>
            <a:avLst/>
            <a:gdLst/>
            <a:ahLst/>
            <a:cxnLst/>
            <a:rect l="l" t="t" r="r" b="b"/>
            <a:pathLst>
              <a:path w="2056317" h="990771">
                <a:moveTo>
                  <a:pt x="0" y="0"/>
                </a:moveTo>
                <a:lnTo>
                  <a:pt x="2056318" y="0"/>
                </a:lnTo>
                <a:lnTo>
                  <a:pt x="2056318" y="990771"/>
                </a:lnTo>
                <a:lnTo>
                  <a:pt x="0" y="99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41" y="6302755"/>
            <a:ext cx="3585775" cy="4137721"/>
          </a:xfrm>
          <a:custGeom>
            <a:avLst/>
            <a:gdLst/>
            <a:ahLst/>
            <a:cxnLst/>
            <a:rect l="l" t="t" r="r" b="b"/>
            <a:pathLst>
              <a:path w="4189334" h="4965137">
                <a:moveTo>
                  <a:pt x="0" y="0"/>
                </a:moveTo>
                <a:lnTo>
                  <a:pt x="4189334" y="0"/>
                </a:lnTo>
                <a:lnTo>
                  <a:pt x="4189334" y="4965136"/>
                </a:lnTo>
                <a:lnTo>
                  <a:pt x="0" y="4965136"/>
                </a:lnTo>
                <a:lnTo>
                  <a:pt x="0" y="0"/>
                </a:lnTo>
                <a:close/>
              </a:path>
            </a:pathLst>
          </a:custGeom>
          <a:blipFill>
            <a:blip r:embed="rId6"/>
            <a:stretch>
              <a:fillRect/>
            </a:stretch>
          </a:blipFill>
        </p:spPr>
      </p:sp>
      <p:sp>
        <p:nvSpPr>
          <p:cNvPr id="8" name="Freeform 8"/>
          <p:cNvSpPr/>
          <p:nvPr/>
        </p:nvSpPr>
        <p:spPr>
          <a:xfrm>
            <a:off x="13971271" y="7440349"/>
            <a:ext cx="4316729" cy="3000127"/>
          </a:xfrm>
          <a:custGeom>
            <a:avLst/>
            <a:gdLst/>
            <a:ahLst/>
            <a:cxnLst/>
            <a:rect l="l" t="t" r="r" b="b"/>
            <a:pathLst>
              <a:path w="4316729" h="3000127">
                <a:moveTo>
                  <a:pt x="0" y="0"/>
                </a:moveTo>
                <a:lnTo>
                  <a:pt x="4316729" y="0"/>
                </a:lnTo>
                <a:lnTo>
                  <a:pt x="4316729" y="3000126"/>
                </a:lnTo>
                <a:lnTo>
                  <a:pt x="0" y="3000126"/>
                </a:lnTo>
                <a:lnTo>
                  <a:pt x="0" y="0"/>
                </a:lnTo>
                <a:close/>
              </a:path>
            </a:pathLst>
          </a:custGeom>
          <a:blipFill>
            <a:blip r:embed="rId7"/>
            <a:stretch>
              <a:fillRect/>
            </a:stretch>
          </a:blipFill>
        </p:spPr>
      </p:sp>
      <p:sp>
        <p:nvSpPr>
          <p:cNvPr id="10" name="TextBox 9">
            <a:extLst>
              <a:ext uri="{FF2B5EF4-FFF2-40B4-BE49-F238E27FC236}">
                <a16:creationId xmlns="" xmlns:a16="http://schemas.microsoft.com/office/drawing/2014/main" id="{DF53386B-FFAA-BA85-D7FB-617B070ABC4D}"/>
              </a:ext>
            </a:extLst>
          </p:cNvPr>
          <p:cNvSpPr txBox="1"/>
          <p:nvPr/>
        </p:nvSpPr>
        <p:spPr>
          <a:xfrm>
            <a:off x="1143000" y="876300"/>
            <a:ext cx="13716000" cy="3477875"/>
          </a:xfrm>
          <a:prstGeom prst="rect">
            <a:avLst/>
          </a:prstGeom>
          <a:noFill/>
        </p:spPr>
        <p:txBody>
          <a:bodyPr wrap="square">
            <a:spAutoFit/>
          </a:bodyPr>
          <a:lstStyle/>
          <a:p>
            <a:pPr algn="just"/>
            <a:r>
              <a:rPr lang="en-US" sz="4400" b="0" i="0" dirty="0" err="1">
                <a:solidFill>
                  <a:srgbClr val="000000"/>
                </a:solidFill>
                <a:effectLst/>
                <a:latin typeface="Open Sans" panose="020B0606030504020204" pitchFamily="34" charset="0"/>
              </a:rPr>
              <a:t>Tỉ</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lệ</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đạm</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trong</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thịt</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bò</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là</a:t>
            </a:r>
            <a:r>
              <a:rPr lang="en-US" sz="4400" b="0" i="0" dirty="0">
                <a:solidFill>
                  <a:srgbClr val="000000"/>
                </a:solidFill>
                <a:effectLst/>
                <a:latin typeface="Open Sans" panose="020B0606030504020204" pitchFamily="34" charset="0"/>
              </a:rPr>
              <a:t> 18% (18 g/100 g), </a:t>
            </a:r>
            <a:r>
              <a:rPr lang="en-US" sz="4400" b="0" i="0" dirty="0" err="1">
                <a:solidFill>
                  <a:srgbClr val="000000"/>
                </a:solidFill>
                <a:effectLst/>
                <a:latin typeface="Open Sans" panose="020B0606030504020204" pitchFamily="34" charset="0"/>
              </a:rPr>
              <a:t>thịt</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lợn</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nạc</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là</a:t>
            </a:r>
            <a:r>
              <a:rPr lang="en-US" sz="4400" b="0" i="0" dirty="0">
                <a:solidFill>
                  <a:srgbClr val="000000"/>
                </a:solidFill>
                <a:effectLst/>
                <a:latin typeface="Open Sans" panose="020B0606030504020204" pitchFamily="34" charset="0"/>
              </a:rPr>
              <a:t> 19% (19 g/100 g), </a:t>
            </a:r>
            <a:r>
              <a:rPr lang="en-US" sz="4400" b="0" i="0" dirty="0" err="1">
                <a:solidFill>
                  <a:srgbClr val="000000"/>
                </a:solidFill>
                <a:effectLst/>
                <a:latin typeface="Open Sans" panose="020B0606030504020204" pitchFamily="34" charset="0"/>
              </a:rPr>
              <a:t>cá</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chép</a:t>
            </a:r>
            <a:r>
              <a:rPr lang="en-US" sz="4400" b="0" i="0" dirty="0">
                <a:solidFill>
                  <a:srgbClr val="000000"/>
                </a:solidFill>
                <a:effectLst/>
                <a:latin typeface="Open Sans" panose="020B0606030504020204" pitchFamily="34" charset="0"/>
              </a:rPr>
              <a:t> </a:t>
            </a:r>
            <a:r>
              <a:rPr lang="en-US" sz="4400" b="0" i="0" dirty="0" err="1">
                <a:solidFill>
                  <a:srgbClr val="000000"/>
                </a:solidFill>
                <a:effectLst/>
                <a:latin typeface="Open Sans" panose="020B0606030504020204" pitchFamily="34" charset="0"/>
              </a:rPr>
              <a:t>là</a:t>
            </a:r>
            <a:r>
              <a:rPr lang="en-US" sz="4400" b="0" i="0" dirty="0">
                <a:solidFill>
                  <a:srgbClr val="000000"/>
                </a:solidFill>
                <a:effectLst/>
                <a:latin typeface="Open Sans" panose="020B0606030504020204" pitchFamily="34" charset="0"/>
              </a:rPr>
              <a:t> 17% (17 g/100 g) (</a:t>
            </a:r>
            <a:r>
              <a:rPr lang="en-US" sz="4400" b="0" i="0" dirty="0" err="1">
                <a:solidFill>
                  <a:srgbClr val="000000"/>
                </a:solidFill>
                <a:effectLst/>
                <a:latin typeface="Open Sans" panose="020B0606030504020204" pitchFamily="34" charset="0"/>
              </a:rPr>
              <a:t>theo</a:t>
            </a:r>
            <a:r>
              <a:rPr lang="en-US" sz="4400" b="0" i="0" dirty="0">
                <a:solidFill>
                  <a:srgbClr val="000000"/>
                </a:solidFill>
                <a:effectLst/>
                <a:latin typeface="Open Sans" panose="020B0606030504020204" pitchFamily="34" charset="0"/>
              </a:rPr>
              <a:t> </a:t>
            </a:r>
            <a:r>
              <a:rPr lang="en-US" sz="4400" i="1" u="none" strike="noStrike" dirty="0">
                <a:solidFill>
                  <a:srgbClr val="313131"/>
                </a:solidFill>
                <a:effectLst/>
                <a:latin typeface="Open Sans" panose="020B0606030504020204" pitchFamily="34" charset="0"/>
              </a:rPr>
              <a:t>https://suckhoedoisong.vn</a:t>
            </a:r>
            <a:r>
              <a:rPr lang="en-US" sz="4400" b="0" i="0" dirty="0">
                <a:solidFill>
                  <a:srgbClr val="000000"/>
                </a:solidFill>
                <a:effectLst/>
                <a:latin typeface="Open Sans" panose="020B0606030504020204" pitchFamily="34" charset="0"/>
              </a:rPr>
              <a:t>). </a:t>
            </a:r>
            <a:r>
              <a:rPr lang="en-US" sz="4400" b="1" i="0" dirty="0">
                <a:solidFill>
                  <a:srgbClr val="000000"/>
                </a:solidFill>
                <a:effectLst/>
                <a:latin typeface="Open Sans" panose="020B0606030504020204" pitchFamily="34" charset="0"/>
              </a:rPr>
              <a:t>Em </a:t>
            </a:r>
            <a:r>
              <a:rPr lang="en-US" sz="4400" b="1" i="0" dirty="0" err="1">
                <a:solidFill>
                  <a:srgbClr val="000000"/>
                </a:solidFill>
                <a:effectLst/>
                <a:latin typeface="Open Sans" panose="020B0606030504020204" pitchFamily="34" charset="0"/>
              </a:rPr>
              <a:t>hãy</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tính</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số</a:t>
            </a:r>
            <a:r>
              <a:rPr lang="en-US" sz="4400" b="1" i="0" dirty="0">
                <a:solidFill>
                  <a:srgbClr val="000000"/>
                </a:solidFill>
                <a:effectLst/>
                <a:latin typeface="Open Sans" panose="020B0606030504020204" pitchFamily="34" charset="0"/>
              </a:rPr>
              <a:t> gam </a:t>
            </a:r>
            <a:r>
              <a:rPr lang="en-US" sz="4400" b="1" i="0" dirty="0" err="1">
                <a:solidFill>
                  <a:srgbClr val="000000"/>
                </a:solidFill>
                <a:effectLst/>
                <a:latin typeface="Open Sans" panose="020B0606030504020204" pitchFamily="34" charset="0"/>
              </a:rPr>
              <a:t>đạm</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trong</a:t>
            </a:r>
            <a:r>
              <a:rPr lang="en-US" sz="4400" b="1" i="0" dirty="0">
                <a:solidFill>
                  <a:srgbClr val="000000"/>
                </a:solidFill>
                <a:effectLst/>
                <a:latin typeface="Open Sans" panose="020B0606030504020204" pitchFamily="34" charset="0"/>
              </a:rPr>
              <a:t> 250 g </a:t>
            </a:r>
            <a:r>
              <a:rPr lang="en-US" sz="4400" b="1" i="0" dirty="0" err="1">
                <a:solidFill>
                  <a:srgbClr val="000000"/>
                </a:solidFill>
                <a:effectLst/>
                <a:latin typeface="Open Sans" panose="020B0606030504020204" pitchFamily="34" charset="0"/>
              </a:rPr>
              <a:t>thịt</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bò</a:t>
            </a:r>
            <a:r>
              <a:rPr lang="en-US" sz="4400" b="1" i="0" dirty="0">
                <a:solidFill>
                  <a:srgbClr val="000000"/>
                </a:solidFill>
                <a:effectLst/>
                <a:latin typeface="Open Sans" panose="020B0606030504020204" pitchFamily="34" charset="0"/>
              </a:rPr>
              <a:t>, 200 g </a:t>
            </a:r>
            <a:r>
              <a:rPr lang="en-US" sz="4400" b="1" i="0" dirty="0" err="1">
                <a:solidFill>
                  <a:srgbClr val="000000"/>
                </a:solidFill>
                <a:effectLst/>
                <a:latin typeface="Open Sans" panose="020B0606030504020204" pitchFamily="34" charset="0"/>
              </a:rPr>
              <a:t>cá</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chép</a:t>
            </a:r>
            <a:r>
              <a:rPr lang="en-US" sz="4400" b="1" i="0" dirty="0">
                <a:solidFill>
                  <a:srgbClr val="000000"/>
                </a:solidFill>
                <a:effectLst/>
                <a:latin typeface="Open Sans" panose="020B0606030504020204" pitchFamily="34" charset="0"/>
              </a:rPr>
              <a:t>, 300 g </a:t>
            </a:r>
            <a:r>
              <a:rPr lang="en-US" sz="4400" b="1" i="0" dirty="0" err="1">
                <a:solidFill>
                  <a:srgbClr val="000000"/>
                </a:solidFill>
                <a:effectLst/>
                <a:latin typeface="Open Sans" panose="020B0606030504020204" pitchFamily="34" charset="0"/>
              </a:rPr>
              <a:t>thịt</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lợn</a:t>
            </a:r>
            <a:r>
              <a:rPr lang="en-US" sz="4400" b="1" i="0" dirty="0">
                <a:solidFill>
                  <a:srgbClr val="000000"/>
                </a:solidFill>
                <a:effectLst/>
                <a:latin typeface="Open Sans" panose="020B0606030504020204" pitchFamily="34" charset="0"/>
              </a:rPr>
              <a:t> </a:t>
            </a:r>
            <a:r>
              <a:rPr lang="en-US" sz="4400" b="1" i="0" dirty="0" err="1">
                <a:solidFill>
                  <a:srgbClr val="000000"/>
                </a:solidFill>
                <a:effectLst/>
                <a:latin typeface="Open Sans" panose="020B0606030504020204" pitchFamily="34" charset="0"/>
              </a:rPr>
              <a:t>nạc</a:t>
            </a:r>
            <a:r>
              <a:rPr lang="en-US" sz="4400" b="1" i="0" dirty="0">
                <a:solidFill>
                  <a:srgbClr val="000000"/>
                </a:solidFill>
                <a:effectLst/>
                <a:latin typeface="Open Sans" panose="020B0606030504020204" pitchFamily="34" charset="0"/>
              </a:rPr>
              <a:t>.</a:t>
            </a:r>
          </a:p>
        </p:txBody>
      </p:sp>
      <p:pic>
        <p:nvPicPr>
          <p:cNvPr id="12" name="Picture 11">
            <a:extLst>
              <a:ext uri="{FF2B5EF4-FFF2-40B4-BE49-F238E27FC236}">
                <a16:creationId xmlns="" xmlns:a16="http://schemas.microsoft.com/office/drawing/2014/main" id="{C6C4F666-FCC5-D137-2073-BD4DC57BEA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8056" l="0" r="100000">
                        <a14:foregroundMark x1="32778" y1="28056" x2="46944" y2="35833"/>
                        <a14:foregroundMark x1="31944" y1="27778" x2="33611" y2="34722"/>
                        <a14:foregroundMark x1="35278" y1="26944" x2="35278" y2="26944"/>
                      </a14:backgroundRemoval>
                    </a14:imgEffect>
                  </a14:imgLayer>
                </a14:imgProps>
              </a:ext>
              <a:ext uri="{28A0092B-C50C-407E-A947-70E740481C1C}">
                <a14:useLocalDpi xmlns:a14="http://schemas.microsoft.com/office/drawing/2010/main" val="0"/>
              </a:ext>
            </a:extLst>
          </a:blip>
          <a:stretch>
            <a:fillRect/>
          </a:stretch>
        </p:blipFill>
        <p:spPr>
          <a:xfrm>
            <a:off x="15151661" y="316575"/>
            <a:ext cx="3429000" cy="3429000"/>
          </a:xfrm>
          <a:prstGeom prst="rect">
            <a:avLst/>
          </a:prstGeom>
        </p:spPr>
      </p:pic>
      <p:pic>
        <p:nvPicPr>
          <p:cNvPr id="16" name="Picture 15">
            <a:extLst>
              <a:ext uri="{FF2B5EF4-FFF2-40B4-BE49-F238E27FC236}">
                <a16:creationId xmlns="" xmlns:a16="http://schemas.microsoft.com/office/drawing/2014/main" id="{FF1E4B87-C3B6-6075-7EFF-4760AE5A3503}"/>
              </a:ext>
            </a:extLst>
          </p:cNvPr>
          <p:cNvPicPr>
            <a:picLocks noChangeAspect="1"/>
          </p:cNvPicPr>
          <p:nvPr/>
        </p:nvPicPr>
        <p:blipFill>
          <a:blip r:embed="rId10"/>
          <a:stretch>
            <a:fillRect/>
          </a:stretch>
        </p:blipFill>
        <p:spPr>
          <a:xfrm>
            <a:off x="753495" y="4545061"/>
            <a:ext cx="3401863" cy="1566808"/>
          </a:xfrm>
          <a:prstGeom prst="rect">
            <a:avLst/>
          </a:prstGeom>
        </p:spPr>
      </p:pic>
      <p:pic>
        <p:nvPicPr>
          <p:cNvPr id="17" name="Picture 16">
            <a:extLst>
              <a:ext uri="{FF2B5EF4-FFF2-40B4-BE49-F238E27FC236}">
                <a16:creationId xmlns="" xmlns:a16="http://schemas.microsoft.com/office/drawing/2014/main" id="{60033907-540A-9FB3-1FEA-EB8AD42778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3946101"/>
            <a:ext cx="6515526" cy="58771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516</Words>
  <Application>Microsoft Office PowerPoint</Application>
  <PresentationFormat>Custom</PresentationFormat>
  <Paragraphs>57</Paragraphs>
  <Slides>17</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Arial</vt:lpstr>
      <vt:lpstr>Open Sans</vt:lpstr>
      <vt:lpstr>Times New Roman</vt:lpstr>
      <vt:lpstr>SVN-Ready</vt:lpstr>
      <vt:lpstr>SVN-Newton</vt:lpstr>
      <vt:lpstr>Calibri Light</vt:lpstr>
      <vt:lpstr>#9Slide07 HoneyCream</vt:lpstr>
      <vt:lpstr>思源黑体 CN</vt:lpstr>
      <vt:lpstr>UTM Showcard</vt:lpstr>
      <vt:lpstr>Cambria</vt:lpstr>
      <vt:lpstr>Calibri</vt:lpstr>
      <vt:lpstr>Cambria Math</vt:lpstr>
      <vt:lpstr>字魂37号-波纹乖乖体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quyet262@gmail.com</cp:lastModifiedBy>
  <cp:revision>12</cp:revision>
  <dcterms:created xsi:type="dcterms:W3CDTF">2006-08-16T00:00:00Z</dcterms:created>
  <dcterms:modified xsi:type="dcterms:W3CDTF">2025-02-12T13:56:45Z</dcterms:modified>
  <dc:identifier>DAGZVuSuxFE</dc:identifier>
</cp:coreProperties>
</file>