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4D118-FFB9-4060-9898-D3940ADD3261}" type="datetimeFigureOut">
              <a:rPr lang="en-US" smtClean="0"/>
              <a:pPr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Kết quả hình ảnh cho bài 2: làm an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90600"/>
            <a:ext cx="8728644" cy="37338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57200" y="5105400"/>
            <a:ext cx="678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Em thử đoán xem:</a:t>
            </a:r>
          </a:p>
          <a:p>
            <a:pPr marL="342900" indent="-342900">
              <a:buAutoNum type="alphaLcPeriod"/>
            </a:pPr>
            <a:r>
              <a:rPr lang="vi-VN" sz="2400" dirty="0" smtClean="0">
                <a:latin typeface="+mj-lt"/>
              </a:rPr>
              <a:t>Người em nói gì với anh ?</a:t>
            </a:r>
          </a:p>
          <a:p>
            <a:pPr marL="342900" indent="-342900">
              <a:buAutoNum type="alphaLcPeriod"/>
            </a:pPr>
            <a:r>
              <a:rPr lang="vi-VN" sz="2400" dirty="0" smtClean="0">
                <a:latin typeface="+mj-lt"/>
              </a:rPr>
              <a:t>Người anh nói gì với em ?</a:t>
            </a:r>
          </a:p>
          <a:p>
            <a:pPr marL="342900" indent="-342900">
              <a:buAutoNum type="alphaLcPeriod"/>
            </a:pPr>
            <a:r>
              <a:rPr lang="vi-VN" sz="2400" dirty="0" smtClean="0">
                <a:latin typeface="+mj-lt"/>
              </a:rPr>
              <a:t>Tình cảm của người anh đối với em như thế nào ?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0" y="0"/>
            <a:ext cx="31242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Đọc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 smtClean="0">
                <a:solidFill>
                  <a:schemeClr val="tx1"/>
                </a:solidFill>
              </a:rPr>
              <a:t>2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209800" y="5867400"/>
            <a:ext cx="1295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133600" y="4876800"/>
            <a:ext cx="1295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3400" y="1620083"/>
            <a:ext cx="338265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000" dirty="0" smtClean="0">
                <a:latin typeface="+mj-lt"/>
              </a:rPr>
              <a:t>Làm anh khó đấy</a:t>
            </a:r>
          </a:p>
          <a:p>
            <a:r>
              <a:rPr lang="vi-VN" sz="3000" dirty="0" smtClean="0">
                <a:latin typeface="+mj-lt"/>
              </a:rPr>
              <a:t>Phải đâu chuyện đùa</a:t>
            </a:r>
          </a:p>
          <a:p>
            <a:r>
              <a:rPr lang="vi-VN" sz="3000" dirty="0" smtClean="0">
                <a:latin typeface="+mj-lt"/>
              </a:rPr>
              <a:t>Với em gái bé</a:t>
            </a:r>
          </a:p>
          <a:p>
            <a:r>
              <a:rPr lang="vi-VN" sz="3000" dirty="0" smtClean="0">
                <a:latin typeface="+mj-lt"/>
              </a:rPr>
              <a:t>Phải “người lớn” cơ.</a:t>
            </a:r>
          </a:p>
          <a:p>
            <a:endParaRPr lang="vi-VN" sz="3000" dirty="0" smtClean="0">
              <a:latin typeface="+mj-lt"/>
            </a:endParaRPr>
          </a:p>
          <a:p>
            <a:r>
              <a:rPr lang="vi-VN" sz="3000" dirty="0" smtClean="0">
                <a:latin typeface="+mj-lt"/>
              </a:rPr>
              <a:t>Khi em bé khóc</a:t>
            </a:r>
          </a:p>
          <a:p>
            <a:r>
              <a:rPr lang="vi-VN" sz="3000" dirty="0" smtClean="0">
                <a:latin typeface="+mj-lt"/>
              </a:rPr>
              <a:t>Anh phải dỗ dành</a:t>
            </a:r>
          </a:p>
          <a:p>
            <a:r>
              <a:rPr lang="vi-VN" sz="3000" dirty="0" smtClean="0">
                <a:latin typeface="+mj-lt"/>
              </a:rPr>
              <a:t>Nếu em bé ngã</a:t>
            </a:r>
          </a:p>
          <a:p>
            <a:r>
              <a:rPr lang="vi-VN" sz="3000" dirty="0" smtClean="0">
                <a:latin typeface="+mj-lt"/>
              </a:rPr>
              <a:t>Anh nâng dịu dàng.</a:t>
            </a:r>
            <a:endParaRPr lang="en-US" sz="30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48200" y="1600200"/>
            <a:ext cx="4495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dirty="0" smtClean="0">
                <a:latin typeface="+mj-lt"/>
              </a:rPr>
              <a:t>Mẹ cho quà bánh</a:t>
            </a:r>
          </a:p>
          <a:p>
            <a:r>
              <a:rPr lang="vi-VN" sz="3000" dirty="0" smtClean="0">
                <a:latin typeface="+mj-lt"/>
              </a:rPr>
              <a:t>Chia em phần hơn</a:t>
            </a:r>
          </a:p>
          <a:p>
            <a:r>
              <a:rPr lang="vi-VN" sz="3000" dirty="0" smtClean="0">
                <a:latin typeface="+mj-lt"/>
              </a:rPr>
              <a:t>Có đồ chơi đẹp</a:t>
            </a:r>
          </a:p>
          <a:p>
            <a:r>
              <a:rPr lang="vi-VN" sz="3000" dirty="0" smtClean="0">
                <a:latin typeface="+mj-lt"/>
              </a:rPr>
              <a:t>Cũng nhường em luôn.</a:t>
            </a:r>
          </a:p>
          <a:p>
            <a:endParaRPr lang="vi-VN" sz="3000" dirty="0" smtClean="0">
              <a:latin typeface="+mj-lt"/>
            </a:endParaRPr>
          </a:p>
          <a:p>
            <a:r>
              <a:rPr lang="vi-VN" sz="3000" dirty="0" smtClean="0">
                <a:latin typeface="+mj-lt"/>
              </a:rPr>
              <a:t>Làm anh thật khó</a:t>
            </a:r>
          </a:p>
          <a:p>
            <a:r>
              <a:rPr lang="vi-VN" sz="3000" dirty="0" smtClean="0">
                <a:latin typeface="+mj-lt"/>
              </a:rPr>
              <a:t>Nhưng mà thật vui</a:t>
            </a:r>
          </a:p>
          <a:p>
            <a:r>
              <a:rPr lang="vi-VN" sz="3000" dirty="0" smtClean="0">
                <a:latin typeface="+mj-lt"/>
              </a:rPr>
              <a:t>Ai yêu em bé</a:t>
            </a:r>
          </a:p>
          <a:p>
            <a:r>
              <a:rPr lang="vi-VN" sz="3000" dirty="0" smtClean="0">
                <a:latin typeface="+mj-lt"/>
              </a:rPr>
              <a:t>Thì làm được thôi.</a:t>
            </a:r>
          </a:p>
          <a:p>
            <a:r>
              <a:rPr lang="vi-VN" sz="3000" dirty="0" smtClean="0">
                <a:latin typeface="+mj-lt"/>
              </a:rPr>
              <a:t>      </a:t>
            </a:r>
          </a:p>
          <a:p>
            <a:pPr algn="r"/>
            <a:r>
              <a:rPr lang="vi-VN" sz="2000" i="1" dirty="0" smtClean="0">
                <a:latin typeface="+mj-lt"/>
              </a:rPr>
              <a:t>( Phan Thị Thanh Nhàn)</a:t>
            </a:r>
            <a:endParaRPr lang="en-US" sz="2000" i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2438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(1)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4724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(2)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2438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(3)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191000" y="4659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(4)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200400" y="838200"/>
            <a:ext cx="2300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 smtClean="0">
                <a:latin typeface="+mj-lt"/>
              </a:rPr>
              <a:t>LÀM ANH</a:t>
            </a:r>
            <a:endParaRPr lang="en-US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91440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Tìm tiếng cùng vần với mỗi tiếng </a:t>
            </a:r>
            <a:r>
              <a:rPr lang="vi-VN" sz="2400" b="1" i="1" u="sng" dirty="0" smtClean="0">
                <a:solidFill>
                  <a:schemeClr val="tx1"/>
                </a:solidFill>
                <a:latin typeface="+mj-lt"/>
              </a:rPr>
              <a:t>bánh, đẹp, vui.</a:t>
            </a:r>
            <a:endParaRPr lang="en-US" sz="2400" b="1" i="1" u="sng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 smtClean="0">
                <a:solidFill>
                  <a:schemeClr val="tx1"/>
                </a:solidFill>
              </a:rPr>
              <a:t>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219200"/>
            <a:ext cx="1189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vi-VN" sz="2400" dirty="0" smtClean="0">
                <a:latin typeface="+mj-lt"/>
              </a:rPr>
              <a:t> bánh:</a:t>
            </a:r>
            <a:endParaRPr lang="en-US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895600"/>
            <a:ext cx="1035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vi-VN" sz="2400" dirty="0" smtClean="0">
                <a:latin typeface="+mj-lt"/>
              </a:rPr>
              <a:t> đẹp:</a:t>
            </a:r>
            <a:endParaRPr lang="en-US" sz="24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648200"/>
            <a:ext cx="984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vi-VN" sz="2400" dirty="0" smtClean="0">
                <a:latin typeface="+mj-lt"/>
              </a:rPr>
              <a:t> vui: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35052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Trả lời câu hỏi: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 smtClean="0">
                <a:solidFill>
                  <a:schemeClr val="tx1"/>
                </a:solidFill>
              </a:rPr>
              <a:t>4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Administrator\Desktop\giai-bai-tap-tieng-viet-1-trang-24-25-26-27-bai-1-nu-hon-tren-ban-tay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393842"/>
            <a:ext cx="5486400" cy="2464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8382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a. Làm anh thì cần làm những gì cho em?</a:t>
            </a:r>
            <a:endParaRPr lang="en-US" sz="24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86335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b. Theo em, làm anh dễ hay khó ?</a:t>
            </a:r>
            <a:endParaRPr lang="en-US" sz="2400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881735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c. Em thích làm anh hay làm em ? Vì sao ?</a:t>
            </a:r>
            <a:endParaRPr lang="en-US" sz="2400" b="1" dirty="0">
              <a:latin typeface="+mj-lt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" y="1295400"/>
            <a:ext cx="8915400" cy="12954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 anh thì cần làm: khi em bé khóc, anh phải dỗ dành; khi em bé ngã, anh nâng dịu dàng; mẹ cho quà bánh, chia em phần hơn; có đồ chơi đẹp, cũng nhường em luôn.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8600" y="3043535"/>
            <a:ext cx="8915400" cy="6858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 em, làm anh thật khó.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91440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Học thuộc lòng hai khổ thơ cuối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 smtClean="0">
                <a:solidFill>
                  <a:schemeClr val="tx1"/>
                </a:solidFill>
              </a:rPr>
              <a:t>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1620083"/>
            <a:ext cx="338265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000" dirty="0" smtClean="0">
                <a:latin typeface="+mj-lt"/>
              </a:rPr>
              <a:t>Làm anh khó đấy</a:t>
            </a:r>
          </a:p>
          <a:p>
            <a:r>
              <a:rPr lang="vi-VN" sz="3000" dirty="0" smtClean="0">
                <a:latin typeface="+mj-lt"/>
              </a:rPr>
              <a:t>Phải đâu chuyện đùa</a:t>
            </a:r>
          </a:p>
          <a:p>
            <a:r>
              <a:rPr lang="vi-VN" sz="3000" dirty="0" smtClean="0">
                <a:latin typeface="+mj-lt"/>
              </a:rPr>
              <a:t>Với em gái bé</a:t>
            </a:r>
          </a:p>
          <a:p>
            <a:r>
              <a:rPr lang="vi-VN" sz="3000" dirty="0" smtClean="0">
                <a:latin typeface="+mj-lt"/>
              </a:rPr>
              <a:t>Phải “người lớn” cơ.</a:t>
            </a:r>
          </a:p>
          <a:p>
            <a:endParaRPr lang="vi-VN" sz="3000" dirty="0" smtClean="0">
              <a:latin typeface="+mj-lt"/>
            </a:endParaRPr>
          </a:p>
          <a:p>
            <a:r>
              <a:rPr lang="vi-VN" sz="3000" dirty="0" smtClean="0">
                <a:latin typeface="+mj-lt"/>
              </a:rPr>
              <a:t>Khi em bé khóc</a:t>
            </a:r>
          </a:p>
          <a:p>
            <a:r>
              <a:rPr lang="vi-VN" sz="3000" dirty="0" smtClean="0">
                <a:latin typeface="+mj-lt"/>
              </a:rPr>
              <a:t>Anh phải dỗ dành</a:t>
            </a:r>
          </a:p>
          <a:p>
            <a:r>
              <a:rPr lang="vi-VN" sz="3000" dirty="0" smtClean="0">
                <a:latin typeface="+mj-lt"/>
              </a:rPr>
              <a:t>Nếu em bé ngã</a:t>
            </a:r>
          </a:p>
          <a:p>
            <a:r>
              <a:rPr lang="vi-VN" sz="3000" dirty="0" smtClean="0">
                <a:latin typeface="+mj-lt"/>
              </a:rPr>
              <a:t>Anh nâng dịu dàng.</a:t>
            </a:r>
            <a:endParaRPr lang="en-US" sz="30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1600200"/>
            <a:ext cx="4495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dirty="0" smtClean="0">
                <a:latin typeface="+mj-lt"/>
              </a:rPr>
              <a:t>Mẹ cho quà bánh</a:t>
            </a:r>
          </a:p>
          <a:p>
            <a:r>
              <a:rPr lang="vi-VN" sz="3000" dirty="0" smtClean="0">
                <a:latin typeface="+mj-lt"/>
              </a:rPr>
              <a:t>Chia em phần hơn</a:t>
            </a:r>
          </a:p>
          <a:p>
            <a:r>
              <a:rPr lang="vi-VN" sz="3000" dirty="0" smtClean="0">
                <a:latin typeface="+mj-lt"/>
              </a:rPr>
              <a:t>Có đồ chơi đẹp</a:t>
            </a:r>
          </a:p>
          <a:p>
            <a:r>
              <a:rPr lang="vi-VN" sz="3000" dirty="0" smtClean="0">
                <a:latin typeface="+mj-lt"/>
              </a:rPr>
              <a:t>Cũng nhường em luôn.</a:t>
            </a:r>
          </a:p>
          <a:p>
            <a:endParaRPr lang="vi-VN" sz="3000" dirty="0" smtClean="0">
              <a:latin typeface="+mj-lt"/>
            </a:endParaRPr>
          </a:p>
          <a:p>
            <a:r>
              <a:rPr lang="vi-VN" sz="3000" dirty="0" smtClean="0">
                <a:latin typeface="+mj-lt"/>
              </a:rPr>
              <a:t>Làm anh thật khó</a:t>
            </a:r>
          </a:p>
          <a:p>
            <a:r>
              <a:rPr lang="vi-VN" sz="3000" dirty="0" smtClean="0">
                <a:latin typeface="+mj-lt"/>
              </a:rPr>
              <a:t>Nhưng mà thật vui</a:t>
            </a:r>
          </a:p>
          <a:p>
            <a:r>
              <a:rPr lang="vi-VN" sz="3000" dirty="0" smtClean="0">
                <a:latin typeface="+mj-lt"/>
              </a:rPr>
              <a:t>Ai yêu em bé</a:t>
            </a:r>
          </a:p>
          <a:p>
            <a:r>
              <a:rPr lang="vi-VN" sz="3000" dirty="0" smtClean="0">
                <a:latin typeface="+mj-lt"/>
              </a:rPr>
              <a:t>Thì làm được thôi.</a:t>
            </a:r>
          </a:p>
          <a:p>
            <a:r>
              <a:rPr lang="vi-VN" sz="3000" dirty="0" smtClean="0">
                <a:latin typeface="+mj-lt"/>
              </a:rPr>
              <a:t>      </a:t>
            </a:r>
          </a:p>
          <a:p>
            <a:pPr algn="r"/>
            <a:r>
              <a:rPr lang="vi-VN" sz="2000" i="1" dirty="0" smtClean="0">
                <a:latin typeface="+mj-lt"/>
              </a:rPr>
              <a:t>( Phan Thị Thanh Nhàn)</a:t>
            </a:r>
            <a:endParaRPr lang="en-US" sz="2000" i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0400" y="838200"/>
            <a:ext cx="2300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 smtClean="0">
                <a:latin typeface="+mj-lt"/>
              </a:rPr>
              <a:t>LÀM ANH</a:t>
            </a:r>
            <a:endParaRPr lang="en-US" sz="36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438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(1)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4724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(2)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267200" y="2438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(3)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91000" y="4659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(4)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91440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Kể về anh, chị hoặc em của em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 smtClean="0">
                <a:solidFill>
                  <a:schemeClr val="tx1"/>
                </a:solidFill>
              </a:rPr>
              <a:t>6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6146" name="Picture 2" descr="Kết quả hình ảnh cho bài 2: làm an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914400"/>
            <a:ext cx="9144001" cy="5334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352</Words>
  <Application>Microsoft Office PowerPoint</Application>
  <PresentationFormat>On-screen Show (4:3)</PresentationFormat>
  <Paragraphs>72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 PC</dc:creator>
  <cp:lastModifiedBy>21AK22</cp:lastModifiedBy>
  <cp:revision>18</cp:revision>
  <dcterms:created xsi:type="dcterms:W3CDTF">2021-02-19T12:38:44Z</dcterms:created>
  <dcterms:modified xsi:type="dcterms:W3CDTF">2025-02-10T06:01:34Z</dcterms:modified>
</cp:coreProperties>
</file>