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68" r:id="rId2"/>
    <p:sldId id="312" r:id="rId3"/>
    <p:sldId id="264" r:id="rId4"/>
    <p:sldId id="275" r:id="rId5"/>
    <p:sldId id="313" r:id="rId6"/>
    <p:sldId id="307" r:id="rId7"/>
    <p:sldId id="315" r:id="rId8"/>
    <p:sldId id="276"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80" d="100"/>
          <a:sy n="80" d="100"/>
        </p:scale>
        <p:origin x="78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6BC711-47AB-4095-B327-EB8DF21CCFF2}"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020B5B-3C94-4AB9-B689-2314E99BA732}" type="slidenum">
              <a:rPr lang="en-US" smtClean="0"/>
              <a:t>‹#›</a:t>
            </a:fld>
            <a:endParaRPr lang="en-US"/>
          </a:p>
        </p:txBody>
      </p:sp>
    </p:spTree>
    <p:extLst>
      <p:ext uri="{BB962C8B-B14F-4D97-AF65-F5344CB8AC3E}">
        <p14:creationId xmlns:p14="http://schemas.microsoft.com/office/powerpoint/2010/main" val="2415983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7305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4567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Bài thơ </a:t>
            </a:r>
            <a:r>
              <a:rPr lang="vi-VN" sz="1800" i="1" dirty="0">
                <a:effectLst/>
                <a:latin typeface="Times New Roman" panose="02020603050405020304" pitchFamily="18" charset="0"/>
                <a:ea typeface="Times New Roman" panose="02020603050405020304" pitchFamily="18" charset="0"/>
              </a:rPr>
              <a:t>Tiếng ru</a:t>
            </a:r>
            <a:r>
              <a:rPr lang="vi-VN" sz="1800" dirty="0">
                <a:effectLst/>
                <a:latin typeface="Times New Roman" panose="02020603050405020304" pitchFamily="18" charset="0"/>
                <a:ea typeface="Times New Roman" panose="02020603050405020304" pitchFamily="18" charset="0"/>
              </a:rPr>
              <a:t> sẽ giúp các em hiểu được những lời tâm tình, khuyên nhủ cùng những mong ước của cha mẹ dành cho con cái.</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5745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2698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4403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19AE7-4AD2-2597-4CDF-528CE7F3FD0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6A3B813-924C-5B89-34AA-99AB387F8F0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B5B024E-C55D-A797-DBFB-E9101D60086C}"/>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DA31447D-8435-8018-CAFA-F43442E55E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6417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25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2025/2/11</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37619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2025/2/11</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5309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2025/2/11</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33974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1666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79945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2025/2/11</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40518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2025/2/11</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31707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2025/2/11</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73831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2025/2/11</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88726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2025/2/11</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77003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2025/2/11</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34437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2025/2/11</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34129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842AB4-9A94-4F86-0A5B-A5194BF7E9A5}"/>
              </a:ext>
            </a:extLst>
          </p:cNvPr>
          <p:cNvPicPr>
            <a:picLocks noChangeAspect="1"/>
          </p:cNvPicPr>
          <p:nvPr/>
        </p:nvPicPr>
        <p:blipFill>
          <a:blip r:embed="rId3"/>
          <a:stretch>
            <a:fillRect/>
          </a:stretch>
        </p:blipFill>
        <p:spPr>
          <a:xfrm>
            <a:off x="0" y="2085975"/>
            <a:ext cx="6046168" cy="4772025"/>
          </a:xfrm>
          <a:prstGeom prst="rect">
            <a:avLst/>
          </a:prstGeom>
        </p:spPr>
      </p:pic>
      <p:pic>
        <p:nvPicPr>
          <p:cNvPr id="6" name="Picture 5">
            <a:extLst>
              <a:ext uri="{FF2B5EF4-FFF2-40B4-BE49-F238E27FC236}">
                <a16:creationId xmlns:a16="http://schemas.microsoft.com/office/drawing/2014/main" id="{9ED016E0-5780-2F88-FBDD-0922899CD16C}"/>
              </a:ext>
            </a:extLst>
          </p:cNvPr>
          <p:cNvPicPr>
            <a:picLocks noChangeAspect="1"/>
          </p:cNvPicPr>
          <p:nvPr/>
        </p:nvPicPr>
        <p:blipFill>
          <a:blip r:embed="rId4"/>
          <a:stretch>
            <a:fillRect/>
          </a:stretch>
        </p:blipFill>
        <p:spPr>
          <a:xfrm>
            <a:off x="4799549" y="504825"/>
            <a:ext cx="6669602" cy="3011685"/>
          </a:xfrm>
          <a:prstGeom prst="rect">
            <a:avLst/>
          </a:prstGeom>
        </p:spPr>
      </p:pic>
    </p:spTree>
    <p:extLst>
      <p:ext uri="{BB962C8B-B14F-4D97-AF65-F5344CB8AC3E}">
        <p14:creationId xmlns:p14="http://schemas.microsoft.com/office/powerpoint/2010/main" val="3231145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D57F06C0-290C-CF55-CD54-6A06714760A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81623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ữ gi - Olm">
            <a:extLst>
              <a:ext uri="{FF2B5EF4-FFF2-40B4-BE49-F238E27FC236}">
                <a16:creationId xmlns:a16="http://schemas.microsoft.com/office/drawing/2014/main" id="{5FEDE715-071F-FD67-E162-B3528ED5A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95" y="1083206"/>
            <a:ext cx="2666108" cy="57574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a:extLst>
              <a:ext uri="{FF2B5EF4-FFF2-40B4-BE49-F238E27FC236}">
                <a16:creationId xmlns:a16="http://schemas.microsoft.com/office/drawing/2014/main" id="{CA3DF1AB-2EA1-B4FB-C9B6-9DDBF7B0CC6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69246">
            <a:off x="2886631" y="57794"/>
            <a:ext cx="7598704" cy="5484100"/>
          </a:xfrm>
          <a:prstGeom prst="rect">
            <a:avLst/>
          </a:prstGeom>
        </p:spPr>
      </p:pic>
      <p:sp>
        <p:nvSpPr>
          <p:cNvPr id="6" name="TextBox 5">
            <a:extLst>
              <a:ext uri="{FF2B5EF4-FFF2-40B4-BE49-F238E27FC236}">
                <a16:creationId xmlns:a16="http://schemas.microsoft.com/office/drawing/2014/main" id="{5DDC911A-5397-8159-B9C2-EFAE971A5A1E}"/>
              </a:ext>
            </a:extLst>
          </p:cNvPr>
          <p:cNvSpPr txBox="1"/>
          <p:nvPr/>
        </p:nvSpPr>
        <p:spPr>
          <a:xfrm>
            <a:off x="4150528" y="993001"/>
            <a:ext cx="5422097" cy="2554545"/>
          </a:xfrm>
          <a:prstGeom prst="rect">
            <a:avLst/>
          </a:prstGeom>
          <a:noFill/>
        </p:spPr>
        <p:txBody>
          <a:bodyPr wrap="square" rtlCol="0">
            <a:spAutoFit/>
          </a:bodyPr>
          <a:lstStyle/>
          <a:p>
            <a:pPr lvl="0" algn="ctr">
              <a:defRPr/>
            </a:pPr>
            <a:r>
              <a:rPr lang="vi-VN" sz="4000" b="1" dirty="0">
                <a:solidFill>
                  <a:srgbClr val="002060"/>
                </a:solidFill>
                <a:latin typeface="Cambria" panose="02040503050406030204" pitchFamily="18" charset="0"/>
                <a:ea typeface="Cambria" panose="02040503050406030204" pitchFamily="18" charset="0"/>
              </a:rPr>
              <a:t>Bài hát ru nói về nội dung gì? Em cảm thấy thế nào khi nghe bài hát ru đó?</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269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F828B0-9711-8373-8B70-8329935F6D0F}"/>
              </a:ext>
            </a:extLst>
          </p:cNvPr>
          <p:cNvGrpSpPr/>
          <p:nvPr/>
        </p:nvGrpSpPr>
        <p:grpSpPr>
          <a:xfrm>
            <a:off x="409573" y="1041416"/>
            <a:ext cx="9096377" cy="4291574"/>
            <a:chOff x="1834150" y="1963118"/>
            <a:chExt cx="5449824" cy="2155715"/>
          </a:xfrm>
        </p:grpSpPr>
        <p:sp>
          <p:nvSpPr>
            <p:cNvPr id="3" name="Rectangle: Diagonal Corners Rounded 2">
              <a:extLst>
                <a:ext uri="{FF2B5EF4-FFF2-40B4-BE49-F238E27FC236}">
                  <a16:creationId xmlns:a16="http://schemas.microsoft.com/office/drawing/2014/main" id="{754BFDE1-7C15-0BDE-1CB0-3D4BC820C1F6}"/>
                </a:ext>
              </a:extLst>
            </p:cNvPr>
            <p:cNvSpPr/>
            <p:nvPr/>
          </p:nvSpPr>
          <p:spPr>
            <a:xfrm>
              <a:off x="2428789" y="2256761"/>
              <a:ext cx="4855185" cy="1666221"/>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Diagonal Corners Rounded 3">
              <a:extLst>
                <a:ext uri="{FF2B5EF4-FFF2-40B4-BE49-F238E27FC236}">
                  <a16:creationId xmlns:a16="http://schemas.microsoft.com/office/drawing/2014/main" id="{10402244-C5A0-BA2A-2035-5E6E2E672366}"/>
                </a:ext>
              </a:extLst>
            </p:cNvPr>
            <p:cNvSpPr/>
            <p:nvPr/>
          </p:nvSpPr>
          <p:spPr>
            <a:xfrm>
              <a:off x="2214643" y="2418977"/>
              <a:ext cx="4855185" cy="1593847"/>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3">
              <a:extLst>
                <a:ext uri="{FF2B5EF4-FFF2-40B4-BE49-F238E27FC236}">
                  <a16:creationId xmlns:a16="http://schemas.microsoft.com/office/drawing/2014/main" id="{BB0FEDA1-4B34-C3C9-1405-187908A56BA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834150" y="1963118"/>
              <a:ext cx="1005065" cy="720349"/>
            </a:xfrm>
            <a:prstGeom prst="rect">
              <a:avLst/>
            </a:prstGeom>
          </p:spPr>
        </p:pic>
        <p:sp>
          <p:nvSpPr>
            <p:cNvPr id="6" name="TextBox 5">
              <a:extLst>
                <a:ext uri="{FF2B5EF4-FFF2-40B4-BE49-F238E27FC236}">
                  <a16:creationId xmlns:a16="http://schemas.microsoft.com/office/drawing/2014/main" id="{2D1521E9-27D5-FA02-ADE7-6FD84E50A471}"/>
                </a:ext>
              </a:extLst>
            </p:cNvPr>
            <p:cNvSpPr txBox="1"/>
            <p:nvPr/>
          </p:nvSpPr>
          <p:spPr>
            <a:xfrm>
              <a:off x="2353577" y="2495530"/>
              <a:ext cx="4635608" cy="16233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Bài hát nói về nỗi vất vả trong lao động của người nông dân. Để làm ra hạt gạo họ phải đổ mồ hôi, công sức trên những cánh đồng. Vì thế cần có thái độ kính trọng và biết ơn người lao động.</a:t>
              </a: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9" name="Picture 8" descr="A person holding a bunch of wheat&#10;&#10;Description automatically generated">
            <a:extLst>
              <a:ext uri="{FF2B5EF4-FFF2-40B4-BE49-F238E27FC236}">
                <a16:creationId xmlns:a16="http://schemas.microsoft.com/office/drawing/2014/main" id="{F30B940E-6D7B-268E-4737-6EAC373537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5862" y="1104900"/>
            <a:ext cx="3933825" cy="5753100"/>
          </a:xfrm>
          <a:prstGeom prst="rect">
            <a:avLst/>
          </a:prstGeom>
        </p:spPr>
      </p:pic>
    </p:spTree>
    <p:extLst>
      <p:ext uri="{BB962C8B-B14F-4D97-AF65-F5344CB8AC3E}">
        <p14:creationId xmlns:p14="http://schemas.microsoft.com/office/powerpoint/2010/main" val="2112375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D24D195-DA28-EAA7-6223-98AA5D2D64C3}"/>
              </a:ext>
            </a:extLst>
          </p:cNvPr>
          <p:cNvPicPr>
            <a:picLocks noChangeAspect="1"/>
          </p:cNvPicPr>
          <p:nvPr/>
        </p:nvPicPr>
        <p:blipFill>
          <a:blip r:embed="rId3"/>
          <a:stretch>
            <a:fillRect/>
          </a:stretch>
        </p:blipFill>
        <p:spPr>
          <a:xfrm>
            <a:off x="4226560" y="-112333"/>
            <a:ext cx="3484880" cy="1722303"/>
          </a:xfrm>
          <a:prstGeom prst="rect">
            <a:avLst/>
          </a:prstGeom>
        </p:spPr>
      </p:pic>
      <p:sp>
        <p:nvSpPr>
          <p:cNvPr id="22" name="TextBox 21">
            <a:extLst>
              <a:ext uri="{FF2B5EF4-FFF2-40B4-BE49-F238E27FC236}">
                <a16:creationId xmlns:a16="http://schemas.microsoft.com/office/drawing/2014/main" id="{2A809A83-F2E1-5AFE-98D4-107438D9C8A9}"/>
              </a:ext>
            </a:extLst>
          </p:cNvPr>
          <p:cNvSpPr txBox="1"/>
          <p:nvPr/>
        </p:nvSpPr>
        <p:spPr>
          <a:xfrm>
            <a:off x="172720" y="1391920"/>
            <a:ext cx="620776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ong làm mật, yêu hoa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cá bơi, yêu nước; con chim ca, yêu trời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người muốn sống, con 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Phải yêu đồng chí, yêu người anh em.</a:t>
            </a:r>
          </a:p>
        </p:txBody>
      </p:sp>
      <p:sp>
        <p:nvSpPr>
          <p:cNvPr id="23" name="TextBox 22">
            <a:extLst>
              <a:ext uri="{FF2B5EF4-FFF2-40B4-BE49-F238E27FC236}">
                <a16:creationId xmlns:a16="http://schemas.microsoft.com/office/drawing/2014/main" id="{CC2E5574-164D-C611-C649-CB2C15564175}"/>
              </a:ext>
            </a:extLst>
          </p:cNvPr>
          <p:cNvSpPr txBox="1"/>
          <p:nvPr/>
        </p:nvSpPr>
        <p:spPr>
          <a:xfrm>
            <a:off x="294640" y="3302000"/>
            <a:ext cx="578104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ngôi sao, chẳng sáng đêm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thân lúa chín, chẳng nên mùa vàng.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người – đâu phải nhân gian?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Sống chăng, một đốm lửa tàn mà thôi!</a:t>
            </a:r>
          </a:p>
        </p:txBody>
      </p:sp>
      <p:sp>
        <p:nvSpPr>
          <p:cNvPr id="24" name="TextBox 23">
            <a:extLst>
              <a:ext uri="{FF2B5EF4-FFF2-40B4-BE49-F238E27FC236}">
                <a16:creationId xmlns:a16="http://schemas.microsoft.com/office/drawing/2014/main" id="{8F766E90-2E70-DE87-22B0-8B72AC9216DD}"/>
              </a:ext>
            </a:extLst>
          </p:cNvPr>
          <p:cNvSpPr txBox="1"/>
          <p:nvPr/>
        </p:nvSpPr>
        <p:spPr>
          <a:xfrm>
            <a:off x="6380480" y="1391920"/>
            <a:ext cx="581152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cao bởi có đất bồi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chê đất thấp, núi ngồi ở đâu?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Muôn dòng sông đổ biển sâu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Biển chê sông nhỏ, biển đâu nước còn?</a:t>
            </a:r>
          </a:p>
        </p:txBody>
      </p:sp>
      <p:sp>
        <p:nvSpPr>
          <p:cNvPr id="25" name="TextBox 24">
            <a:extLst>
              <a:ext uri="{FF2B5EF4-FFF2-40B4-BE49-F238E27FC236}">
                <a16:creationId xmlns:a16="http://schemas.microsoft.com/office/drawing/2014/main" id="{09F8D488-94B5-C450-FBDE-916B459B92EE}"/>
              </a:ext>
            </a:extLst>
          </p:cNvPr>
          <p:cNvSpPr txBox="1"/>
          <p:nvPr/>
        </p:nvSpPr>
        <p:spPr>
          <a:xfrm>
            <a:off x="6604000" y="3332480"/>
            <a:ext cx="54864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Tre già yêu lấy măng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Chắt chiu như mẹ yêu con tháng ngày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Mai sau con lớn hơn thầy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con ôm cả hai tay đất tròn.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(Tố Hữu)</a:t>
            </a:r>
          </a:p>
        </p:txBody>
      </p:sp>
      <p:grpSp>
        <p:nvGrpSpPr>
          <p:cNvPr id="2" name="Group 1">
            <a:extLst>
              <a:ext uri="{FF2B5EF4-FFF2-40B4-BE49-F238E27FC236}">
                <a16:creationId xmlns:a16="http://schemas.microsoft.com/office/drawing/2014/main" id="{8C3CC65A-32E4-D77E-100C-B675D33F56A4}"/>
              </a:ext>
            </a:extLst>
          </p:cNvPr>
          <p:cNvGrpSpPr/>
          <p:nvPr/>
        </p:nvGrpSpPr>
        <p:grpSpPr>
          <a:xfrm>
            <a:off x="555313" y="0"/>
            <a:ext cx="2839087" cy="684000"/>
            <a:chOff x="3521613" y="0"/>
            <a:chExt cx="2523280" cy="684000"/>
          </a:xfrm>
        </p:grpSpPr>
        <p:grpSp>
          <p:nvGrpSpPr>
            <p:cNvPr id="3" name="Group 2">
              <a:extLst>
                <a:ext uri="{FF2B5EF4-FFF2-40B4-BE49-F238E27FC236}">
                  <a16:creationId xmlns:a16="http://schemas.microsoft.com/office/drawing/2014/main" id="{DFC8F165-8F0B-46FD-B827-D3A54D3A89DB}"/>
                </a:ext>
              </a:extLst>
            </p:cNvPr>
            <p:cNvGrpSpPr/>
            <p:nvPr/>
          </p:nvGrpSpPr>
          <p:grpSpPr>
            <a:xfrm>
              <a:off x="3521613" y="0"/>
              <a:ext cx="2057542" cy="684000"/>
              <a:chOff x="3770142" y="1493446"/>
              <a:chExt cx="2057542" cy="684000"/>
            </a:xfrm>
          </p:grpSpPr>
          <p:sp>
            <p:nvSpPr>
              <p:cNvPr id="5" name="Flowchart: Alternate Process 4">
                <a:extLst>
                  <a:ext uri="{FF2B5EF4-FFF2-40B4-BE49-F238E27FC236}">
                    <a16:creationId xmlns:a16="http://schemas.microsoft.com/office/drawing/2014/main" id="{B71124C9-5956-5C91-B79B-8922B83F20D4}"/>
                  </a:ext>
                </a:extLst>
              </p:cNvPr>
              <p:cNvSpPr/>
              <p:nvPr/>
            </p:nvSpPr>
            <p:spPr>
              <a:xfrm>
                <a:off x="3840483" y="1547446"/>
                <a:ext cx="198720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6" name="Picture 5">
                <a:extLst>
                  <a:ext uri="{FF2B5EF4-FFF2-40B4-BE49-F238E27FC236}">
                    <a16:creationId xmlns:a16="http://schemas.microsoft.com/office/drawing/2014/main" id="{082C58B8-A2BD-4A28-F949-85295EF41A18}"/>
                  </a:ext>
                </a:extLst>
              </p:cNvPr>
              <p:cNvPicPr>
                <a:picLocks noChangeAspect="1"/>
              </p:cNvPicPr>
              <p:nvPr/>
            </p:nvPicPr>
            <p:blipFill>
              <a:blip r:embed="rId4"/>
              <a:stretch>
                <a:fillRect/>
              </a:stretch>
            </p:blipFill>
            <p:spPr>
              <a:xfrm rot="16200000">
                <a:off x="3751426" y="1512162"/>
                <a:ext cx="684000" cy="646568"/>
              </a:xfrm>
              <a:prstGeom prst="rect">
                <a:avLst/>
              </a:prstGeom>
            </p:spPr>
          </p:pic>
        </p:grpSp>
        <p:sp>
          <p:nvSpPr>
            <p:cNvPr id="4" name="TextBox 3">
              <a:extLst>
                <a:ext uri="{FF2B5EF4-FFF2-40B4-BE49-F238E27FC236}">
                  <a16:creationId xmlns:a16="http://schemas.microsoft.com/office/drawing/2014/main" id="{F3E08F5E-CDEE-7819-8B8C-69DB5715A160}"/>
                </a:ext>
              </a:extLst>
            </p:cNvPr>
            <p:cNvSpPr txBox="1"/>
            <p:nvPr/>
          </p:nvSpPr>
          <p:spPr>
            <a:xfrm>
              <a:off x="3613046" y="107686"/>
              <a:ext cx="24318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Arial"/>
                  <a:ea typeface="微软雅黑"/>
                </a:rPr>
                <a:t>Chia </a:t>
              </a:r>
              <a:r>
                <a:rPr lang="en-US" sz="2400" b="1" dirty="0" err="1">
                  <a:solidFill>
                    <a:srgbClr val="000000"/>
                  </a:solidFill>
                  <a:latin typeface="Arial"/>
                  <a:ea typeface="微软雅黑"/>
                </a:rPr>
                <a:t>đoạn</a:t>
              </a: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grpSp>
      <p:sp>
        <p:nvSpPr>
          <p:cNvPr id="7" name="Oval 6">
            <a:extLst>
              <a:ext uri="{FF2B5EF4-FFF2-40B4-BE49-F238E27FC236}">
                <a16:creationId xmlns:a16="http://schemas.microsoft.com/office/drawing/2014/main" id="{A78D1226-EFF0-75F5-5639-8848177975D7}"/>
              </a:ext>
            </a:extLst>
          </p:cNvPr>
          <p:cNvSpPr/>
          <p:nvPr/>
        </p:nvSpPr>
        <p:spPr>
          <a:xfrm>
            <a:off x="841774" y="130030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a:t>
            </a:r>
          </a:p>
        </p:txBody>
      </p:sp>
      <p:sp>
        <p:nvSpPr>
          <p:cNvPr id="8" name="Oval 7">
            <a:extLst>
              <a:ext uri="{FF2B5EF4-FFF2-40B4-BE49-F238E27FC236}">
                <a16:creationId xmlns:a16="http://schemas.microsoft.com/office/drawing/2014/main" id="{B127D9DE-17AA-B2E0-F309-050C188E6720}"/>
              </a:ext>
            </a:extLst>
          </p:cNvPr>
          <p:cNvSpPr/>
          <p:nvPr/>
        </p:nvSpPr>
        <p:spPr>
          <a:xfrm>
            <a:off x="435830" y="315684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2</a:t>
            </a:r>
          </a:p>
        </p:txBody>
      </p:sp>
      <p:sp>
        <p:nvSpPr>
          <p:cNvPr id="9" name="Oval 8">
            <a:extLst>
              <a:ext uri="{FF2B5EF4-FFF2-40B4-BE49-F238E27FC236}">
                <a16:creationId xmlns:a16="http://schemas.microsoft.com/office/drawing/2014/main" id="{9677A8C1-7ABE-2423-6653-4AFFCD69DCCD}"/>
              </a:ext>
            </a:extLst>
          </p:cNvPr>
          <p:cNvSpPr/>
          <p:nvPr/>
        </p:nvSpPr>
        <p:spPr>
          <a:xfrm>
            <a:off x="7110950" y="124676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3</a:t>
            </a:r>
          </a:p>
        </p:txBody>
      </p:sp>
      <p:sp>
        <p:nvSpPr>
          <p:cNvPr id="10" name="Oval 9">
            <a:extLst>
              <a:ext uri="{FF2B5EF4-FFF2-40B4-BE49-F238E27FC236}">
                <a16:creationId xmlns:a16="http://schemas.microsoft.com/office/drawing/2014/main" id="{C49CA3DB-5ED5-14AC-2D27-CC41941888BB}"/>
              </a:ext>
            </a:extLst>
          </p:cNvPr>
          <p:cNvSpPr/>
          <p:nvPr/>
        </p:nvSpPr>
        <p:spPr>
          <a:xfrm>
            <a:off x="6968710" y="321780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4</a:t>
            </a:r>
          </a:p>
        </p:txBody>
      </p:sp>
    </p:spTree>
    <p:extLst>
      <p:ext uri="{BB962C8B-B14F-4D97-AF65-F5344CB8AC3E}">
        <p14:creationId xmlns:p14="http://schemas.microsoft.com/office/powerpoint/2010/main" val="1842612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28C6C7-02E5-4918-74DC-799F51ECDDBC}"/>
              </a:ext>
            </a:extLst>
          </p:cNvPr>
          <p:cNvPicPr>
            <a:picLocks noChangeAspect="1"/>
          </p:cNvPicPr>
          <p:nvPr/>
        </p:nvPicPr>
        <p:blipFill>
          <a:blip r:embed="rId3"/>
          <a:srcRect/>
          <a:stretch>
            <a:fillRect/>
          </a:stretch>
        </p:blipFill>
        <p:spPr>
          <a:xfrm>
            <a:off x="6821202" y="37753"/>
            <a:ext cx="5020086" cy="1524851"/>
          </a:xfrm>
          <a:prstGeom prst="rect">
            <a:avLst/>
          </a:prstGeom>
        </p:spPr>
      </p:pic>
      <p:pic>
        <p:nvPicPr>
          <p:cNvPr id="8" name="Picture 7">
            <a:extLst>
              <a:ext uri="{FF2B5EF4-FFF2-40B4-BE49-F238E27FC236}">
                <a16:creationId xmlns:a16="http://schemas.microsoft.com/office/drawing/2014/main" id="{2B8C1FD4-BCA2-48FB-308D-310080C1E980}"/>
              </a:ext>
            </a:extLst>
          </p:cNvPr>
          <p:cNvPicPr>
            <a:picLocks noChangeAspect="1"/>
          </p:cNvPicPr>
          <p:nvPr/>
        </p:nvPicPr>
        <p:blipFill>
          <a:blip r:embed="rId3"/>
          <a:srcRect/>
          <a:stretch>
            <a:fillRect/>
          </a:stretch>
        </p:blipFill>
        <p:spPr>
          <a:xfrm>
            <a:off x="2582774" y="4905114"/>
            <a:ext cx="3819621" cy="1160210"/>
          </a:xfrm>
          <a:prstGeom prst="rect">
            <a:avLst/>
          </a:prstGeom>
        </p:spPr>
      </p:pic>
      <p:pic>
        <p:nvPicPr>
          <p:cNvPr id="9" name="Picture 12">
            <a:extLst>
              <a:ext uri="{FF2B5EF4-FFF2-40B4-BE49-F238E27FC236}">
                <a16:creationId xmlns:a16="http://schemas.microsoft.com/office/drawing/2014/main" id="{B69B56CA-F1D6-8BF7-1376-402E9322F745}"/>
              </a:ext>
            </a:extLst>
          </p:cNvPr>
          <p:cNvPicPr>
            <a:picLocks noChangeAspect="1"/>
          </p:cNvPicPr>
          <p:nvPr/>
        </p:nvPicPr>
        <p:blipFill>
          <a:blip r:embed="rId4"/>
          <a:srcRect/>
          <a:stretch>
            <a:fillRect/>
          </a:stretch>
        </p:blipFill>
        <p:spPr>
          <a:xfrm>
            <a:off x="3492783" y="117973"/>
            <a:ext cx="7190563" cy="6858000"/>
          </a:xfrm>
          <a:prstGeom prst="rect">
            <a:avLst/>
          </a:prstGeom>
        </p:spPr>
      </p:pic>
      <p:pic>
        <p:nvPicPr>
          <p:cNvPr id="10" name="Picture 14">
            <a:extLst>
              <a:ext uri="{FF2B5EF4-FFF2-40B4-BE49-F238E27FC236}">
                <a16:creationId xmlns:a16="http://schemas.microsoft.com/office/drawing/2014/main" id="{5042B4E6-39BD-1CE8-D0AB-2C3EAC0DE7C9}"/>
              </a:ext>
            </a:extLst>
          </p:cNvPr>
          <p:cNvPicPr>
            <a:picLocks noChangeAspect="1"/>
          </p:cNvPicPr>
          <p:nvPr/>
        </p:nvPicPr>
        <p:blipFill>
          <a:blip r:embed="rId5"/>
          <a:srcRect/>
          <a:stretch>
            <a:fillRect/>
          </a:stretch>
        </p:blipFill>
        <p:spPr>
          <a:xfrm>
            <a:off x="6465201" y="-1061817"/>
            <a:ext cx="7190563" cy="6858000"/>
          </a:xfrm>
          <a:prstGeom prst="rect">
            <a:avLst/>
          </a:prstGeom>
        </p:spPr>
      </p:pic>
      <p:sp>
        <p:nvSpPr>
          <p:cNvPr id="15" name="TextBox 14">
            <a:extLst>
              <a:ext uri="{FF2B5EF4-FFF2-40B4-BE49-F238E27FC236}">
                <a16:creationId xmlns:a16="http://schemas.microsoft.com/office/drawing/2014/main" id="{4BA02524-5A0E-D18B-FC6A-D4D6B3045BC2}"/>
              </a:ext>
            </a:extLst>
          </p:cNvPr>
          <p:cNvSpPr txBox="1"/>
          <p:nvPr/>
        </p:nvSpPr>
        <p:spPr>
          <a:xfrm>
            <a:off x="2720719" y="1289965"/>
            <a:ext cx="8138160" cy="1077218"/>
          </a:xfrm>
          <a:prstGeom prst="rect">
            <a:avLst/>
          </a:prstGeom>
          <a:noFill/>
        </p:spPr>
        <p:txBody>
          <a:bodyPr wrap="square" rtlCol="0">
            <a:spAutoFit/>
          </a:bodyPr>
          <a:lstStyle/>
          <a:p>
            <a:r>
              <a:rPr lang="vi-VN" sz="3200" b="1" i="1" dirty="0">
                <a:latin typeface="Cambria" panose="02040503050406030204" pitchFamily="18" charset="0"/>
                <a:ea typeface="Cambria" panose="02040503050406030204" pitchFamily="18" charset="0"/>
              </a:rPr>
              <a:t>Một người </a:t>
            </a:r>
            <a:r>
              <a:rPr lang="vi-VN" sz="3200" b="1" i="1" dirty="0">
                <a:solidFill>
                  <a:srgbClr val="FF0000"/>
                </a:solidFill>
                <a:latin typeface="Cambria" panose="02040503050406030204" pitchFamily="18" charset="0"/>
                <a:ea typeface="Cambria" panose="02040503050406030204" pitchFamily="18" charset="0"/>
              </a:rPr>
              <a:t>/</a:t>
            </a:r>
            <a:r>
              <a:rPr lang="vi-VN" sz="3200" b="1" i="1" dirty="0">
                <a:latin typeface="Cambria" panose="02040503050406030204" pitchFamily="18" charset="0"/>
                <a:ea typeface="Cambria" panose="02040503050406030204" pitchFamily="18" charset="0"/>
              </a:rPr>
              <a:t>- đâu phải trần gian?/</a:t>
            </a:r>
          </a:p>
          <a:p>
            <a:r>
              <a:rPr lang="vi-VN" sz="3200" b="1" i="1" dirty="0">
                <a:latin typeface="Cambria" panose="02040503050406030204" pitchFamily="18" charset="0"/>
                <a:ea typeface="Cambria" panose="02040503050406030204" pitchFamily="18" charset="0"/>
              </a:rPr>
              <a:t>Sống chăng,</a:t>
            </a:r>
            <a:r>
              <a:rPr lang="vi-VN" sz="3200" b="1" i="1" dirty="0">
                <a:solidFill>
                  <a:srgbClr val="FF0000"/>
                </a:solidFill>
                <a:latin typeface="Cambria" panose="02040503050406030204" pitchFamily="18" charset="0"/>
                <a:ea typeface="Cambria" panose="02040503050406030204" pitchFamily="18" charset="0"/>
              </a:rPr>
              <a:t>/</a:t>
            </a:r>
            <a:r>
              <a:rPr lang="vi-VN" sz="3200" b="1" i="1" dirty="0">
                <a:latin typeface="Cambria" panose="02040503050406030204" pitchFamily="18" charset="0"/>
                <a:ea typeface="Cambria" panose="02040503050406030204" pitchFamily="18" charset="0"/>
              </a:rPr>
              <a:t> một đốm lửa tàn mà thôi!</a:t>
            </a:r>
            <a:r>
              <a:rPr lang="vi-VN" sz="3200" b="1" i="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55311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F5256-380A-A65B-2506-B4B5E82404F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CB857EE-686A-9509-D986-D90020A19E98}"/>
              </a:ext>
            </a:extLst>
          </p:cNvPr>
          <p:cNvPicPr>
            <a:picLocks noChangeAspect="1"/>
          </p:cNvPicPr>
          <p:nvPr/>
        </p:nvPicPr>
        <p:blipFill>
          <a:blip r:embed="rId3"/>
          <a:srcRect/>
          <a:stretch>
            <a:fillRect/>
          </a:stretch>
        </p:blipFill>
        <p:spPr>
          <a:xfrm>
            <a:off x="6821202" y="37753"/>
            <a:ext cx="5020086" cy="1524851"/>
          </a:xfrm>
          <a:prstGeom prst="rect">
            <a:avLst/>
          </a:prstGeom>
        </p:spPr>
      </p:pic>
      <p:pic>
        <p:nvPicPr>
          <p:cNvPr id="8" name="Picture 7">
            <a:extLst>
              <a:ext uri="{FF2B5EF4-FFF2-40B4-BE49-F238E27FC236}">
                <a16:creationId xmlns:a16="http://schemas.microsoft.com/office/drawing/2014/main" id="{F39098EB-D8A2-490D-E19E-107B0719007D}"/>
              </a:ext>
            </a:extLst>
          </p:cNvPr>
          <p:cNvPicPr>
            <a:picLocks noChangeAspect="1"/>
          </p:cNvPicPr>
          <p:nvPr/>
        </p:nvPicPr>
        <p:blipFill>
          <a:blip r:embed="rId3"/>
          <a:srcRect/>
          <a:stretch>
            <a:fillRect/>
          </a:stretch>
        </p:blipFill>
        <p:spPr>
          <a:xfrm>
            <a:off x="2582774" y="4905114"/>
            <a:ext cx="3819621" cy="1160210"/>
          </a:xfrm>
          <a:prstGeom prst="rect">
            <a:avLst/>
          </a:prstGeom>
        </p:spPr>
      </p:pic>
      <p:pic>
        <p:nvPicPr>
          <p:cNvPr id="9" name="Picture 12">
            <a:extLst>
              <a:ext uri="{FF2B5EF4-FFF2-40B4-BE49-F238E27FC236}">
                <a16:creationId xmlns:a16="http://schemas.microsoft.com/office/drawing/2014/main" id="{2133D122-C25A-669F-FC59-44B2C8B67C94}"/>
              </a:ext>
            </a:extLst>
          </p:cNvPr>
          <p:cNvPicPr>
            <a:picLocks noChangeAspect="1"/>
          </p:cNvPicPr>
          <p:nvPr/>
        </p:nvPicPr>
        <p:blipFill>
          <a:blip r:embed="rId4"/>
          <a:srcRect/>
          <a:stretch>
            <a:fillRect/>
          </a:stretch>
        </p:blipFill>
        <p:spPr>
          <a:xfrm>
            <a:off x="3465721" y="37753"/>
            <a:ext cx="7190563" cy="6858000"/>
          </a:xfrm>
          <a:prstGeom prst="rect">
            <a:avLst/>
          </a:prstGeom>
        </p:spPr>
      </p:pic>
      <p:pic>
        <p:nvPicPr>
          <p:cNvPr id="10" name="Picture 14">
            <a:extLst>
              <a:ext uri="{FF2B5EF4-FFF2-40B4-BE49-F238E27FC236}">
                <a16:creationId xmlns:a16="http://schemas.microsoft.com/office/drawing/2014/main" id="{832817CA-4447-7224-C2E7-98530DF354AA}"/>
              </a:ext>
            </a:extLst>
          </p:cNvPr>
          <p:cNvPicPr>
            <a:picLocks noChangeAspect="1"/>
          </p:cNvPicPr>
          <p:nvPr/>
        </p:nvPicPr>
        <p:blipFill>
          <a:blip r:embed="rId5"/>
          <a:srcRect/>
          <a:stretch>
            <a:fillRect/>
          </a:stretch>
        </p:blipFill>
        <p:spPr>
          <a:xfrm>
            <a:off x="6465201" y="-1061817"/>
            <a:ext cx="7190563" cy="6858000"/>
          </a:xfrm>
          <a:prstGeom prst="rect">
            <a:avLst/>
          </a:prstGeom>
        </p:spPr>
      </p:pic>
      <p:sp>
        <p:nvSpPr>
          <p:cNvPr id="15" name="TextBox 14">
            <a:extLst>
              <a:ext uri="{FF2B5EF4-FFF2-40B4-BE49-F238E27FC236}">
                <a16:creationId xmlns:a16="http://schemas.microsoft.com/office/drawing/2014/main" id="{2264AF74-ABED-6D25-917D-1AD9F7B61661}"/>
              </a:ext>
            </a:extLst>
          </p:cNvPr>
          <p:cNvSpPr txBox="1"/>
          <p:nvPr/>
        </p:nvSpPr>
        <p:spPr>
          <a:xfrm>
            <a:off x="2582774" y="1952886"/>
            <a:ext cx="8138160" cy="2062103"/>
          </a:xfrm>
          <a:prstGeom prst="rect">
            <a:avLst/>
          </a:prstGeom>
          <a:noFill/>
        </p:spPr>
        <p:txBody>
          <a:bodyPr wrap="square" rtlCol="0">
            <a:spAutoFit/>
          </a:bodyPr>
          <a:lstStyle/>
          <a:p>
            <a:r>
              <a:rPr lang="vi-VN" sz="3200" b="1" i="1" dirty="0">
                <a:solidFill>
                  <a:srgbClr val="FF0000"/>
                </a:solidFill>
                <a:latin typeface="Cambria" panose="02040503050406030204" pitchFamily="18" charset="0"/>
                <a:ea typeface="Cambria" panose="02040503050406030204" pitchFamily="18" charset="0"/>
              </a:rPr>
              <a:t>          </a:t>
            </a:r>
            <a:r>
              <a:rPr lang="vi-VN" sz="3200" b="1" i="1" dirty="0">
                <a:latin typeface="Cambria" panose="02040503050406030204" pitchFamily="18" charset="0"/>
                <a:ea typeface="Cambria" panose="02040503050406030204" pitchFamily="18" charset="0"/>
              </a:rPr>
              <a:t>Núi cao </a:t>
            </a:r>
            <a:r>
              <a:rPr lang="vi-VN" sz="3200" b="1" i="1" dirty="0">
                <a:solidFill>
                  <a:srgbClr val="FF0000"/>
                </a:solidFill>
                <a:latin typeface="Cambria" panose="02040503050406030204" pitchFamily="18" charset="0"/>
                <a:ea typeface="Cambria" panose="02040503050406030204" pitchFamily="18" charset="0"/>
              </a:rPr>
              <a:t>/</a:t>
            </a:r>
            <a:r>
              <a:rPr lang="vi-VN" sz="3200" b="1" i="1" dirty="0">
                <a:latin typeface="Cambria" panose="02040503050406030204" pitchFamily="18" charset="0"/>
                <a:ea typeface="Cambria" panose="02040503050406030204" pitchFamily="18" charset="0"/>
              </a:rPr>
              <a:t> bởi có đất bồi</a:t>
            </a:r>
          </a:p>
          <a:p>
            <a:r>
              <a:rPr lang="vi-VN" sz="3200" b="1" i="1" dirty="0">
                <a:latin typeface="Cambria" panose="02040503050406030204" pitchFamily="18" charset="0"/>
                <a:ea typeface="Cambria" panose="02040503050406030204" pitchFamily="18" charset="0"/>
              </a:rPr>
              <a:t>Núi chê đất thấp,</a:t>
            </a:r>
            <a:r>
              <a:rPr lang="vi-VN" sz="3200" b="1" i="1" dirty="0">
                <a:solidFill>
                  <a:srgbClr val="FF0000"/>
                </a:solidFill>
                <a:latin typeface="Cambria" panose="02040503050406030204" pitchFamily="18" charset="0"/>
                <a:ea typeface="Cambria" panose="02040503050406030204" pitchFamily="18" charset="0"/>
              </a:rPr>
              <a:t>/</a:t>
            </a:r>
            <a:r>
              <a:rPr lang="vi-VN" sz="3200" b="1" i="1" dirty="0">
                <a:latin typeface="Cambria" panose="02040503050406030204" pitchFamily="18" charset="0"/>
                <a:ea typeface="Cambria" panose="02040503050406030204" pitchFamily="18" charset="0"/>
              </a:rPr>
              <a:t>  núi ngồi ở đâu</a:t>
            </a:r>
          </a:p>
          <a:p>
            <a:r>
              <a:rPr lang="vi-VN" sz="3200" b="1" i="1" dirty="0">
                <a:latin typeface="Cambria" panose="02040503050406030204" pitchFamily="18" charset="0"/>
                <a:ea typeface="Cambria" panose="02040503050406030204" pitchFamily="18" charset="0"/>
              </a:rPr>
              <a:t>        Muôn dòng sông </a:t>
            </a:r>
            <a:r>
              <a:rPr lang="vi-VN" sz="3200" b="1" i="1" dirty="0">
                <a:solidFill>
                  <a:srgbClr val="FF0000"/>
                </a:solidFill>
                <a:latin typeface="Cambria" panose="02040503050406030204" pitchFamily="18" charset="0"/>
                <a:ea typeface="Cambria" panose="02040503050406030204" pitchFamily="18" charset="0"/>
              </a:rPr>
              <a:t>/ </a:t>
            </a:r>
            <a:r>
              <a:rPr lang="vi-VN" sz="3200" b="1" i="1" dirty="0">
                <a:latin typeface="Cambria" panose="02040503050406030204" pitchFamily="18" charset="0"/>
                <a:ea typeface="Cambria" panose="02040503050406030204" pitchFamily="18" charset="0"/>
              </a:rPr>
              <a:t>đổ biển sâu</a:t>
            </a:r>
          </a:p>
          <a:p>
            <a:r>
              <a:rPr lang="vi-VN" sz="3200" b="1" i="1" dirty="0">
                <a:latin typeface="Cambria" panose="02040503050406030204" pitchFamily="18" charset="0"/>
                <a:ea typeface="Cambria" panose="02040503050406030204" pitchFamily="18" charset="0"/>
              </a:rPr>
              <a:t>Biển chê sông nhỏ,</a:t>
            </a:r>
            <a:r>
              <a:rPr lang="vi-VN" sz="3200" b="1" i="1" dirty="0">
                <a:solidFill>
                  <a:srgbClr val="FF0000"/>
                </a:solidFill>
                <a:latin typeface="Cambria" panose="02040503050406030204" pitchFamily="18" charset="0"/>
                <a:ea typeface="Cambria" panose="02040503050406030204" pitchFamily="18" charset="0"/>
              </a:rPr>
              <a:t>/</a:t>
            </a:r>
            <a:r>
              <a:rPr lang="vi-VN" sz="3200" b="1" i="1" dirty="0">
                <a:latin typeface="Cambria" panose="02040503050406030204" pitchFamily="18" charset="0"/>
                <a:ea typeface="Cambria" panose="02040503050406030204" pitchFamily="18" charset="0"/>
              </a:rPr>
              <a:t>  biển đâu nước còn</a:t>
            </a:r>
          </a:p>
        </p:txBody>
      </p:sp>
    </p:spTree>
    <p:extLst>
      <p:ext uri="{BB962C8B-B14F-4D97-AF65-F5344CB8AC3E}">
        <p14:creationId xmlns:p14="http://schemas.microsoft.com/office/powerpoint/2010/main" val="2224826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a:extLst>
              <a:ext uri="{FF2B5EF4-FFF2-40B4-BE49-F238E27FC236}">
                <a16:creationId xmlns:a16="http://schemas.microsoft.com/office/drawing/2014/main" id="{61675BA8-B1AE-74B2-24ED-335D91EF09D1}"/>
              </a:ext>
            </a:extLst>
          </p:cNvPr>
          <p:cNvSpPr/>
          <p:nvPr/>
        </p:nvSpPr>
        <p:spPr>
          <a:xfrm>
            <a:off x="1638478" y="761409"/>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Rectangle 2">
            <a:extLst>
              <a:ext uri="{FF2B5EF4-FFF2-40B4-BE49-F238E27FC236}">
                <a16:creationId xmlns:a16="http://schemas.microsoft.com/office/drawing/2014/main" id="{36C50968-C252-826A-B8B1-FE25F989B4C3}"/>
              </a:ext>
            </a:extLst>
          </p:cNvPr>
          <p:cNvSpPr/>
          <p:nvPr/>
        </p:nvSpPr>
        <p:spPr>
          <a:xfrm>
            <a:off x="2571750" y="1483536"/>
            <a:ext cx="7544742" cy="3170099"/>
          </a:xfrm>
          <a:prstGeom prst="rect">
            <a:avLst/>
          </a:prstGeom>
        </p:spPr>
        <p:txBody>
          <a:bodyPr wrap="square">
            <a:spAutoFit/>
          </a:bodyPr>
          <a:lstStyle/>
          <a:p>
            <a:pPr lvl="0" algn="ctr"/>
            <a:r>
              <a:rPr lang="en-US" sz="4000" b="1" dirty="0" err="1">
                <a:solidFill>
                  <a:prstClr val="black"/>
                </a:solidFill>
                <a:latin typeface="Cambria" panose="02040503050406030204" pitchFamily="18" charset="0"/>
                <a:ea typeface="Cambria" panose="02040503050406030204" pitchFamily="18" charset="0"/>
              </a:rPr>
              <a:t>Bài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thơ</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lời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tâm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tình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khuyên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nhủ</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cũng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như</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ước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mong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của</a:t>
            </a:r>
            <a:r>
              <a:rPr lang="en-US" sz="4000" b="1" dirty="0">
                <a:solidFill>
                  <a:prstClr val="black"/>
                </a:solidFill>
                <a:latin typeface="Cambria" panose="02040503050406030204" pitchFamily="18" charset="0"/>
                <a:ea typeface="Cambria" panose="02040503050406030204" pitchFamily="18" charset="0"/>
              </a:rPr>
              <a:t> cha </a:t>
            </a:r>
            <a:r>
              <a:rPr lang="en-US" sz="4000" b="1" dirty="0" err="1">
                <a:solidFill>
                  <a:prstClr val="black"/>
                </a:solidFill>
                <a:latin typeface="Cambria" panose="02040503050406030204" pitchFamily="18" charset="0"/>
                <a:ea typeface="Cambria" panose="02040503050406030204" pitchFamily="18" charset="0"/>
              </a:rPr>
              <a:t>mẹ</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dành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cho</a:t>
            </a:r>
            <a:r>
              <a:rPr lang="en-US" sz="4000" b="1" dirty="0">
                <a:solidFill>
                  <a:prstClr val="black"/>
                </a:solidFill>
                <a:latin typeface="Cambria" panose="02040503050406030204" pitchFamily="18" charset="0"/>
                <a:ea typeface="Cambria" panose="02040503050406030204" pitchFamily="18" charset="0"/>
              </a:rPr>
              <a:t> con </a:t>
            </a:r>
            <a:r>
              <a:rPr lang="en-US" sz="4000" b="1" dirty="0" err="1">
                <a:solidFill>
                  <a:prstClr val="black"/>
                </a:solidFill>
                <a:latin typeface="Cambria" panose="02040503050406030204" pitchFamily="18" charset="0"/>
                <a:ea typeface="Cambria" panose="02040503050406030204" pitchFamily="18" charset="0"/>
              </a:rPr>
              <a:t>cái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Đó</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hành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trang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đầy</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quý</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báu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để</a:t>
            </a:r>
            <a:r>
              <a:rPr lang="en-US" sz="4000" b="1" dirty="0">
                <a:solidFill>
                  <a:prstClr val="black"/>
                </a:solidFill>
                <a:latin typeface="Cambria" panose="02040503050406030204" pitchFamily="18" charset="0"/>
                <a:ea typeface="Cambria" panose="02040503050406030204" pitchFamily="18" charset="0"/>
              </a:rPr>
              <a:t> con </a:t>
            </a:r>
            <a:r>
              <a:rPr lang="en-US" sz="4000" b="1" dirty="0" err="1">
                <a:solidFill>
                  <a:prstClr val="black"/>
                </a:solidFill>
                <a:latin typeface="Cambria" panose="02040503050406030204" pitchFamily="18" charset="0"/>
                <a:ea typeface="Cambria" panose="02040503050406030204" pitchFamily="18" charset="0"/>
              </a:rPr>
              <a:t>vững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bước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vào</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đời</a:t>
            </a:r>
            <a:r>
              <a:rPr lang="en-US" sz="4000" b="1" dirty="0">
                <a:solidFill>
                  <a:prstClr val="black"/>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9344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TotalTime>
  <Words>343</Words>
  <Application>Microsoft Office PowerPoint</Application>
  <PresentationFormat>Widescreen</PresentationFormat>
  <Paragraphs>40</Paragraphs>
  <Slides>8</Slides>
  <Notes>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等线</vt:lpstr>
      <vt:lpstr>等线 Light</vt:lpstr>
      <vt:lpstr>Arial</vt:lpstr>
      <vt:lpstr>Calibri</vt:lpstr>
      <vt:lpstr>Cambria</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 linh</cp:lastModifiedBy>
  <cp:revision>47</cp:revision>
  <dcterms:created xsi:type="dcterms:W3CDTF">2023-12-07T04:03:03Z</dcterms:created>
  <dcterms:modified xsi:type="dcterms:W3CDTF">2025-02-11T03:20:19Z</dcterms:modified>
</cp:coreProperties>
</file>