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9" r:id="rId5"/>
    <p:sldId id="265" r:id="rId6"/>
    <p:sldId id="260" r:id="rId7"/>
    <p:sldId id="261" r:id="rId8"/>
    <p:sldId id="262" r:id="rId9"/>
    <p:sldId id="266" r:id="rId10"/>
    <p:sldId id="267"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7000" b="94600" l="10000" r="95200"/>
                    </a14:imgEffect>
                  </a14:imgLayer>
                </a14:imgProps>
              </a:ext>
            </a:extLst>
          </a:blip>
          <a:stretch>
            <a:fillRect/>
          </a:stretch>
        </p:blipFill>
        <p:spPr>
          <a:xfrm>
            <a:off x="126538" y="2715516"/>
            <a:ext cx="2632086" cy="2632086"/>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5200" b="96800" l="10000" r="89800"/>
                    </a14:imgEffect>
                  </a14:imgLayer>
                </a14:imgProps>
              </a:ext>
            </a:extLst>
          </a:blip>
          <a:stretch>
            <a:fillRect/>
          </a:stretch>
        </p:blipFill>
        <p:spPr>
          <a:xfrm>
            <a:off x="2426642" y="2854015"/>
            <a:ext cx="2532740" cy="2532740"/>
          </a:xfrm>
          <a:prstGeom prst="rect">
            <a:avLst/>
          </a:prstGeom>
        </p:spPr>
      </p:pic>
      <p:pic>
        <p:nvPicPr>
          <p:cNvPr id="9" name="Picture 8"/>
          <p:cNvPicPr>
            <a:picLocks noChangeAspect="1"/>
          </p:cNvPicPr>
          <p:nvPr/>
        </p:nvPicPr>
        <p:blipFill>
          <a:blip r:embed="rId7"/>
          <a:stretch>
            <a:fillRect/>
          </a:stretch>
        </p:blipFill>
        <p:spPr>
          <a:xfrm>
            <a:off x="4991500" y="3174288"/>
            <a:ext cx="3091759" cy="1892194"/>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2589" b="100000" l="10000" r="89222"/>
                    </a14:imgEffect>
                  </a14:imgLayer>
                </a14:imgProps>
              </a:ext>
            </a:extLst>
          </a:blip>
          <a:stretch>
            <a:fillRect/>
          </a:stretch>
        </p:blipFill>
        <p:spPr>
          <a:xfrm>
            <a:off x="8298216" y="2613936"/>
            <a:ext cx="3477430" cy="2387835"/>
          </a:xfrm>
          <a:prstGeom prst="rect">
            <a:avLst/>
          </a:prstGeom>
        </p:spPr>
      </p:pic>
      <p:sp>
        <p:nvSpPr>
          <p:cNvPr id="11" name="Rectangle 10"/>
          <p:cNvSpPr/>
          <p:nvPr/>
        </p:nvSpPr>
        <p:spPr>
          <a:xfrm>
            <a:off x="2797661" y="1091136"/>
            <a:ext cx="6596678" cy="2054408"/>
          </a:xfrm>
          <a:prstGeom prst="rect">
            <a:avLst/>
          </a:prstGeom>
        </p:spPr>
        <p:txBody>
          <a:bodyPr wrap="none">
            <a:prstTxWarp prst="textArchUp">
              <a:avLst>
                <a:gd name="adj" fmla="val 11979333"/>
              </a:avLst>
            </a:prstTxWarp>
            <a:spAutoFit/>
          </a:bodyPr>
          <a:lstStyle/>
          <a:p>
            <a:r>
              <a:rPr lang="nl-NL" sz="8000" b="1" dirty="0">
                <a:ln w="22225">
                  <a:solidFill>
                    <a:schemeClr val="accent2"/>
                  </a:solidFill>
                  <a:prstDash val="solid"/>
                </a:ln>
                <a:solidFill>
                  <a:srgbClr val="00B050"/>
                </a:solidFill>
                <a:latin typeface="Times New Roman" panose="02020603050405020304" pitchFamily="18" charset="0"/>
                <a:ea typeface="Times New Roman" panose="02020603050405020304" pitchFamily="18" charset="0"/>
              </a:rPr>
              <a:t>Hãy gọi tên tôi</a:t>
            </a:r>
            <a:endParaRPr lang="en-AU" sz="8000" b="1" dirty="0">
              <a:ln w="22225">
                <a:solidFill>
                  <a:schemeClr val="accent2"/>
                </a:solidFill>
                <a:prstDash val="solid"/>
              </a:ln>
              <a:solidFill>
                <a:srgbClr val="00B050"/>
              </a:solidFill>
            </a:endParaRPr>
          </a:p>
        </p:txBody>
      </p:sp>
    </p:spTree>
    <p:extLst>
      <p:ext uri="{BB962C8B-B14F-4D97-AF65-F5344CB8AC3E}">
        <p14:creationId xmlns:p14="http://schemas.microsoft.com/office/powerpoint/2010/main" val="4619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17" name="Group 16"/>
          <p:cNvGrpSpPr/>
          <p:nvPr/>
        </p:nvGrpSpPr>
        <p:grpSpPr>
          <a:xfrm>
            <a:off x="3825587" y="462155"/>
            <a:ext cx="4540826" cy="755477"/>
            <a:chOff x="3878198" y="342932"/>
            <a:chExt cx="2832568" cy="755477"/>
          </a:xfrm>
        </p:grpSpPr>
        <p:sp>
          <p:nvSpPr>
            <p:cNvPr id="18"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Box 18"/>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0" name="TextBox 19"/>
          <p:cNvSpPr txBox="1"/>
          <p:nvPr/>
        </p:nvSpPr>
        <p:spPr>
          <a:xfrm>
            <a:off x="767773" y="4035388"/>
            <a:ext cx="10716215" cy="2123658"/>
          </a:xfrm>
          <a:prstGeom prst="rect">
            <a:avLst/>
          </a:prstGeom>
          <a:noFill/>
        </p:spPr>
        <p:txBody>
          <a:bodyPr wrap="square" rtlCol="0">
            <a:spAutoFit/>
          </a:bodyPr>
          <a:lstStyle/>
          <a:p>
            <a:pPr algn="ctr"/>
            <a:r>
              <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3: </a:t>
            </a:r>
            <a:endPar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Ủ </a:t>
            </a:r>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bột trong khoảng thời gian từ 30 phút đến 40 phút với khăn ẩm.</a:t>
            </a:r>
            <a:endParaRPr lang="en-US" sz="4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2482733" y="1529641"/>
            <a:ext cx="6587375" cy="2397374"/>
          </a:xfrm>
          <a:prstGeom prst="rect">
            <a:avLst/>
          </a:prstGeom>
        </p:spPr>
      </p:pic>
    </p:spTree>
    <p:extLst>
      <p:ext uri="{BB962C8B-B14F-4D97-AF65-F5344CB8AC3E}">
        <p14:creationId xmlns:p14="http://schemas.microsoft.com/office/powerpoint/2010/main" val="21736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10" name="TextBox 9"/>
          <p:cNvSpPr txBox="1"/>
          <p:nvPr/>
        </p:nvSpPr>
        <p:spPr>
          <a:xfrm>
            <a:off x="1684306" y="1182559"/>
            <a:ext cx="9847372" cy="1323439"/>
          </a:xfrm>
          <a:prstGeom prst="rect">
            <a:avLst/>
          </a:prstGeom>
          <a:noFill/>
        </p:spPr>
        <p:txBody>
          <a:bodyPr wrap="square" rtlCol="0">
            <a:spAutoFit/>
          </a:bodyPr>
          <a:lstStyle/>
          <a:p>
            <a:pPr algn="ctr"/>
            <a:r>
              <a:rPr lang="nl-NL" sz="4000" b="1" dirty="0" smtClean="0">
                <a:solidFill>
                  <a:srgbClr val="FF5050"/>
                </a:solidFill>
                <a:latin typeface="Times New Roman" panose="02020603050405020304" pitchFamily="18" charset="0"/>
                <a:ea typeface="Cambria" panose="02040503050406030204" pitchFamily="18" charset="0"/>
                <a:cs typeface="Times New Roman" panose="02020603050405020304" pitchFamily="18" charset="0"/>
              </a:rPr>
              <a:t>Vì sao phải ủ bột trong khoảng thời gian từ 30 phút đến 40 phút với khăn ẩm?</a:t>
            </a:r>
            <a:endParaRPr lang="en-US" sz="4000" b="1" dirty="0">
              <a:solidFill>
                <a:srgbClr val="FF505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1" name="Group 10"/>
          <p:cNvGrpSpPr/>
          <p:nvPr/>
        </p:nvGrpSpPr>
        <p:grpSpPr>
          <a:xfrm>
            <a:off x="721282" y="3298389"/>
            <a:ext cx="10810396" cy="2256668"/>
            <a:chOff x="6091022" y="4810330"/>
            <a:chExt cx="5765181" cy="2086415"/>
          </a:xfrm>
        </p:grpSpPr>
        <p:sp>
          <p:nvSpPr>
            <p:cNvPr id="12" name="圆角矩形 6"/>
            <p:cNvSpPr/>
            <p:nvPr/>
          </p:nvSpPr>
          <p:spPr>
            <a:xfrm>
              <a:off x="6091022" y="4810330"/>
              <a:ext cx="5765181" cy="2086415"/>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3" name="TextBox 12"/>
            <p:cNvSpPr txBox="1"/>
            <p:nvPr/>
          </p:nvSpPr>
          <p:spPr>
            <a:xfrm>
              <a:off x="6334353" y="4952655"/>
              <a:ext cx="5416932" cy="1938992"/>
            </a:xfrm>
            <a:prstGeom prst="rect">
              <a:avLst/>
            </a:prstGeom>
            <a:noFill/>
          </p:spPr>
          <p:txBody>
            <a:bodyPr wrap="square" rtlCol="0">
              <a:spAutoFit/>
            </a:bodyPr>
            <a:lstStyle/>
            <a:p>
              <a:pPr algn="ctr"/>
              <a:r>
                <a:rPr lang="nl-NL" sz="4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Để đảm bảo bột không bị khô, có </a:t>
              </a:r>
              <a:r>
                <a:rPr lang="nl-NL" sz="40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thời </a:t>
              </a:r>
              <a:r>
                <a:rPr lang="nl-NL" sz="4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gian giúp men nở phát huy tác dụng làm bột có độ mềm, xốp.</a:t>
              </a:r>
              <a:endParaRPr lang="en-US" sz="8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61163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9" name="Group 8"/>
          <p:cNvGrpSpPr/>
          <p:nvPr/>
        </p:nvGrpSpPr>
        <p:grpSpPr>
          <a:xfrm>
            <a:off x="3825587" y="462155"/>
            <a:ext cx="4540826" cy="755477"/>
            <a:chOff x="3878198" y="342932"/>
            <a:chExt cx="2832568" cy="755477"/>
          </a:xfrm>
        </p:grpSpPr>
        <p:sp>
          <p:nvSpPr>
            <p:cNvPr id="14"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Box 14"/>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6" name="TextBox 15"/>
          <p:cNvSpPr txBox="1"/>
          <p:nvPr/>
        </p:nvSpPr>
        <p:spPr>
          <a:xfrm>
            <a:off x="5665335" y="1517955"/>
            <a:ext cx="5765369" cy="3970318"/>
          </a:xfrm>
          <a:prstGeom prst="rect">
            <a:avLst/>
          </a:prstGeom>
          <a:noFill/>
        </p:spPr>
        <p:txBody>
          <a:bodyPr wrap="square" rtlCol="0">
            <a:spAutoFit/>
          </a:bodyPr>
          <a:lstStyle/>
          <a:p>
            <a:pPr algn="ctr"/>
            <a:r>
              <a:rPr lang="nl-NL" sz="36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4: </a:t>
            </a:r>
            <a:endParaRPr lang="nl-NL" sz="36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 </a:t>
            </a:r>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bột lên mặt phẳng, tiến hành cán bột cho đến khi bột chuyển sang trạng thái mịn, dai và kéo được mỏng. Chia bột thành khối nhỏ và tạo hình phù hợp.</a:t>
            </a:r>
            <a:endParaRPr lang="en-US" sz="3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460314" y="2128316"/>
            <a:ext cx="5205021" cy="2979393"/>
          </a:xfrm>
          <a:prstGeom prst="rect">
            <a:avLst/>
          </a:prstGeom>
        </p:spPr>
      </p:pic>
    </p:spTree>
    <p:extLst>
      <p:ext uri="{BB962C8B-B14F-4D97-AF65-F5344CB8AC3E}">
        <p14:creationId xmlns:p14="http://schemas.microsoft.com/office/powerpoint/2010/main" val="269712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9" name="Group 8"/>
          <p:cNvGrpSpPr/>
          <p:nvPr/>
        </p:nvGrpSpPr>
        <p:grpSpPr>
          <a:xfrm>
            <a:off x="3825587" y="462155"/>
            <a:ext cx="4540826" cy="755477"/>
            <a:chOff x="3878198" y="342932"/>
            <a:chExt cx="2832568" cy="755477"/>
          </a:xfrm>
        </p:grpSpPr>
        <p:sp>
          <p:nvSpPr>
            <p:cNvPr id="14"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Box 14"/>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0" name="TextBox 9"/>
          <p:cNvSpPr txBox="1"/>
          <p:nvPr/>
        </p:nvSpPr>
        <p:spPr>
          <a:xfrm>
            <a:off x="1097280" y="4223142"/>
            <a:ext cx="10333644" cy="1754326"/>
          </a:xfrm>
          <a:prstGeom prst="rect">
            <a:avLst/>
          </a:prstGeom>
          <a:noFill/>
        </p:spPr>
        <p:txBody>
          <a:bodyPr wrap="square" rtlCol="0">
            <a:spAutoFit/>
          </a:bodyPr>
          <a:lstStyle/>
          <a:p>
            <a:pPr algn="ctr"/>
            <a:r>
              <a:rPr lang="nl-NL" sz="36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5: </a:t>
            </a:r>
            <a:endParaRPr lang="nl-NL" sz="36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Nướng </a:t>
            </a:r>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bánh ở nhiệt độ khoảng thời gian </a:t>
            </a:r>
            <a:endPar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từ15 </a:t>
            </a:r>
            <a:r>
              <a:rPr lang="nl-NL" sz="3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phút đến 20 phút cho đến khi bánh chín vàng đều.</a:t>
            </a:r>
            <a:endParaRPr lang="en-US" sz="3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36958" y="1554874"/>
            <a:ext cx="5114183" cy="2668268"/>
          </a:xfrm>
          <a:prstGeom prst="rect">
            <a:avLst/>
          </a:prstGeom>
        </p:spPr>
      </p:pic>
    </p:spTree>
    <p:extLst>
      <p:ext uri="{BB962C8B-B14F-4D97-AF65-F5344CB8AC3E}">
        <p14:creationId xmlns:p14="http://schemas.microsoft.com/office/powerpoint/2010/main" val="71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5349" y="0"/>
            <a:ext cx="12192000" cy="6858000"/>
          </a:xfrm>
          <a:prstGeom prst="rect">
            <a:avLst/>
          </a:prstGeom>
        </p:spPr>
      </p:pic>
      <p:pic>
        <p:nvPicPr>
          <p:cNvPr id="5" name="Picture 4"/>
          <p:cNvPicPr>
            <a:picLocks noChangeAspect="1"/>
          </p:cNvPicPr>
          <p:nvPr/>
        </p:nvPicPr>
        <p:blipFill>
          <a:blip r:embed="rId3"/>
          <a:stretch>
            <a:fillRect/>
          </a:stretch>
        </p:blipFill>
        <p:spPr>
          <a:xfrm>
            <a:off x="431075" y="-138545"/>
            <a:ext cx="6815862" cy="2600399"/>
          </a:xfrm>
          <a:prstGeom prst="rect">
            <a:avLst/>
          </a:prstGeom>
        </p:spPr>
      </p:pic>
      <p:sp>
        <p:nvSpPr>
          <p:cNvPr id="6" name="TextBox 5"/>
          <p:cNvSpPr txBox="1"/>
          <p:nvPr/>
        </p:nvSpPr>
        <p:spPr>
          <a:xfrm>
            <a:off x="3004966" y="1391741"/>
            <a:ext cx="7175715" cy="769441"/>
          </a:xfrm>
          <a:prstGeom prst="rect">
            <a:avLst/>
          </a:prstGeom>
          <a:noFill/>
        </p:spPr>
        <p:txBody>
          <a:bodyPr wrap="square" rtlCol="0">
            <a:spAutoFit/>
          </a:bodyPr>
          <a:lstStyle/>
          <a:p>
            <a:pPr algn="ctr"/>
            <a:r>
              <a:rPr lang="en-US" sz="44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4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1 </a:t>
            </a:r>
            <a:r>
              <a:rPr lang="en-US" sz="44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4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3.</a:t>
            </a: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9952" y="2308179"/>
            <a:ext cx="4010728" cy="2244414"/>
          </a:xfrm>
          <a:prstGeom prst="rect">
            <a:avLst/>
          </a:prstGeom>
        </p:spPr>
      </p:pic>
      <p:pic>
        <p:nvPicPr>
          <p:cNvPr id="9" name="Picture 8"/>
          <p:cNvPicPr>
            <a:picLocks noChangeAspect="1"/>
          </p:cNvPicPr>
          <p:nvPr/>
        </p:nvPicPr>
        <p:blipFill>
          <a:blip r:embed="rId5"/>
          <a:stretch>
            <a:fillRect/>
          </a:stretch>
        </p:blipFill>
        <p:spPr>
          <a:xfrm>
            <a:off x="3155316" y="4686218"/>
            <a:ext cx="5291263" cy="1925674"/>
          </a:xfrm>
          <a:prstGeom prst="rect">
            <a:avLst/>
          </a:prstGeom>
        </p:spPr>
      </p:pic>
      <p:pic>
        <p:nvPicPr>
          <p:cNvPr id="10" name="Picture 9"/>
          <p:cNvPicPr>
            <a:picLocks noChangeAspect="1"/>
          </p:cNvPicPr>
          <p:nvPr/>
        </p:nvPicPr>
        <p:blipFill>
          <a:blip r:embed="rId6"/>
          <a:stretch>
            <a:fillRect/>
          </a:stretch>
        </p:blipFill>
        <p:spPr>
          <a:xfrm>
            <a:off x="6761019" y="2308179"/>
            <a:ext cx="4256116" cy="2393170"/>
          </a:xfrm>
          <a:prstGeom prst="rect">
            <a:avLst/>
          </a:prstGeom>
        </p:spPr>
      </p:pic>
    </p:spTree>
    <p:extLst>
      <p:ext uri="{BB962C8B-B14F-4D97-AF65-F5344CB8AC3E}">
        <p14:creationId xmlns:p14="http://schemas.microsoft.com/office/powerpoint/2010/main" val="6254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11" name="Picture 10"/>
          <p:cNvPicPr>
            <a:picLocks noChangeAspect="1"/>
          </p:cNvPicPr>
          <p:nvPr/>
        </p:nvPicPr>
        <p:blipFill>
          <a:blip r:embed="rId3"/>
          <a:stretch>
            <a:fillRect/>
          </a:stretch>
        </p:blipFill>
        <p:spPr>
          <a:xfrm>
            <a:off x="2017204" y="508228"/>
            <a:ext cx="7425572" cy="2566638"/>
          </a:xfrm>
          <a:prstGeom prst="rect">
            <a:avLst/>
          </a:prstGeom>
        </p:spPr>
      </p:pic>
      <p:sp>
        <p:nvSpPr>
          <p:cNvPr id="12" name="TextBox 11"/>
          <p:cNvSpPr txBox="1"/>
          <p:nvPr/>
        </p:nvSpPr>
        <p:spPr>
          <a:xfrm>
            <a:off x="873663" y="3029001"/>
            <a:ext cx="10656763" cy="1754326"/>
          </a:xfrm>
          <a:prstGeom prst="rect">
            <a:avLst/>
          </a:prstGeom>
          <a:noFill/>
        </p:spPr>
        <p:txBody>
          <a:bodyPr wrap="square" rtlCol="0">
            <a:spAutoFit/>
          </a:bodyPr>
          <a:lstStyle/>
          <a:p>
            <a:pPr algn="ctr"/>
            <a:r>
              <a:rPr lang="nl-NL" sz="5400" b="1" dirty="0" smtClean="0">
                <a:latin typeface="Times New Roman" panose="02020603050405020304" pitchFamily="18" charset="0"/>
                <a:ea typeface="Cambria" panose="02040503050406030204" pitchFamily="18" charset="0"/>
                <a:cs typeface="Times New Roman" panose="02020603050405020304" pitchFamily="18" charset="0"/>
              </a:rPr>
              <a:t>Nhận xét về độ nở của bột mì trước và sau khi ủ ở bước 3.</a:t>
            </a:r>
            <a:endParaRPr lang="en-US" sz="115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786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7" name="Group 6"/>
          <p:cNvGrpSpPr/>
          <p:nvPr/>
        </p:nvGrpSpPr>
        <p:grpSpPr>
          <a:xfrm>
            <a:off x="4284783" y="-342741"/>
            <a:ext cx="6789824" cy="4602145"/>
            <a:chOff x="4739204" y="-61562"/>
            <a:chExt cx="7863801" cy="5703522"/>
          </a:xfrm>
        </p:grpSpPr>
        <p:pic>
          <p:nvPicPr>
            <p:cNvPr id="8" name="Picture 7">
              <a:extLst>
                <a:ext uri="{FF2B5EF4-FFF2-40B4-BE49-F238E27FC236}">
                  <a16:creationId xmlns:a16="http://schemas.microsoft.com/office/drawing/2014/main" id="{76D338ED-40AD-4146-81CD-6FBECB608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39204" y="-61562"/>
              <a:ext cx="7863801" cy="5703522"/>
            </a:xfrm>
            <a:prstGeom prst="rect">
              <a:avLst/>
            </a:prstGeom>
          </p:spPr>
        </p:pic>
        <p:sp>
          <p:nvSpPr>
            <p:cNvPr id="9" name="TextBox 8"/>
            <p:cNvSpPr txBox="1"/>
            <p:nvPr/>
          </p:nvSpPr>
          <p:spPr>
            <a:xfrm>
              <a:off x="5988512" y="1137752"/>
              <a:ext cx="5365185" cy="3165894"/>
            </a:xfrm>
            <a:prstGeom prst="rect">
              <a:avLst/>
            </a:prstGeom>
            <a:noFill/>
          </p:spPr>
          <p:txBody>
            <a:bodyPr wrap="square" rtlCol="0">
              <a:spAutoFit/>
            </a:bodyPr>
            <a:lstStyle/>
            <a:p>
              <a:pPr algn="ctr"/>
              <a:r>
                <a:rPr lang="nl-NL" sz="40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Nấm </a:t>
              </a:r>
              <a:r>
                <a:rPr lang="nl-NL"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men có </a:t>
              </a:r>
              <a:endParaRPr lang="nl-NL" sz="40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40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tác </a:t>
              </a:r>
              <a:r>
                <a:rPr lang="nl-NL"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 gì trong quy trình làm bánh mì nêu trên?</a:t>
              </a:r>
              <a:endParaRPr lang="en-US" sz="8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4765963" y="3916662"/>
            <a:ext cx="6761018" cy="2533075"/>
            <a:chOff x="6225203" y="3812218"/>
            <a:chExt cx="5117027" cy="2749088"/>
          </a:xfrm>
        </p:grpSpPr>
        <p:sp>
          <p:nvSpPr>
            <p:cNvPr id="11" name="圆角矩形 6"/>
            <p:cNvSpPr/>
            <p:nvPr/>
          </p:nvSpPr>
          <p:spPr>
            <a:xfrm>
              <a:off x="6225203" y="3812218"/>
              <a:ext cx="5117027" cy="2743789"/>
            </a:xfrm>
            <a:prstGeom prst="roundRect">
              <a:avLst>
                <a:gd name="adj" fmla="val 50000"/>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2" name="TextBox 11"/>
            <p:cNvSpPr txBox="1"/>
            <p:nvPr/>
          </p:nvSpPr>
          <p:spPr>
            <a:xfrm>
              <a:off x="6587771" y="4056135"/>
              <a:ext cx="4531029" cy="2505171"/>
            </a:xfrm>
            <a:prstGeom prst="rect">
              <a:avLst/>
            </a:prstGeom>
            <a:noFill/>
          </p:spPr>
          <p:txBody>
            <a:bodyPr wrap="square" rtlCol="0">
              <a:spAutoFit/>
            </a:bodyPr>
            <a:lstStyle/>
            <a:p>
              <a:pPr algn="ctr"/>
              <a:r>
                <a:rPr lang="nl-NL"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Nấm men có vai trò lên men tinh bột trong bột </a:t>
              </a:r>
              <a:r>
                <a:rPr lang="nl-NL" sz="3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rPr>
                <a:t>mì, </a:t>
              </a:r>
              <a:r>
                <a:rPr lang="nl-NL" sz="3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tạo </a:t>
              </a:r>
              <a:r>
                <a:rPr lang="nl-NL"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ra </a:t>
              </a:r>
              <a:r>
                <a:rPr lang="nl-NL" sz="3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rPr>
                <a:t>khí các-bô-níc </a:t>
              </a:r>
              <a:r>
                <a:rPr lang="nl-NL"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giúp làm nở bánh mì.</a:t>
              </a:r>
              <a:endParaRPr lang="en-US"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8777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7" name="Group 6"/>
          <p:cNvGrpSpPr/>
          <p:nvPr/>
        </p:nvGrpSpPr>
        <p:grpSpPr>
          <a:xfrm>
            <a:off x="4284783" y="-342741"/>
            <a:ext cx="6789824" cy="4602145"/>
            <a:chOff x="4739204" y="-61562"/>
            <a:chExt cx="7863801" cy="5703522"/>
          </a:xfrm>
        </p:grpSpPr>
        <p:pic>
          <p:nvPicPr>
            <p:cNvPr id="8" name="Picture 7">
              <a:extLst>
                <a:ext uri="{FF2B5EF4-FFF2-40B4-BE49-F238E27FC236}">
                  <a16:creationId xmlns:a16="http://schemas.microsoft.com/office/drawing/2014/main" id="{76D338ED-40AD-4146-81CD-6FBECB608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39204" y="-61562"/>
              <a:ext cx="7863801" cy="5703522"/>
            </a:xfrm>
            <a:prstGeom prst="rect">
              <a:avLst/>
            </a:prstGeom>
          </p:spPr>
        </p:pic>
        <p:sp>
          <p:nvSpPr>
            <p:cNvPr id="9" name="TextBox 8"/>
            <p:cNvSpPr txBox="1"/>
            <p:nvPr/>
          </p:nvSpPr>
          <p:spPr>
            <a:xfrm>
              <a:off x="5988512" y="1137752"/>
              <a:ext cx="5365185" cy="1792736"/>
            </a:xfrm>
            <a:prstGeom prst="rect">
              <a:avLst/>
            </a:prstGeom>
            <a:noFill/>
          </p:spPr>
          <p:txBody>
            <a:bodyPr wrap="square" rtlCol="0">
              <a:spAutoFit/>
            </a:bodyPr>
            <a:lstStyle/>
            <a:p>
              <a:pPr algn="ctr"/>
              <a:endParaRPr lang="en-US" sz="8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4765963" y="3916661"/>
            <a:ext cx="6761018" cy="2528192"/>
            <a:chOff x="6225203" y="3812218"/>
            <a:chExt cx="5117027" cy="2743789"/>
          </a:xfrm>
        </p:grpSpPr>
        <p:sp>
          <p:nvSpPr>
            <p:cNvPr id="11" name="圆角矩形 6"/>
            <p:cNvSpPr/>
            <p:nvPr/>
          </p:nvSpPr>
          <p:spPr>
            <a:xfrm>
              <a:off x="6225203" y="3812218"/>
              <a:ext cx="5117027" cy="2743789"/>
            </a:xfrm>
            <a:prstGeom prst="roundRect">
              <a:avLst>
                <a:gd name="adj" fmla="val 50000"/>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2" name="TextBox 11"/>
            <p:cNvSpPr txBox="1"/>
            <p:nvPr/>
          </p:nvSpPr>
          <p:spPr>
            <a:xfrm>
              <a:off x="6664823" y="4184189"/>
              <a:ext cx="4335031" cy="1903930"/>
            </a:xfrm>
            <a:prstGeom prst="rect">
              <a:avLst/>
            </a:prstGeom>
            <a:noFill/>
          </p:spPr>
          <p:txBody>
            <a:bodyPr wrap="square" rtlCol="0">
              <a:spAutoFit/>
            </a:bodyPr>
            <a:lstStyle/>
            <a:p>
              <a:pPr algn="just"/>
              <a:r>
                <a:rPr lang="nl-NL"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Tạo điều kiện thuận lợi cho cho nấm men hoạt động và lên men có chất bột đường.</a:t>
              </a:r>
              <a:endParaRPr lang="en-US"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4" name="TextBox 13"/>
          <p:cNvSpPr txBox="1"/>
          <p:nvPr/>
        </p:nvSpPr>
        <p:spPr>
          <a:xfrm>
            <a:off x="4569835" y="1204279"/>
            <a:ext cx="5961102" cy="1508105"/>
          </a:xfrm>
          <a:prstGeom prst="rect">
            <a:avLst/>
          </a:prstGeom>
          <a:noFill/>
        </p:spPr>
        <p:txBody>
          <a:bodyPr wrap="square" rtlCol="0">
            <a:spAutoFit/>
          </a:bodyPr>
          <a:lstStyle/>
          <a:p>
            <a:pPr algn="ctr"/>
            <a:r>
              <a:rPr lang="nl-NL" sz="45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Giai </a:t>
            </a:r>
            <a:r>
              <a:rPr lang="nl-NL" sz="45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 ủ ở bước 3 có tác dụng gì?</a:t>
            </a:r>
            <a:endParaRPr lang="en-US" sz="45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705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12" name="TextBox 11"/>
          <p:cNvSpPr txBox="1"/>
          <p:nvPr/>
        </p:nvSpPr>
        <p:spPr>
          <a:xfrm>
            <a:off x="1650482" y="460294"/>
            <a:ext cx="9217893" cy="1077218"/>
          </a:xfrm>
          <a:prstGeom prst="rect">
            <a:avLst/>
          </a:prstGeom>
          <a:noFill/>
        </p:spPr>
        <p:txBody>
          <a:bodyPr wrap="square" rtlCol="0">
            <a:spAutoFit/>
          </a:bodyPr>
          <a:lstStyle/>
          <a:p>
            <a:pPr algn="ctr"/>
            <a:r>
              <a:rPr lang="nl-NL" sz="3200" b="1" dirty="0">
                <a:latin typeface="Times New Roman" panose="02020603050405020304" pitchFamily="18" charset="0"/>
                <a:ea typeface="Cambria" panose="02040503050406030204" pitchFamily="18" charset="0"/>
                <a:cs typeface="Times New Roman" panose="02020603050405020304" pitchFamily="18" charset="0"/>
              </a:rPr>
              <a:t>Nêu tên các sản phẩm trong hình </a:t>
            </a:r>
            <a:r>
              <a:rPr lang="nl-NL" sz="3200" b="1" dirty="0" smtClean="0">
                <a:latin typeface="Times New Roman" panose="02020603050405020304" pitchFamily="18" charset="0"/>
                <a:ea typeface="Cambria" panose="02040503050406030204" pitchFamily="18" charset="0"/>
                <a:cs typeface="Times New Roman" panose="02020603050405020304" pitchFamily="18" charset="0"/>
              </a:rPr>
              <a:t>6 và </a:t>
            </a:r>
            <a:r>
              <a:rPr lang="nl-NL" sz="3200" b="1" dirty="0">
                <a:latin typeface="Times New Roman" panose="02020603050405020304" pitchFamily="18" charset="0"/>
                <a:ea typeface="Cambria" panose="02040503050406030204" pitchFamily="18" charset="0"/>
                <a:cs typeface="Times New Roman" panose="02020603050405020304" pitchFamily="18" charset="0"/>
              </a:rPr>
              <a:t>cho biết vai trò của nấm men trong việc tạo ra các sản phẩm đó.</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84585" y="1939026"/>
            <a:ext cx="9483790" cy="3406916"/>
          </a:xfrm>
          <a:prstGeom prst="rect">
            <a:avLst/>
          </a:prstGeom>
        </p:spPr>
      </p:pic>
      <p:sp>
        <p:nvSpPr>
          <p:cNvPr id="17" name="圆角矩形 6"/>
          <p:cNvSpPr/>
          <p:nvPr/>
        </p:nvSpPr>
        <p:spPr>
          <a:xfrm>
            <a:off x="1650482" y="5524370"/>
            <a:ext cx="1719139" cy="689448"/>
          </a:xfrm>
          <a:prstGeom prst="roundRect">
            <a:avLst>
              <a:gd name="adj" fmla="val 50000"/>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a:t>
            </a:r>
            <a:r>
              <a:rPr lang="en-US" altLang="zh-CN" sz="4000" b="1" dirty="0"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ia</a:t>
            </a:r>
            <a:endParaRPr lang="zh-CN" altLang="en-US" sz="4000" b="1" dirty="0">
              <a:ln w="0"/>
              <a:solidFill>
                <a:srgbClr val="C00000"/>
              </a:solidFill>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8" name="圆角矩形 6"/>
          <p:cNvSpPr/>
          <p:nvPr/>
        </p:nvSpPr>
        <p:spPr>
          <a:xfrm>
            <a:off x="4077053" y="5522115"/>
            <a:ext cx="2376339" cy="689448"/>
          </a:xfrm>
          <a:prstGeom prst="roundRect">
            <a:avLst>
              <a:gd name="adj" fmla="val 50000"/>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Bánh</a:t>
            </a:r>
            <a:r>
              <a:rPr lang="en-US" altLang="zh-CN" sz="4000" b="1" dirty="0"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4000" b="1" dirty="0" err="1"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mì</a:t>
            </a:r>
            <a:endParaRPr lang="zh-CN" altLang="en-US" sz="4000" b="1" dirty="0">
              <a:ln w="0"/>
              <a:solidFill>
                <a:srgbClr val="C00000"/>
              </a:solidFill>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9" name="圆角矩形 6"/>
          <p:cNvSpPr/>
          <p:nvPr/>
        </p:nvSpPr>
        <p:spPr>
          <a:xfrm>
            <a:off x="7618917" y="5522115"/>
            <a:ext cx="2703282" cy="689448"/>
          </a:xfrm>
          <a:prstGeom prst="roundRect">
            <a:avLst>
              <a:gd name="adj" fmla="val 50000"/>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Bánh</a:t>
            </a:r>
            <a:r>
              <a:rPr lang="en-US" altLang="zh-CN" sz="4000" b="1" dirty="0"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4000" b="1" dirty="0" err="1" smtClean="0">
                <a:ln w="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bao</a:t>
            </a:r>
            <a:endParaRPr lang="zh-CN" altLang="en-US" sz="4000" b="1" dirty="0">
              <a:ln w="0"/>
              <a:solidFill>
                <a:srgbClr val="C00000"/>
              </a:solidFill>
              <a:latin typeface="Times New Roman" panose="02020603050405020304" pitchFamily="18" charset="0"/>
              <a:ea typeface="字魂156号-萌趣苏打饼" panose="00000500000000000000" pitchFamily="2" charset="-122"/>
              <a:cs typeface="Times New Roman" panose="02020603050405020304" pitchFamily="18" charset="0"/>
            </a:endParaRPr>
          </a:p>
        </p:txBody>
      </p:sp>
      <p:grpSp>
        <p:nvGrpSpPr>
          <p:cNvPr id="20" name="Group 19"/>
          <p:cNvGrpSpPr/>
          <p:nvPr/>
        </p:nvGrpSpPr>
        <p:grpSpPr>
          <a:xfrm>
            <a:off x="832035" y="5356856"/>
            <a:ext cx="10527929" cy="1241224"/>
            <a:chOff x="6091022" y="4810330"/>
            <a:chExt cx="5765181" cy="2086415"/>
          </a:xfrm>
          <a:solidFill>
            <a:schemeClr val="accent1">
              <a:lumMod val="20000"/>
              <a:lumOff val="80000"/>
            </a:schemeClr>
          </a:solidFill>
        </p:grpSpPr>
        <p:sp>
          <p:nvSpPr>
            <p:cNvPr id="21" name="圆角矩形 6"/>
            <p:cNvSpPr/>
            <p:nvPr/>
          </p:nvSpPr>
          <p:spPr>
            <a:xfrm>
              <a:off x="6091022" y="4810330"/>
              <a:ext cx="5765181" cy="2086415"/>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字魂156号-萌趣苏打饼" panose="00000500000000000000" pitchFamily="2" charset="-122"/>
                <a:ea typeface="字魂156号-萌趣苏打饼" panose="00000500000000000000" pitchFamily="2" charset="-122"/>
              </a:endParaRPr>
            </a:p>
          </p:txBody>
        </p:sp>
        <p:sp>
          <p:nvSpPr>
            <p:cNvPr id="22" name="TextBox 21"/>
            <p:cNvSpPr txBox="1"/>
            <p:nvPr/>
          </p:nvSpPr>
          <p:spPr>
            <a:xfrm>
              <a:off x="6282570" y="4954107"/>
              <a:ext cx="5416932" cy="1914202"/>
            </a:xfrm>
            <a:prstGeom prst="rect">
              <a:avLst/>
            </a:prstGeom>
            <a:grpFill/>
          </p:spPr>
          <p:txBody>
            <a:bodyPr wrap="square" rtlCol="0">
              <a:spAutoFit/>
            </a:bodyPr>
            <a:lstStyle/>
            <a:p>
              <a:pPr algn="just"/>
              <a:r>
                <a:rPr lang="nl-NL" sz="34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Nấm men hoạt động chủ yếu là lên men các chất bộ đường, giúp tạo ra các sản phẩm có giá trị cao.</a:t>
              </a:r>
              <a:endParaRPr lang="en-US" sz="34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788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F6F49AC-3F83-46CA-AC9E-5A46576F40A2}"/>
              </a:ext>
            </a:extLst>
          </p:cNvPr>
          <p:cNvSpPr txBox="1"/>
          <p:nvPr/>
        </p:nvSpPr>
        <p:spPr>
          <a:xfrm>
            <a:off x="725176" y="2029223"/>
            <a:ext cx="10741645" cy="3785652"/>
          </a:xfrm>
          <a:prstGeom prst="rect">
            <a:avLst/>
          </a:prstGeom>
          <a:noFill/>
        </p:spPr>
        <p:txBody>
          <a:bodyPr wrap="square">
            <a:spAutoFit/>
          </a:bodyPr>
          <a:lstStyle/>
          <a:p>
            <a:pPr algn="just"/>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Một</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dùng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ăn</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có</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hình</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màu</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sắc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khác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nhau</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Ví</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hương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mộc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nhĩ</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sò</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kim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châm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men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ứng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rộng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rãi</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trong</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chế</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biến</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nhằm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tạo</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sản</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lên</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men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như</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bánh</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mì</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rượu</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bia</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812849" y="192491"/>
            <a:ext cx="4566300" cy="1993565"/>
          </a:xfrm>
          <a:prstGeom prst="rect">
            <a:avLst/>
          </a:prstGeom>
        </p:spPr>
      </p:pic>
    </p:spTree>
    <p:extLst>
      <p:ext uri="{BB962C8B-B14F-4D97-AF65-F5344CB8AC3E}">
        <p14:creationId xmlns:p14="http://schemas.microsoft.com/office/powerpoint/2010/main" val="1722969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308959" y="1453939"/>
            <a:ext cx="3025139" cy="1639237"/>
          </a:xfrm>
          <a:prstGeom prst="rect">
            <a:avLst/>
          </a:prstGeom>
        </p:spPr>
      </p:pic>
      <p:pic>
        <p:nvPicPr>
          <p:cNvPr id="6" name="Picture 5"/>
          <p:cNvPicPr>
            <a:picLocks noChangeAspect="1"/>
          </p:cNvPicPr>
          <p:nvPr/>
        </p:nvPicPr>
        <p:blipFill>
          <a:blip r:embed="rId4"/>
          <a:stretch>
            <a:fillRect/>
          </a:stretch>
        </p:blipFill>
        <p:spPr>
          <a:xfrm>
            <a:off x="1290427" y="2442845"/>
            <a:ext cx="8077900" cy="3426249"/>
          </a:xfrm>
          <a:prstGeom prst="rect">
            <a:avLst/>
          </a:prstGeom>
        </p:spPr>
      </p:pic>
    </p:spTree>
    <p:extLst>
      <p:ext uri="{BB962C8B-B14F-4D97-AF65-F5344CB8AC3E}">
        <p14:creationId xmlns:p14="http://schemas.microsoft.com/office/powerpoint/2010/main" val="22116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6D338ED-40AD-4146-81CD-6FBECB608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28199" y="0"/>
            <a:ext cx="7863801" cy="5703522"/>
          </a:xfrm>
          <a:prstGeom prst="rect">
            <a:avLst/>
          </a:prstGeom>
        </p:spPr>
      </p:pic>
      <p:sp>
        <p:nvSpPr>
          <p:cNvPr id="6" name="TextBox 5"/>
          <p:cNvSpPr txBox="1"/>
          <p:nvPr/>
        </p:nvSpPr>
        <p:spPr>
          <a:xfrm>
            <a:off x="5313385" y="1983803"/>
            <a:ext cx="5893428" cy="1569660"/>
          </a:xfrm>
          <a:prstGeom prst="rect">
            <a:avLst/>
          </a:prstGeom>
          <a:noFill/>
        </p:spPr>
        <p:txBody>
          <a:bodyPr wrap="square" rtlCol="0">
            <a:spAutoFit/>
          </a:bodyPr>
          <a:lstStyle/>
          <a:p>
            <a:pPr algn="ct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ta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nấm</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men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để</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gì</a:t>
            </a:r>
            <a:r>
              <a:rPr lang="en-US" sz="4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883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933755" y="2590397"/>
            <a:ext cx="5566798" cy="3510284"/>
          </a:xfrm>
          <a:prstGeom prst="rect">
            <a:avLst/>
          </a:prstGeom>
        </p:spPr>
      </p:pic>
      <p:pic>
        <p:nvPicPr>
          <p:cNvPr id="6" name="Picture 5"/>
          <p:cNvPicPr>
            <a:picLocks noChangeAspect="1"/>
          </p:cNvPicPr>
          <p:nvPr/>
        </p:nvPicPr>
        <p:blipFill>
          <a:blip r:embed="rId4"/>
          <a:stretch>
            <a:fillRect/>
          </a:stretch>
        </p:blipFill>
        <p:spPr>
          <a:xfrm>
            <a:off x="6881092" y="2479047"/>
            <a:ext cx="4036016" cy="4036016"/>
          </a:xfrm>
          <a:prstGeom prst="rect">
            <a:avLst/>
          </a:prstGeom>
        </p:spPr>
      </p:pic>
      <p:sp>
        <p:nvSpPr>
          <p:cNvPr id="7" name="TextBox 6"/>
          <p:cNvSpPr txBox="1"/>
          <p:nvPr/>
        </p:nvSpPr>
        <p:spPr>
          <a:xfrm>
            <a:off x="2225965" y="566451"/>
            <a:ext cx="9310254" cy="1569660"/>
          </a:xfrm>
          <a:prstGeom prst="rect">
            <a:avLst/>
          </a:prstGeom>
          <a:noFill/>
        </p:spPr>
        <p:txBody>
          <a:bodyPr wrap="square" rtlCol="0">
            <a:spAutoFit/>
          </a:bodyPr>
          <a:lstStyle/>
          <a:p>
            <a:pPr algn="just"/>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ta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nấm</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men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tạo</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ra</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sản</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phẩm</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đa</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dạng</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như</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bánh</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mì</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bánh</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bao</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lên</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men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rượu</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sản</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xuất</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rượu</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bia</a:t>
            </a:r>
            <a:r>
              <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294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5" name="Group">
            <a:extLst>
              <a:ext uri="{FF2B5EF4-FFF2-40B4-BE49-F238E27FC236}">
                <a16:creationId xmlns:a16="http://schemas.microsoft.com/office/drawing/2014/main" id="{BC5BEAEB-E389-7C3C-041A-F2DB4F5AE20A}"/>
              </a:ext>
            </a:extLst>
          </p:cNvPr>
          <p:cNvGrpSpPr/>
          <p:nvPr/>
        </p:nvGrpSpPr>
        <p:grpSpPr>
          <a:xfrm>
            <a:off x="849215" y="339566"/>
            <a:ext cx="10443735" cy="1243325"/>
            <a:chOff x="1147156" y="572516"/>
            <a:chExt cx="12988181" cy="410815"/>
          </a:xfrm>
        </p:grpSpPr>
        <p:sp>
          <p:nvSpPr>
            <p:cNvPr id="6" name="Flowchart: Alternate Process 5">
              <a:extLst>
                <a:ext uri="{FF2B5EF4-FFF2-40B4-BE49-F238E27FC236}">
                  <a16:creationId xmlns:a16="http://schemas.microsoft.com/office/drawing/2014/main" id="{5B6713E3-A5F2-5E0D-4DA0-706415FDF64C}"/>
                </a:ext>
              </a:extLst>
            </p:cNvPr>
            <p:cNvSpPr/>
            <p:nvPr/>
          </p:nvSpPr>
          <p:spPr>
            <a:xfrm>
              <a:off x="1147156" y="572516"/>
              <a:ext cx="12988181" cy="410815"/>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6F49AC-3F83-46CA-AC9E-5A46576F40A2}"/>
                </a:ext>
              </a:extLst>
            </p:cNvPr>
            <p:cNvSpPr txBox="1"/>
            <p:nvPr/>
          </p:nvSpPr>
          <p:spPr>
            <a:xfrm>
              <a:off x="1147156" y="572637"/>
              <a:ext cx="12988181" cy="396608"/>
            </a:xfrm>
            <a:prstGeom prst="rect">
              <a:avLst/>
            </a:prstGeom>
            <a:noFill/>
          </p:spPr>
          <p:txBody>
            <a:bodyPr wrap="square">
              <a:spAutoFit/>
            </a:bodyPr>
            <a:lstStyle/>
            <a:p>
              <a:pPr algn="ct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1.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Quan</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sát</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5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đọc</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thông</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tin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quy</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trình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làm</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bánh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mì</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trả</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lời</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hỏi</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a:t>
              </a:r>
            </a:p>
          </p:txBody>
        </p:sp>
      </p:grpSp>
      <p:sp>
        <p:nvSpPr>
          <p:cNvPr id="8" name="TextBox 7"/>
          <p:cNvSpPr txBox="1"/>
          <p:nvPr/>
        </p:nvSpPr>
        <p:spPr>
          <a:xfrm>
            <a:off x="849215" y="2023963"/>
            <a:ext cx="6784640" cy="4201150"/>
          </a:xfrm>
          <a:prstGeom prst="rect">
            <a:avLst/>
          </a:prstGeom>
          <a:noFill/>
        </p:spPr>
        <p:txBody>
          <a:bodyPr wrap="square" rtlCol="0">
            <a:spAutoFit/>
          </a:bodyPr>
          <a:lstStyle/>
          <a:p>
            <a:pPr algn="just">
              <a:spcBef>
                <a:spcPts val="600"/>
              </a:spcBef>
            </a:pPr>
            <a:r>
              <a:rPr lang="nl-NL"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Các nguyên vật liệu và dụng cụ cần thiết để làm bánh mì là gì</a:t>
            </a:r>
            <a:r>
              <a:rPr lang="nl-NL" sz="36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600"/>
              </a:spcBef>
            </a:pPr>
            <a:r>
              <a:rPr lang="nl-NL"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Em hãy nêu quy trình các bước cần thực hiện để làm bánh mì</a:t>
            </a:r>
            <a:r>
              <a:rPr lang="nl-NL" sz="36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algn="just">
              <a:spcBef>
                <a:spcPts val="600"/>
              </a:spcBef>
            </a:pPr>
            <a:r>
              <a:rPr lang="nl-NL"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Vì sao phải nhào kĩ bột.</a:t>
            </a:r>
            <a:endParaRPr lang="en-US"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600"/>
              </a:spcBef>
            </a:pPr>
            <a:r>
              <a:rPr lang="nl-NL"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Vì sao phải ủ bột khoảng </a:t>
            </a:r>
            <a:r>
              <a:rPr lang="nl-NL" sz="36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30 - 40 </a:t>
            </a:r>
            <a:r>
              <a:rPr lang="nl-NL"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phút với khăn ẩm? </a:t>
            </a:r>
            <a:endParaRPr lang="en-US"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855" y="2508704"/>
            <a:ext cx="4558145" cy="3110493"/>
          </a:xfrm>
          <a:prstGeom prst="rect">
            <a:avLst/>
          </a:prstGeom>
        </p:spPr>
      </p:pic>
    </p:spTree>
    <p:extLst>
      <p:ext uri="{BB962C8B-B14F-4D97-AF65-F5344CB8AC3E}">
        <p14:creationId xmlns:p14="http://schemas.microsoft.com/office/powerpoint/2010/main" val="22734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5" name="Group">
            <a:extLst>
              <a:ext uri="{FF2B5EF4-FFF2-40B4-BE49-F238E27FC236}">
                <a16:creationId xmlns:a16="http://schemas.microsoft.com/office/drawing/2014/main" id="{BC5BEAEB-E389-7C3C-041A-F2DB4F5AE20A}"/>
              </a:ext>
            </a:extLst>
          </p:cNvPr>
          <p:cNvGrpSpPr/>
          <p:nvPr/>
        </p:nvGrpSpPr>
        <p:grpSpPr>
          <a:xfrm>
            <a:off x="2530763" y="286603"/>
            <a:ext cx="7703128" cy="1243325"/>
            <a:chOff x="1147156" y="572516"/>
            <a:chExt cx="12988181" cy="410815"/>
          </a:xfrm>
        </p:grpSpPr>
        <p:sp>
          <p:nvSpPr>
            <p:cNvPr id="6" name="Flowchart: Alternate Process 5">
              <a:extLst>
                <a:ext uri="{FF2B5EF4-FFF2-40B4-BE49-F238E27FC236}">
                  <a16:creationId xmlns:a16="http://schemas.microsoft.com/office/drawing/2014/main" id="{5B6713E3-A5F2-5E0D-4DA0-706415FDF64C}"/>
                </a:ext>
              </a:extLst>
            </p:cNvPr>
            <p:cNvSpPr/>
            <p:nvPr/>
          </p:nvSpPr>
          <p:spPr>
            <a:xfrm>
              <a:off x="1147156" y="572516"/>
              <a:ext cx="12988181" cy="410815"/>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FF6F49AC-3F83-46CA-AC9E-5A46576F40A2}"/>
                </a:ext>
              </a:extLst>
            </p:cNvPr>
            <p:cNvSpPr txBox="1"/>
            <p:nvPr/>
          </p:nvSpPr>
          <p:spPr>
            <a:xfrm>
              <a:off x="1147156" y="572637"/>
              <a:ext cx="12988181" cy="396608"/>
            </a:xfrm>
            <a:prstGeom prst="rect">
              <a:avLst/>
            </a:prstGeom>
            <a:noFill/>
          </p:spPr>
          <p:txBody>
            <a:bodyPr wrap="square">
              <a:spAutoFit/>
            </a:bodyPr>
            <a:lstStyle/>
            <a:p>
              <a:pPr algn="ct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Quan</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sát</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5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đọc</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thông</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tin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quy</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trình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làm</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bánh</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600" b="1" i="0" dirty="0" err="1" smtClean="0">
                  <a:solidFill>
                    <a:schemeClr val="tx1">
                      <a:lumMod val="95000"/>
                      <a:lumOff val="5000"/>
                    </a:schemeClr>
                  </a:solidFill>
                  <a:effectLst/>
                  <a:latin typeface="Times New Roman" panose="02020603050405020304" pitchFamily="18" charset="0"/>
                  <a:cs typeface="Times New Roman" panose="02020603050405020304" pitchFamily="18" charset="0"/>
                </a:rPr>
                <a:t>mì</a:t>
              </a:r>
              <a:r>
                <a:rPr lang="en-US" sz="36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a:t>
              </a:r>
            </a:p>
          </p:txBody>
        </p:sp>
      </p:grpSp>
      <p:sp>
        <p:nvSpPr>
          <p:cNvPr id="8" name="TextBox 7"/>
          <p:cNvSpPr txBox="1"/>
          <p:nvPr/>
        </p:nvSpPr>
        <p:spPr>
          <a:xfrm>
            <a:off x="2460896" y="1638302"/>
            <a:ext cx="7331167" cy="4154984"/>
          </a:xfrm>
          <a:prstGeom prst="rect">
            <a:avLst/>
          </a:prstGeom>
          <a:noFill/>
        </p:spPr>
        <p:txBody>
          <a:bodyPr wrap="square" rtlCol="0">
            <a:spAutoFit/>
          </a:bodyPr>
          <a:lstStyle/>
          <a:p>
            <a:r>
              <a:rPr lang="en-US" sz="33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Chuẩn</a:t>
            </a:r>
            <a:r>
              <a:rPr lang="en-US" sz="33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3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bị</a:t>
            </a:r>
            <a:r>
              <a:rPr lang="en-US" sz="33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a:p>
            <a:r>
              <a:rPr lang="en-US" sz="3300" b="1" i="1" dirty="0" err="1" smtClean="0">
                <a:latin typeface="Times New Roman" panose="02020603050405020304" pitchFamily="18" charset="0"/>
                <a:ea typeface="Cambria" panose="02040503050406030204" pitchFamily="18" charset="0"/>
                <a:cs typeface="Times New Roman" panose="02020603050405020304" pitchFamily="18" charset="0"/>
              </a:rPr>
              <a:t>Nguyên</a:t>
            </a:r>
            <a:r>
              <a:rPr lang="en-US" sz="33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b="1" i="1" dirty="0" err="1" smtClean="0">
                <a:latin typeface="Times New Roman" panose="02020603050405020304" pitchFamily="18" charset="0"/>
                <a:ea typeface="Cambria" panose="02040503050406030204" pitchFamily="18" charset="0"/>
                <a:cs typeface="Times New Roman" panose="02020603050405020304" pitchFamily="18" charset="0"/>
              </a:rPr>
              <a:t>liệu</a:t>
            </a:r>
            <a:r>
              <a:rPr lang="en-US" sz="3300" b="1" i="1" dirty="0" smtClean="0">
                <a:latin typeface="Times New Roman" panose="02020603050405020304" pitchFamily="18" charset="0"/>
                <a:ea typeface="Cambria" panose="02040503050406030204" pitchFamily="18" charset="0"/>
                <a:cs typeface="Times New Roman" panose="02020603050405020304" pitchFamily="18" charset="0"/>
              </a:rPr>
              <a:t>: </a:t>
            </a:r>
          </a:p>
          <a:p>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Bột</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mì</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300 g.</a:t>
            </a:r>
          </a:p>
          <a:p>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Nấm</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men (men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nở</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5g.</a:t>
            </a:r>
          </a:p>
          <a:p>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Đường</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20 g.</a:t>
            </a:r>
          </a:p>
          <a:p>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Nước</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ấm</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200 ml.</a:t>
            </a:r>
          </a:p>
          <a:p>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Dụng</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cụ</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ca,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bát</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cái</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cán</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bột</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cân</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đũa</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đồng</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hồ</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găng</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300" dirty="0" err="1" smtClean="0">
                <a:latin typeface="Times New Roman" panose="02020603050405020304" pitchFamily="18" charset="0"/>
                <a:ea typeface="Cambria" panose="02040503050406030204" pitchFamily="18" charset="0"/>
                <a:cs typeface="Times New Roman" panose="02020603050405020304" pitchFamily="18" charset="0"/>
              </a:rPr>
              <a:t>tay</a:t>
            </a:r>
            <a:r>
              <a:rPr lang="en-US" sz="3300"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33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97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648953" y="1845734"/>
            <a:ext cx="6153580" cy="3443561"/>
          </a:xfrm>
          <a:prstGeom prst="rect">
            <a:avLst/>
          </a:prstGeom>
        </p:spPr>
      </p:pic>
      <p:grpSp>
        <p:nvGrpSpPr>
          <p:cNvPr id="6" name="Group 5"/>
          <p:cNvGrpSpPr/>
          <p:nvPr/>
        </p:nvGrpSpPr>
        <p:grpSpPr>
          <a:xfrm>
            <a:off x="3825587" y="462155"/>
            <a:ext cx="4540826" cy="755477"/>
            <a:chOff x="3878198" y="342932"/>
            <a:chExt cx="2832568" cy="755477"/>
          </a:xfrm>
        </p:grpSpPr>
        <p:sp>
          <p:nvSpPr>
            <p:cNvPr id="7"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Box 7"/>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9" name="TextBox 8"/>
          <p:cNvSpPr txBox="1"/>
          <p:nvPr/>
        </p:nvSpPr>
        <p:spPr>
          <a:xfrm>
            <a:off x="6622471" y="2267631"/>
            <a:ext cx="5224087" cy="2923877"/>
          </a:xfrm>
          <a:prstGeom prst="rect">
            <a:avLst/>
          </a:prstGeom>
          <a:noFill/>
        </p:spPr>
        <p:txBody>
          <a:bodyPr wrap="square" rtlCol="0">
            <a:spAutoFit/>
          </a:bodyPr>
          <a:lstStyle/>
          <a:p>
            <a:pPr algn="ctr"/>
            <a:r>
              <a:rPr lang="nl-NL" sz="4600" b="1" i="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1: </a:t>
            </a:r>
            <a:endParaRPr lang="nl-NL" sz="4600" b="1" i="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4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 </a:t>
            </a:r>
            <a:r>
              <a:rPr lang="nl-NL" sz="46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men nở, đường, nước ấm vào ca rồi khuấy đều.</a:t>
            </a:r>
            <a:endParaRPr lang="en-US" sz="4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144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6210964" y="1821766"/>
            <a:ext cx="5412980" cy="2800767"/>
          </a:xfrm>
          <a:prstGeom prst="rect">
            <a:avLst/>
          </a:prstGeom>
          <a:noFill/>
        </p:spPr>
        <p:txBody>
          <a:bodyPr wrap="square" rtlCol="0">
            <a:spAutoFit/>
          </a:bodyPr>
          <a:lstStyle/>
          <a:p>
            <a:pPr algn="ctr"/>
            <a:r>
              <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2: </a:t>
            </a:r>
            <a:endPar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 </a:t>
            </a:r>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hỗn hợp vừa làm ở bước 1 vào bát bột mì và nhào kĩ.</a:t>
            </a:r>
            <a:endParaRPr lang="en-US" sz="4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1247601" y="5030295"/>
            <a:ext cx="4258127" cy="1434108"/>
            <a:chOff x="1034881" y="4636699"/>
            <a:chExt cx="4838977" cy="2172973"/>
          </a:xfrm>
        </p:grpSpPr>
        <p:sp>
          <p:nvSpPr>
            <p:cNvPr id="7" name="矩形: 圆角 11">
              <a:extLst>
                <a:ext uri="{FF2B5EF4-FFF2-40B4-BE49-F238E27FC236}">
                  <a16:creationId xmlns:a16="http://schemas.microsoft.com/office/drawing/2014/main" id="{3ACF7974-899B-4EB0-B7ED-143926AC71B9}"/>
                </a:ext>
              </a:extLst>
            </p:cNvPr>
            <p:cNvSpPr/>
            <p:nvPr/>
          </p:nvSpPr>
          <p:spPr>
            <a:xfrm>
              <a:off x="1034881" y="4636699"/>
              <a:ext cx="4838977" cy="2172973"/>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8" name="TextBox 7"/>
            <p:cNvSpPr txBox="1"/>
            <p:nvPr/>
          </p:nvSpPr>
          <p:spPr>
            <a:xfrm>
              <a:off x="1555826" y="4636699"/>
              <a:ext cx="3797085" cy="1446550"/>
            </a:xfrm>
            <a:prstGeom prst="rect">
              <a:avLst/>
            </a:prstGeom>
            <a:noFill/>
          </p:spPr>
          <p:txBody>
            <a:bodyPr wrap="square" rtlCol="0">
              <a:spAutoFit/>
            </a:bodyPr>
            <a:lstStyle/>
            <a:p>
              <a:pPr algn="ct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phải</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nhào</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bột</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kĩ</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9" name="Group 8"/>
          <p:cNvGrpSpPr/>
          <p:nvPr/>
        </p:nvGrpSpPr>
        <p:grpSpPr>
          <a:xfrm>
            <a:off x="6011339" y="5063501"/>
            <a:ext cx="5144341" cy="1394769"/>
            <a:chOff x="6091022" y="4803782"/>
            <a:chExt cx="5765181" cy="1832257"/>
          </a:xfrm>
        </p:grpSpPr>
        <p:sp>
          <p:nvSpPr>
            <p:cNvPr id="10" name="圆角矩形 6"/>
            <p:cNvSpPr/>
            <p:nvPr/>
          </p:nvSpPr>
          <p:spPr>
            <a:xfrm>
              <a:off x="6091022" y="4810331"/>
              <a:ext cx="5765181" cy="1825708"/>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Times New Roman" panose="02020603050405020304" pitchFamily="18" charset="0"/>
                <a:ea typeface="字魂156号-萌趣苏打饼" panose="00000500000000000000" pitchFamily="2" charset="-122"/>
                <a:cs typeface="Times New Roman" panose="02020603050405020304" pitchFamily="18" charset="0"/>
              </a:endParaRPr>
            </a:p>
          </p:txBody>
        </p:sp>
        <p:sp>
          <p:nvSpPr>
            <p:cNvPr id="11" name="TextBox 10"/>
            <p:cNvSpPr txBox="1"/>
            <p:nvPr/>
          </p:nvSpPr>
          <p:spPr>
            <a:xfrm>
              <a:off x="6447387" y="4803782"/>
              <a:ext cx="5052448" cy="1446549"/>
            </a:xfrm>
            <a:prstGeom prst="rect">
              <a:avLst/>
            </a:prstGeom>
            <a:noFill/>
          </p:spPr>
          <p:txBody>
            <a:bodyPr wrap="square" rtlCol="0">
              <a:spAutoFit/>
            </a:bodyPr>
            <a:lstStyle/>
            <a:p>
              <a:pPr algn="ct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men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nở</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thấm</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đều</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vào</a:t>
              </a:r>
              <a:r>
                <a:rPr lang="en-US" sz="44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bột</a:t>
              </a: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p:cNvPicPr>
            <a:picLocks noChangeAspect="1"/>
          </p:cNvPicPr>
          <p:nvPr/>
        </p:nvPicPr>
        <p:blipFill>
          <a:blip r:embed="rId3"/>
          <a:stretch>
            <a:fillRect/>
          </a:stretch>
        </p:blipFill>
        <p:spPr>
          <a:xfrm>
            <a:off x="454670" y="1761328"/>
            <a:ext cx="5288030" cy="2973404"/>
          </a:xfrm>
          <a:prstGeom prst="rect">
            <a:avLst/>
          </a:prstGeom>
        </p:spPr>
      </p:pic>
      <p:grpSp>
        <p:nvGrpSpPr>
          <p:cNvPr id="13" name="Group 12"/>
          <p:cNvGrpSpPr/>
          <p:nvPr/>
        </p:nvGrpSpPr>
        <p:grpSpPr>
          <a:xfrm>
            <a:off x="3825587" y="462155"/>
            <a:ext cx="4540826" cy="755477"/>
            <a:chOff x="3878198" y="342932"/>
            <a:chExt cx="2832568" cy="755477"/>
          </a:xfrm>
        </p:grpSpPr>
        <p:sp>
          <p:nvSpPr>
            <p:cNvPr id="14"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Box 14"/>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0236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17" name="Group 16"/>
          <p:cNvGrpSpPr/>
          <p:nvPr/>
        </p:nvGrpSpPr>
        <p:grpSpPr>
          <a:xfrm>
            <a:off x="3825587" y="462155"/>
            <a:ext cx="4540826" cy="755477"/>
            <a:chOff x="3878198" y="342932"/>
            <a:chExt cx="2832568" cy="755477"/>
          </a:xfrm>
        </p:grpSpPr>
        <p:sp>
          <p:nvSpPr>
            <p:cNvPr id="18" name="圆角矩形 53"/>
            <p:cNvSpPr/>
            <p:nvPr/>
          </p:nvSpPr>
          <p:spPr>
            <a:xfrm>
              <a:off x="3878198" y="342932"/>
              <a:ext cx="2832568" cy="741950"/>
            </a:xfrm>
            <a:prstGeom prst="roundRect">
              <a:avLst>
                <a:gd name="adj" fmla="val 10653"/>
              </a:avLst>
            </a:prstGeom>
            <a:solidFill>
              <a:schemeClr val="bg1"/>
            </a:solidFill>
            <a:ln w="38100">
              <a:solidFill>
                <a:srgbClr val="0070C0"/>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Box 18"/>
            <p:cNvSpPr txBox="1"/>
            <p:nvPr/>
          </p:nvSpPr>
          <p:spPr>
            <a:xfrm>
              <a:off x="3977470" y="390523"/>
              <a:ext cx="2671304" cy="707886"/>
            </a:xfrm>
            <a:prstGeom prst="rect">
              <a:avLst/>
            </a:prstGeom>
            <a:noFill/>
            <a:ln>
              <a:solidFill>
                <a:srgbClr val="0070C0"/>
              </a:solidFill>
            </a:ln>
          </p:spPr>
          <p:txBody>
            <a:bodyPr wrap="square" rtlCol="0">
              <a:spAutoFit/>
            </a:bodyPr>
            <a:lstStyle/>
            <a:p>
              <a:pPr algn="ctr"/>
              <a:r>
                <a:rPr lang="en-US" sz="4000"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TIẾN HÀNH</a:t>
              </a:r>
              <a:endParaRPr lang="en-US" sz="4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0" name="TextBox 19"/>
          <p:cNvSpPr txBox="1"/>
          <p:nvPr/>
        </p:nvSpPr>
        <p:spPr>
          <a:xfrm>
            <a:off x="767773" y="4035388"/>
            <a:ext cx="10716215" cy="2123658"/>
          </a:xfrm>
          <a:prstGeom prst="rect">
            <a:avLst/>
          </a:prstGeom>
          <a:noFill/>
        </p:spPr>
        <p:txBody>
          <a:bodyPr wrap="square" rtlCol="0">
            <a:spAutoFit/>
          </a:bodyPr>
          <a:lstStyle/>
          <a:p>
            <a:pPr algn="ctr"/>
            <a:r>
              <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Bước 3: </a:t>
            </a:r>
            <a:endParaRPr lang="nl-NL"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Ủ </a:t>
            </a:r>
            <a:r>
              <a:rPr lang="nl-NL" sz="440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bột trong khoảng thời gian từ 30 phút đến 40 phút với khăn ẩm.</a:t>
            </a:r>
            <a:endParaRPr lang="en-US" sz="4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2482734" y="1573339"/>
            <a:ext cx="6467302" cy="2353675"/>
          </a:xfrm>
          <a:prstGeom prst="rect">
            <a:avLst/>
          </a:prstGeom>
        </p:spPr>
      </p:pic>
    </p:spTree>
    <p:extLst>
      <p:ext uri="{BB962C8B-B14F-4D97-AF65-F5344CB8AC3E}">
        <p14:creationId xmlns:p14="http://schemas.microsoft.com/office/powerpoint/2010/main" val="33518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Default Theme</Template>
  <TotalTime>48</TotalTime>
  <Words>611</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Calibri Light</vt:lpstr>
      <vt:lpstr>Cambria</vt:lpstr>
      <vt:lpstr>inpin heiti</vt:lpstr>
      <vt:lpstr>Times New Roman</vt:lpstr>
      <vt:lpstr>字魂156号-萌趣苏打饼</vt:lpstr>
      <vt:lpstr>方正卡通简体</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75</cp:revision>
  <dcterms:created xsi:type="dcterms:W3CDTF">2025-02-11T04:52:10Z</dcterms:created>
  <dcterms:modified xsi:type="dcterms:W3CDTF">2025-02-11T07:58:13Z</dcterms:modified>
</cp:coreProperties>
</file>