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61" r:id="rId4"/>
    <p:sldId id="262" r:id="rId5"/>
    <p:sldId id="263" r:id="rId6"/>
    <p:sldId id="264" r:id="rId7"/>
    <p:sldId id="265" r:id="rId8"/>
    <p:sldId id="266" r:id="rId9"/>
    <p:sldId id="267" r:id="rId10"/>
    <p:sldId id="268" r:id="rId11"/>
    <p:sldId id="269" r:id="rId12"/>
    <p:sldId id="271" r:id="rId13"/>
    <p:sldId id="272" r:id="rId14"/>
    <p:sldId id="273" r:id="rId15"/>
    <p:sldId id="27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099A"/>
    <a:srgbClr val="EA6501"/>
    <a:srgbClr val="324E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8" d="100"/>
          <a:sy n="68" d="100"/>
        </p:scale>
        <p:origin x="8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84597-830F-AC4D-982E-06AA3B2782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6117FF-CE56-2A8C-C0A5-46118F8944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3BEA95-B498-2337-49B1-66C661A32EA3}"/>
              </a:ext>
            </a:extLst>
          </p:cNvPr>
          <p:cNvSpPr>
            <a:spLocks noGrp="1"/>
          </p:cNvSpPr>
          <p:nvPr>
            <p:ph type="dt" sz="half" idx="10"/>
          </p:nvPr>
        </p:nvSpPr>
        <p:spPr/>
        <p:txBody>
          <a:bodyPr/>
          <a:lstStyle/>
          <a:p>
            <a:fld id="{CCDE10FA-F109-4681-B59E-B30AD1E40236}" type="datetimeFigureOut">
              <a:rPr lang="en-US" smtClean="0"/>
              <a:t>15/2/2025</a:t>
            </a:fld>
            <a:endParaRPr lang="en-US"/>
          </a:p>
        </p:txBody>
      </p:sp>
      <p:sp>
        <p:nvSpPr>
          <p:cNvPr id="5" name="Footer Placeholder 4">
            <a:extLst>
              <a:ext uri="{FF2B5EF4-FFF2-40B4-BE49-F238E27FC236}">
                <a16:creationId xmlns:a16="http://schemas.microsoft.com/office/drawing/2014/main" id="{A7232CBB-C0FF-C390-3F78-F6ED1A1E19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639F17-9C06-D391-B872-54AE0262BBA6}"/>
              </a:ext>
            </a:extLst>
          </p:cNvPr>
          <p:cNvSpPr>
            <a:spLocks noGrp="1"/>
          </p:cNvSpPr>
          <p:nvPr>
            <p:ph type="sldNum" sz="quarter" idx="12"/>
          </p:nvPr>
        </p:nvSpPr>
        <p:spPr/>
        <p:txBody>
          <a:bodyPr/>
          <a:lstStyle/>
          <a:p>
            <a:fld id="{848E887E-F05A-406D-B039-F779E20B62AA}" type="slidenum">
              <a:rPr lang="en-US" smtClean="0"/>
              <a:t>‹#›</a:t>
            </a:fld>
            <a:endParaRPr lang="en-US"/>
          </a:p>
        </p:txBody>
      </p:sp>
    </p:spTree>
    <p:extLst>
      <p:ext uri="{BB962C8B-B14F-4D97-AF65-F5344CB8AC3E}">
        <p14:creationId xmlns:p14="http://schemas.microsoft.com/office/powerpoint/2010/main" val="1586004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2172E-5856-1830-B8CA-4D90ACC5DE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874A1A4-A9C7-3A7C-EA96-C70CDFF24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5E79EB-361F-BCAB-3A60-2A9F508B1EA7}"/>
              </a:ext>
            </a:extLst>
          </p:cNvPr>
          <p:cNvSpPr>
            <a:spLocks noGrp="1"/>
          </p:cNvSpPr>
          <p:nvPr>
            <p:ph type="dt" sz="half" idx="10"/>
          </p:nvPr>
        </p:nvSpPr>
        <p:spPr/>
        <p:txBody>
          <a:bodyPr/>
          <a:lstStyle/>
          <a:p>
            <a:fld id="{CCDE10FA-F109-4681-B59E-B30AD1E40236}" type="datetimeFigureOut">
              <a:rPr lang="en-US" smtClean="0"/>
              <a:t>15/2/2025</a:t>
            </a:fld>
            <a:endParaRPr lang="en-US"/>
          </a:p>
        </p:txBody>
      </p:sp>
      <p:sp>
        <p:nvSpPr>
          <p:cNvPr id="5" name="Footer Placeholder 4">
            <a:extLst>
              <a:ext uri="{FF2B5EF4-FFF2-40B4-BE49-F238E27FC236}">
                <a16:creationId xmlns:a16="http://schemas.microsoft.com/office/drawing/2014/main" id="{DBCAA641-3A5B-D3A5-2C4B-CC9ADD5386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D3F1B-0486-F0A6-76AD-55FB81B7DEAA}"/>
              </a:ext>
            </a:extLst>
          </p:cNvPr>
          <p:cNvSpPr>
            <a:spLocks noGrp="1"/>
          </p:cNvSpPr>
          <p:nvPr>
            <p:ph type="sldNum" sz="quarter" idx="12"/>
          </p:nvPr>
        </p:nvSpPr>
        <p:spPr/>
        <p:txBody>
          <a:bodyPr/>
          <a:lstStyle/>
          <a:p>
            <a:fld id="{848E887E-F05A-406D-B039-F779E20B62AA}" type="slidenum">
              <a:rPr lang="en-US" smtClean="0"/>
              <a:t>‹#›</a:t>
            </a:fld>
            <a:endParaRPr lang="en-US"/>
          </a:p>
        </p:txBody>
      </p:sp>
    </p:spTree>
    <p:extLst>
      <p:ext uri="{BB962C8B-B14F-4D97-AF65-F5344CB8AC3E}">
        <p14:creationId xmlns:p14="http://schemas.microsoft.com/office/powerpoint/2010/main" val="722497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387578-766A-BA77-0734-BB50088299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7C2E17-BA95-1CFA-4496-A909E1A73F3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FBFA54-B831-F3E3-E362-8C10E73A6E3E}"/>
              </a:ext>
            </a:extLst>
          </p:cNvPr>
          <p:cNvSpPr>
            <a:spLocks noGrp="1"/>
          </p:cNvSpPr>
          <p:nvPr>
            <p:ph type="dt" sz="half" idx="10"/>
          </p:nvPr>
        </p:nvSpPr>
        <p:spPr/>
        <p:txBody>
          <a:bodyPr/>
          <a:lstStyle/>
          <a:p>
            <a:fld id="{CCDE10FA-F109-4681-B59E-B30AD1E40236}" type="datetimeFigureOut">
              <a:rPr lang="en-US" smtClean="0"/>
              <a:t>15/2/2025</a:t>
            </a:fld>
            <a:endParaRPr lang="en-US"/>
          </a:p>
        </p:txBody>
      </p:sp>
      <p:sp>
        <p:nvSpPr>
          <p:cNvPr id="5" name="Footer Placeholder 4">
            <a:extLst>
              <a:ext uri="{FF2B5EF4-FFF2-40B4-BE49-F238E27FC236}">
                <a16:creationId xmlns:a16="http://schemas.microsoft.com/office/drawing/2014/main" id="{00DB5E60-92D1-62A0-B611-7C0567B804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5325C3-B977-6943-A1C0-2AC50F5BF62F}"/>
              </a:ext>
            </a:extLst>
          </p:cNvPr>
          <p:cNvSpPr>
            <a:spLocks noGrp="1"/>
          </p:cNvSpPr>
          <p:nvPr>
            <p:ph type="sldNum" sz="quarter" idx="12"/>
          </p:nvPr>
        </p:nvSpPr>
        <p:spPr/>
        <p:txBody>
          <a:bodyPr/>
          <a:lstStyle/>
          <a:p>
            <a:fld id="{848E887E-F05A-406D-B039-F779E20B62AA}" type="slidenum">
              <a:rPr lang="en-US" smtClean="0"/>
              <a:t>‹#›</a:t>
            </a:fld>
            <a:endParaRPr lang="en-US"/>
          </a:p>
        </p:txBody>
      </p:sp>
    </p:spTree>
    <p:extLst>
      <p:ext uri="{BB962C8B-B14F-4D97-AF65-F5344CB8AC3E}">
        <p14:creationId xmlns:p14="http://schemas.microsoft.com/office/powerpoint/2010/main" val="4120838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E2E75-9861-301F-CE54-52CFCDBCAA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689D53-0009-FF4B-CC8B-A09E736B14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59A803-A846-3A94-93B4-AFA42FBFE7D4}"/>
              </a:ext>
            </a:extLst>
          </p:cNvPr>
          <p:cNvSpPr>
            <a:spLocks noGrp="1"/>
          </p:cNvSpPr>
          <p:nvPr>
            <p:ph type="dt" sz="half" idx="10"/>
          </p:nvPr>
        </p:nvSpPr>
        <p:spPr/>
        <p:txBody>
          <a:bodyPr/>
          <a:lstStyle/>
          <a:p>
            <a:fld id="{CCDE10FA-F109-4681-B59E-B30AD1E40236}" type="datetimeFigureOut">
              <a:rPr lang="en-US" smtClean="0"/>
              <a:t>15/2/2025</a:t>
            </a:fld>
            <a:endParaRPr lang="en-US"/>
          </a:p>
        </p:txBody>
      </p:sp>
      <p:sp>
        <p:nvSpPr>
          <p:cNvPr id="5" name="Footer Placeholder 4">
            <a:extLst>
              <a:ext uri="{FF2B5EF4-FFF2-40B4-BE49-F238E27FC236}">
                <a16:creationId xmlns:a16="http://schemas.microsoft.com/office/drawing/2014/main" id="{BF3BD89C-33B6-ECF7-B669-E6971AE67A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68CF76-89AB-DEAF-2878-5CCCAA628823}"/>
              </a:ext>
            </a:extLst>
          </p:cNvPr>
          <p:cNvSpPr>
            <a:spLocks noGrp="1"/>
          </p:cNvSpPr>
          <p:nvPr>
            <p:ph type="sldNum" sz="quarter" idx="12"/>
          </p:nvPr>
        </p:nvSpPr>
        <p:spPr/>
        <p:txBody>
          <a:bodyPr/>
          <a:lstStyle/>
          <a:p>
            <a:fld id="{848E887E-F05A-406D-B039-F779E20B62AA}" type="slidenum">
              <a:rPr lang="en-US" smtClean="0"/>
              <a:t>‹#›</a:t>
            </a:fld>
            <a:endParaRPr lang="en-US"/>
          </a:p>
        </p:txBody>
      </p:sp>
    </p:spTree>
    <p:extLst>
      <p:ext uri="{BB962C8B-B14F-4D97-AF65-F5344CB8AC3E}">
        <p14:creationId xmlns:p14="http://schemas.microsoft.com/office/powerpoint/2010/main" val="1147376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4A5C9-B4E8-51F8-A705-21176BFEAB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A4A4B8-ECE4-05D5-337C-5AECF153D2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E4C89A-92F0-BDF3-EEB8-18487D3A1C71}"/>
              </a:ext>
            </a:extLst>
          </p:cNvPr>
          <p:cNvSpPr>
            <a:spLocks noGrp="1"/>
          </p:cNvSpPr>
          <p:nvPr>
            <p:ph type="dt" sz="half" idx="10"/>
          </p:nvPr>
        </p:nvSpPr>
        <p:spPr/>
        <p:txBody>
          <a:bodyPr/>
          <a:lstStyle/>
          <a:p>
            <a:fld id="{CCDE10FA-F109-4681-B59E-B30AD1E40236}" type="datetimeFigureOut">
              <a:rPr lang="en-US" smtClean="0"/>
              <a:t>15/2/2025</a:t>
            </a:fld>
            <a:endParaRPr lang="en-US"/>
          </a:p>
        </p:txBody>
      </p:sp>
      <p:sp>
        <p:nvSpPr>
          <p:cNvPr id="5" name="Footer Placeholder 4">
            <a:extLst>
              <a:ext uri="{FF2B5EF4-FFF2-40B4-BE49-F238E27FC236}">
                <a16:creationId xmlns:a16="http://schemas.microsoft.com/office/drawing/2014/main" id="{0FBDAFD5-6E49-0211-574A-012A3E208D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EFAD62-3A04-7021-3715-35D06C4BFBCC}"/>
              </a:ext>
            </a:extLst>
          </p:cNvPr>
          <p:cNvSpPr>
            <a:spLocks noGrp="1"/>
          </p:cNvSpPr>
          <p:nvPr>
            <p:ph type="sldNum" sz="quarter" idx="12"/>
          </p:nvPr>
        </p:nvSpPr>
        <p:spPr/>
        <p:txBody>
          <a:bodyPr/>
          <a:lstStyle/>
          <a:p>
            <a:fld id="{848E887E-F05A-406D-B039-F779E20B62AA}" type="slidenum">
              <a:rPr lang="en-US" smtClean="0"/>
              <a:t>‹#›</a:t>
            </a:fld>
            <a:endParaRPr lang="en-US"/>
          </a:p>
        </p:txBody>
      </p:sp>
    </p:spTree>
    <p:extLst>
      <p:ext uri="{BB962C8B-B14F-4D97-AF65-F5344CB8AC3E}">
        <p14:creationId xmlns:p14="http://schemas.microsoft.com/office/powerpoint/2010/main" val="4279181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BA09E-DA56-3599-9A6C-12FEEF684E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5FB303-39B1-6E0E-6D70-846B6B0B7F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6AA4A9-D3B5-49C1-1505-8BA4453AC5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2D017B-C457-4DF7-664D-DFC7424A8B39}"/>
              </a:ext>
            </a:extLst>
          </p:cNvPr>
          <p:cNvSpPr>
            <a:spLocks noGrp="1"/>
          </p:cNvSpPr>
          <p:nvPr>
            <p:ph type="dt" sz="half" idx="10"/>
          </p:nvPr>
        </p:nvSpPr>
        <p:spPr/>
        <p:txBody>
          <a:bodyPr/>
          <a:lstStyle/>
          <a:p>
            <a:fld id="{CCDE10FA-F109-4681-B59E-B30AD1E40236}" type="datetimeFigureOut">
              <a:rPr lang="en-US" smtClean="0"/>
              <a:t>15/2/2025</a:t>
            </a:fld>
            <a:endParaRPr lang="en-US"/>
          </a:p>
        </p:txBody>
      </p:sp>
      <p:sp>
        <p:nvSpPr>
          <p:cNvPr id="6" name="Footer Placeholder 5">
            <a:extLst>
              <a:ext uri="{FF2B5EF4-FFF2-40B4-BE49-F238E27FC236}">
                <a16:creationId xmlns:a16="http://schemas.microsoft.com/office/drawing/2014/main" id="{26EE6817-B51B-0A70-15AB-55534509BA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D2EBA5-EE91-FE17-FCC2-116EA02E7819}"/>
              </a:ext>
            </a:extLst>
          </p:cNvPr>
          <p:cNvSpPr>
            <a:spLocks noGrp="1"/>
          </p:cNvSpPr>
          <p:nvPr>
            <p:ph type="sldNum" sz="quarter" idx="12"/>
          </p:nvPr>
        </p:nvSpPr>
        <p:spPr/>
        <p:txBody>
          <a:bodyPr/>
          <a:lstStyle/>
          <a:p>
            <a:fld id="{848E887E-F05A-406D-B039-F779E20B62AA}" type="slidenum">
              <a:rPr lang="en-US" smtClean="0"/>
              <a:t>‹#›</a:t>
            </a:fld>
            <a:endParaRPr lang="en-US"/>
          </a:p>
        </p:txBody>
      </p:sp>
    </p:spTree>
    <p:extLst>
      <p:ext uri="{BB962C8B-B14F-4D97-AF65-F5344CB8AC3E}">
        <p14:creationId xmlns:p14="http://schemas.microsoft.com/office/powerpoint/2010/main" val="1692761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2C338-AD7E-945B-0F3C-CE769B2087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F84475-1947-9CEB-2E8A-E54F3EC55C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398A80-E3BD-11A3-2FFF-83ACC8D902C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80CF29-CCE8-272B-2DDF-6F7CA19975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F20E87-4CA7-7644-981D-E543C8B08F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75808E-85F2-29EA-C0B4-8E92D17C8998}"/>
              </a:ext>
            </a:extLst>
          </p:cNvPr>
          <p:cNvSpPr>
            <a:spLocks noGrp="1"/>
          </p:cNvSpPr>
          <p:nvPr>
            <p:ph type="dt" sz="half" idx="10"/>
          </p:nvPr>
        </p:nvSpPr>
        <p:spPr/>
        <p:txBody>
          <a:bodyPr/>
          <a:lstStyle/>
          <a:p>
            <a:fld id="{CCDE10FA-F109-4681-B59E-B30AD1E40236}" type="datetimeFigureOut">
              <a:rPr lang="en-US" smtClean="0"/>
              <a:t>15/2/2025</a:t>
            </a:fld>
            <a:endParaRPr lang="en-US"/>
          </a:p>
        </p:txBody>
      </p:sp>
      <p:sp>
        <p:nvSpPr>
          <p:cNvPr id="8" name="Footer Placeholder 7">
            <a:extLst>
              <a:ext uri="{FF2B5EF4-FFF2-40B4-BE49-F238E27FC236}">
                <a16:creationId xmlns:a16="http://schemas.microsoft.com/office/drawing/2014/main" id="{E5F4FEFE-8F86-7BB6-E011-070EF9795D1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D8C316-74B4-3E58-7315-6F85AB00A543}"/>
              </a:ext>
            </a:extLst>
          </p:cNvPr>
          <p:cNvSpPr>
            <a:spLocks noGrp="1"/>
          </p:cNvSpPr>
          <p:nvPr>
            <p:ph type="sldNum" sz="quarter" idx="12"/>
          </p:nvPr>
        </p:nvSpPr>
        <p:spPr/>
        <p:txBody>
          <a:bodyPr/>
          <a:lstStyle/>
          <a:p>
            <a:fld id="{848E887E-F05A-406D-B039-F779E20B62AA}" type="slidenum">
              <a:rPr lang="en-US" smtClean="0"/>
              <a:t>‹#›</a:t>
            </a:fld>
            <a:endParaRPr lang="en-US"/>
          </a:p>
        </p:txBody>
      </p:sp>
    </p:spTree>
    <p:extLst>
      <p:ext uri="{BB962C8B-B14F-4D97-AF65-F5344CB8AC3E}">
        <p14:creationId xmlns:p14="http://schemas.microsoft.com/office/powerpoint/2010/main" val="3306793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371A1-C41C-E080-DB6B-F61433A406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903EE3-2785-E216-7EE7-B156587B283C}"/>
              </a:ext>
            </a:extLst>
          </p:cNvPr>
          <p:cNvSpPr>
            <a:spLocks noGrp="1"/>
          </p:cNvSpPr>
          <p:nvPr>
            <p:ph type="dt" sz="half" idx="10"/>
          </p:nvPr>
        </p:nvSpPr>
        <p:spPr/>
        <p:txBody>
          <a:bodyPr/>
          <a:lstStyle/>
          <a:p>
            <a:fld id="{CCDE10FA-F109-4681-B59E-B30AD1E40236}" type="datetimeFigureOut">
              <a:rPr lang="en-US" smtClean="0"/>
              <a:t>15/2/2025</a:t>
            </a:fld>
            <a:endParaRPr lang="en-US"/>
          </a:p>
        </p:txBody>
      </p:sp>
      <p:sp>
        <p:nvSpPr>
          <p:cNvPr id="4" name="Footer Placeholder 3">
            <a:extLst>
              <a:ext uri="{FF2B5EF4-FFF2-40B4-BE49-F238E27FC236}">
                <a16:creationId xmlns:a16="http://schemas.microsoft.com/office/drawing/2014/main" id="{8D96C1AD-8BE7-F641-B816-7BB47BD12A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EB5911-1067-3617-0ADC-73304891EA91}"/>
              </a:ext>
            </a:extLst>
          </p:cNvPr>
          <p:cNvSpPr>
            <a:spLocks noGrp="1"/>
          </p:cNvSpPr>
          <p:nvPr>
            <p:ph type="sldNum" sz="quarter" idx="12"/>
          </p:nvPr>
        </p:nvSpPr>
        <p:spPr/>
        <p:txBody>
          <a:bodyPr/>
          <a:lstStyle/>
          <a:p>
            <a:fld id="{848E887E-F05A-406D-B039-F779E20B62AA}" type="slidenum">
              <a:rPr lang="en-US" smtClean="0"/>
              <a:t>‹#›</a:t>
            </a:fld>
            <a:endParaRPr lang="en-US"/>
          </a:p>
        </p:txBody>
      </p:sp>
    </p:spTree>
    <p:extLst>
      <p:ext uri="{BB962C8B-B14F-4D97-AF65-F5344CB8AC3E}">
        <p14:creationId xmlns:p14="http://schemas.microsoft.com/office/powerpoint/2010/main" val="3501414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8701A3-7083-6372-EFBB-F9A42A787A49}"/>
              </a:ext>
            </a:extLst>
          </p:cNvPr>
          <p:cNvSpPr>
            <a:spLocks noGrp="1"/>
          </p:cNvSpPr>
          <p:nvPr>
            <p:ph type="dt" sz="half" idx="10"/>
          </p:nvPr>
        </p:nvSpPr>
        <p:spPr/>
        <p:txBody>
          <a:bodyPr/>
          <a:lstStyle/>
          <a:p>
            <a:fld id="{CCDE10FA-F109-4681-B59E-B30AD1E40236}" type="datetimeFigureOut">
              <a:rPr lang="en-US" smtClean="0"/>
              <a:t>15/2/2025</a:t>
            </a:fld>
            <a:endParaRPr lang="en-US"/>
          </a:p>
        </p:txBody>
      </p:sp>
      <p:sp>
        <p:nvSpPr>
          <p:cNvPr id="3" name="Footer Placeholder 2">
            <a:extLst>
              <a:ext uri="{FF2B5EF4-FFF2-40B4-BE49-F238E27FC236}">
                <a16:creationId xmlns:a16="http://schemas.microsoft.com/office/drawing/2014/main" id="{0E0EC1F1-994E-AE7F-CAD8-968E69084A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99B244-E2F2-41B5-CEEE-7743F3B2857A}"/>
              </a:ext>
            </a:extLst>
          </p:cNvPr>
          <p:cNvSpPr>
            <a:spLocks noGrp="1"/>
          </p:cNvSpPr>
          <p:nvPr>
            <p:ph type="sldNum" sz="quarter" idx="12"/>
          </p:nvPr>
        </p:nvSpPr>
        <p:spPr/>
        <p:txBody>
          <a:bodyPr/>
          <a:lstStyle/>
          <a:p>
            <a:fld id="{848E887E-F05A-406D-B039-F779E20B62AA}" type="slidenum">
              <a:rPr lang="en-US" smtClean="0"/>
              <a:t>‹#›</a:t>
            </a:fld>
            <a:endParaRPr lang="en-US"/>
          </a:p>
        </p:txBody>
      </p:sp>
    </p:spTree>
    <p:extLst>
      <p:ext uri="{BB962C8B-B14F-4D97-AF65-F5344CB8AC3E}">
        <p14:creationId xmlns:p14="http://schemas.microsoft.com/office/powerpoint/2010/main" val="325746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6B9B-3AF0-A967-A4DC-371C9094B0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D4AF4C-0AEF-3F91-3C49-652ABC110B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86DB48-EDC8-E972-1822-C0E2F8CB13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A7C6EA-76A3-B6A4-F958-B7F4DE5F3AC5}"/>
              </a:ext>
            </a:extLst>
          </p:cNvPr>
          <p:cNvSpPr>
            <a:spLocks noGrp="1"/>
          </p:cNvSpPr>
          <p:nvPr>
            <p:ph type="dt" sz="half" idx="10"/>
          </p:nvPr>
        </p:nvSpPr>
        <p:spPr/>
        <p:txBody>
          <a:bodyPr/>
          <a:lstStyle/>
          <a:p>
            <a:fld id="{CCDE10FA-F109-4681-B59E-B30AD1E40236}" type="datetimeFigureOut">
              <a:rPr lang="en-US" smtClean="0"/>
              <a:t>15/2/2025</a:t>
            </a:fld>
            <a:endParaRPr lang="en-US"/>
          </a:p>
        </p:txBody>
      </p:sp>
      <p:sp>
        <p:nvSpPr>
          <p:cNvPr id="6" name="Footer Placeholder 5">
            <a:extLst>
              <a:ext uri="{FF2B5EF4-FFF2-40B4-BE49-F238E27FC236}">
                <a16:creationId xmlns:a16="http://schemas.microsoft.com/office/drawing/2014/main" id="{FC4E9C7E-25A4-76B8-026A-DE5EA2411B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6FE2F5-95EC-F844-7459-72F7770D05D9}"/>
              </a:ext>
            </a:extLst>
          </p:cNvPr>
          <p:cNvSpPr>
            <a:spLocks noGrp="1"/>
          </p:cNvSpPr>
          <p:nvPr>
            <p:ph type="sldNum" sz="quarter" idx="12"/>
          </p:nvPr>
        </p:nvSpPr>
        <p:spPr/>
        <p:txBody>
          <a:bodyPr/>
          <a:lstStyle/>
          <a:p>
            <a:fld id="{848E887E-F05A-406D-B039-F779E20B62AA}" type="slidenum">
              <a:rPr lang="en-US" smtClean="0"/>
              <a:t>‹#›</a:t>
            </a:fld>
            <a:endParaRPr lang="en-US"/>
          </a:p>
        </p:txBody>
      </p:sp>
    </p:spTree>
    <p:extLst>
      <p:ext uri="{BB962C8B-B14F-4D97-AF65-F5344CB8AC3E}">
        <p14:creationId xmlns:p14="http://schemas.microsoft.com/office/powerpoint/2010/main" val="3017170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1FE8C-466E-621A-8205-6AE6204B8E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B90EB9-023B-2E4B-39CE-B72771294C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3197E75-8EB0-A3C2-E158-5520BAC4F6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652CBD-8D80-B0DC-D941-0254FF08284B}"/>
              </a:ext>
            </a:extLst>
          </p:cNvPr>
          <p:cNvSpPr>
            <a:spLocks noGrp="1"/>
          </p:cNvSpPr>
          <p:nvPr>
            <p:ph type="dt" sz="half" idx="10"/>
          </p:nvPr>
        </p:nvSpPr>
        <p:spPr/>
        <p:txBody>
          <a:bodyPr/>
          <a:lstStyle/>
          <a:p>
            <a:fld id="{CCDE10FA-F109-4681-B59E-B30AD1E40236}" type="datetimeFigureOut">
              <a:rPr lang="en-US" smtClean="0"/>
              <a:t>15/2/2025</a:t>
            </a:fld>
            <a:endParaRPr lang="en-US"/>
          </a:p>
        </p:txBody>
      </p:sp>
      <p:sp>
        <p:nvSpPr>
          <p:cNvPr id="6" name="Footer Placeholder 5">
            <a:extLst>
              <a:ext uri="{FF2B5EF4-FFF2-40B4-BE49-F238E27FC236}">
                <a16:creationId xmlns:a16="http://schemas.microsoft.com/office/drawing/2014/main" id="{B39FAD6F-FAB5-3441-0F13-B76B311A2B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48045D-6020-E4D2-6440-25567489B5D3}"/>
              </a:ext>
            </a:extLst>
          </p:cNvPr>
          <p:cNvSpPr>
            <a:spLocks noGrp="1"/>
          </p:cNvSpPr>
          <p:nvPr>
            <p:ph type="sldNum" sz="quarter" idx="12"/>
          </p:nvPr>
        </p:nvSpPr>
        <p:spPr/>
        <p:txBody>
          <a:bodyPr/>
          <a:lstStyle/>
          <a:p>
            <a:fld id="{848E887E-F05A-406D-B039-F779E20B62AA}" type="slidenum">
              <a:rPr lang="en-US" smtClean="0"/>
              <a:t>‹#›</a:t>
            </a:fld>
            <a:endParaRPr lang="en-US"/>
          </a:p>
        </p:txBody>
      </p:sp>
    </p:spTree>
    <p:extLst>
      <p:ext uri="{BB962C8B-B14F-4D97-AF65-F5344CB8AC3E}">
        <p14:creationId xmlns:p14="http://schemas.microsoft.com/office/powerpoint/2010/main" val="1850176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97371B-3C1E-3B5A-CE54-94A202D271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27A716-278E-C5D4-FF28-F200FF410F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3A93F8-2AC1-5614-EA10-30F196FCD3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DE10FA-F109-4681-B59E-B30AD1E40236}" type="datetimeFigureOut">
              <a:rPr lang="en-US" smtClean="0"/>
              <a:t>15/2/2025</a:t>
            </a:fld>
            <a:endParaRPr lang="en-US"/>
          </a:p>
        </p:txBody>
      </p:sp>
      <p:sp>
        <p:nvSpPr>
          <p:cNvPr id="5" name="Footer Placeholder 4">
            <a:extLst>
              <a:ext uri="{FF2B5EF4-FFF2-40B4-BE49-F238E27FC236}">
                <a16:creationId xmlns:a16="http://schemas.microsoft.com/office/drawing/2014/main" id="{16D188C7-CD0F-4521-9AD8-BD41BE36CA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1A067F-C463-1119-92FF-DE1CFC97A8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8E887E-F05A-406D-B039-F779E20B62AA}" type="slidenum">
              <a:rPr lang="en-US" smtClean="0"/>
              <a:t>‹#›</a:t>
            </a:fld>
            <a:endParaRPr lang="en-US"/>
          </a:p>
        </p:txBody>
      </p:sp>
      <p:pic>
        <p:nvPicPr>
          <p:cNvPr id="8" name="Picture 7">
            <a:extLst>
              <a:ext uri="{FF2B5EF4-FFF2-40B4-BE49-F238E27FC236}">
                <a16:creationId xmlns:a16="http://schemas.microsoft.com/office/drawing/2014/main" id="{4BEFA780-8192-5FB3-E3CE-A48A425404A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2615" y="136525"/>
            <a:ext cx="13720821" cy="8562808"/>
          </a:xfrm>
          <a:prstGeom prst="rect">
            <a:avLst/>
          </a:prstGeom>
        </p:spPr>
      </p:pic>
    </p:spTree>
    <p:extLst>
      <p:ext uri="{BB962C8B-B14F-4D97-AF65-F5344CB8AC3E}">
        <p14:creationId xmlns:p14="http://schemas.microsoft.com/office/powerpoint/2010/main" val="14626016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7"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EE2CAB6-DE24-03E4-5BEF-8E3EE388930C}"/>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9982605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A4C3B-0F4C-9D17-EAEA-2E6EB6EB79D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E2C0AE6-05A8-5741-328D-8317C81519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0D31D4EF-6DDC-CBBF-A744-93E285051FBD}"/>
              </a:ext>
            </a:extLst>
          </p:cNvPr>
          <p:cNvGrpSpPr/>
          <p:nvPr/>
        </p:nvGrpSpPr>
        <p:grpSpPr>
          <a:xfrm>
            <a:off x="856343" y="174172"/>
            <a:ext cx="10348686" cy="1132114"/>
            <a:chOff x="856343" y="174172"/>
            <a:chExt cx="10348686" cy="1132114"/>
          </a:xfrm>
        </p:grpSpPr>
        <p:sp>
          <p:nvSpPr>
            <p:cNvPr id="5" name="Rectangle: Rounded Corners 4">
              <a:extLst>
                <a:ext uri="{FF2B5EF4-FFF2-40B4-BE49-F238E27FC236}">
                  <a16:creationId xmlns:a16="http://schemas.microsoft.com/office/drawing/2014/main" id="{88A0F1FB-ACD1-7E28-6893-78813A202AC9}"/>
                </a:ext>
              </a:extLst>
            </p:cNvPr>
            <p:cNvSpPr/>
            <p:nvPr/>
          </p:nvSpPr>
          <p:spPr>
            <a:xfrm>
              <a:off x="856343" y="174172"/>
              <a:ext cx="10348686" cy="1132114"/>
            </a:xfrm>
            <a:prstGeom prst="roundRect">
              <a:avLst>
                <a:gd name="adj" fmla="val 50000"/>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D0A5F8A1-A554-0734-EC83-4C24E8A40581}"/>
                </a:ext>
              </a:extLst>
            </p:cNvPr>
            <p:cNvSpPr txBox="1"/>
            <p:nvPr/>
          </p:nvSpPr>
          <p:spPr>
            <a:xfrm>
              <a:off x="986971" y="229068"/>
              <a:ext cx="9996715" cy="1077218"/>
            </a:xfrm>
            <a:prstGeom prst="rect">
              <a:avLst/>
            </a:prstGeom>
            <a:noFill/>
          </p:spPr>
          <p:txBody>
            <a:bodyPr wrap="square" rtlCol="0">
              <a:spAutoFit/>
            </a:bodyPr>
            <a:lstStyle/>
            <a:p>
              <a:pPr algn="ct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2. </a:t>
              </a: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Chọn cặp từ (</a:t>
              </a:r>
              <a:r>
                <a:rPr lang="vi-VN" sz="3200" b="1" i="1" dirty="0">
                  <a:solidFill>
                    <a:srgbClr val="00B050"/>
                  </a:solidFill>
                  <a:latin typeface="Tahoma" panose="020B0604030504040204" pitchFamily="34" charset="0"/>
                  <a:ea typeface="Tahoma" panose="020B0604030504040204" pitchFamily="34" charset="0"/>
                  <a:cs typeface="Tahoma" panose="020B0604030504040204" pitchFamily="34" charset="0"/>
                </a:rPr>
                <a:t>đâu ... đó ...; chưa ... đã ...; </a:t>
              </a:r>
              <a:endParaRPr lang="en-US" sz="3200" b="1" i="1" dirty="0">
                <a:solidFill>
                  <a:srgbClr val="00B050"/>
                </a:solidFill>
                <a:latin typeface="Tahoma" panose="020B0604030504040204" pitchFamily="34" charset="0"/>
                <a:ea typeface="Tahoma" panose="020B0604030504040204" pitchFamily="34" charset="0"/>
                <a:cs typeface="Tahoma" panose="020B0604030504040204" pitchFamily="34" charset="0"/>
              </a:endParaRPr>
            </a:p>
            <a:p>
              <a:pPr algn="ctr"/>
              <a:r>
                <a:rPr lang="vi-VN" sz="3200" b="1" i="1" dirty="0">
                  <a:solidFill>
                    <a:srgbClr val="00B050"/>
                  </a:solidFill>
                  <a:latin typeface="Tahoma" panose="020B0604030504040204" pitchFamily="34" charset="0"/>
                  <a:ea typeface="Tahoma" panose="020B0604030504040204" pitchFamily="34" charset="0"/>
                  <a:cs typeface="Tahoma" panose="020B0604030504040204" pitchFamily="34" charset="0"/>
                </a:rPr>
                <a:t>bao nhiêu ... bấy nhiêu ...</a:t>
              </a: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 thay cho </a:t>
              </a:r>
              <a:r>
                <a:rPr lang="en-US" sz="3200" b="1" dirty="0" err="1">
                  <a:solidFill>
                    <a:srgbClr val="00B050"/>
                  </a:solidFill>
                  <a:latin typeface="Tahoma" panose="020B0604030504040204" pitchFamily="34" charset="0"/>
                  <a:ea typeface="Tahoma" panose="020B0604030504040204" pitchFamily="34" charset="0"/>
                  <a:cs typeface="Tahoma" panose="020B0604030504040204" pitchFamily="34" charset="0"/>
                </a:rPr>
                <a:t>bóng</a:t>
              </a: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B050"/>
                  </a:solidFill>
                  <a:latin typeface="Tahoma" panose="020B0604030504040204" pitchFamily="34" charset="0"/>
                  <a:ea typeface="Tahoma" panose="020B0604030504040204" pitchFamily="34" charset="0"/>
                  <a:cs typeface="Tahoma" panose="020B0604030504040204" pitchFamily="34" charset="0"/>
                </a:rPr>
                <a:t>tuyết</a:t>
              </a: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a:t>
              </a:r>
              <a:endPar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grpSp>
      <p:sp>
        <p:nvSpPr>
          <p:cNvPr id="7" name="TextBox 6">
            <a:extLst>
              <a:ext uri="{FF2B5EF4-FFF2-40B4-BE49-F238E27FC236}">
                <a16:creationId xmlns:a16="http://schemas.microsoft.com/office/drawing/2014/main" id="{445DF0BC-1730-E942-1B5F-D729A0DC6836}"/>
              </a:ext>
            </a:extLst>
          </p:cNvPr>
          <p:cNvSpPr txBox="1"/>
          <p:nvPr/>
        </p:nvSpPr>
        <p:spPr>
          <a:xfrm>
            <a:off x="682171" y="1480458"/>
            <a:ext cx="10929259" cy="1077218"/>
          </a:xfrm>
          <a:prstGeom prst="rect">
            <a:avLst/>
          </a:prstGeom>
          <a:noFill/>
        </p:spPr>
        <p:txBody>
          <a:bodyPr wrap="square" rtlCol="0">
            <a:spAutoFit/>
          </a:bodyPr>
          <a:lstStyle/>
          <a:p>
            <a:pPr marL="514350" indent="-514350">
              <a:buAutoNum type="alphaLcPeriod"/>
            </a:pPr>
            <a:r>
              <a:rPr lang="en-US" sz="3200" dirty="0" err="1">
                <a:latin typeface="Tahoma" panose="020B0604030504040204" pitchFamily="34" charset="0"/>
                <a:ea typeface="Tahoma" panose="020B0604030504040204" pitchFamily="34" charset="0"/>
                <a:cs typeface="Tahoma" panose="020B0604030504040204" pitchFamily="34" charset="0"/>
              </a:rPr>
              <a:t>Ngày</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chưa</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tắt</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hẳn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trăng</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đã</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lên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rồi</a:t>
            </a:r>
            <a:r>
              <a:rPr lang="en-US" sz="3200" dirty="0">
                <a:latin typeface="Tahoma" panose="020B0604030504040204" pitchFamily="34" charset="0"/>
                <a:ea typeface="Tahoma" panose="020B0604030504040204" pitchFamily="34" charset="0"/>
                <a:cs typeface="Tahoma" panose="020B0604030504040204" pitchFamily="34" charset="0"/>
              </a:rPr>
              <a:t>.</a:t>
            </a:r>
          </a:p>
          <a:p>
            <a:pPr marL="514350" indent="-514350" algn="r">
              <a:buAutoNum type="alphaLcPeriod"/>
            </a:pPr>
            <a:r>
              <a:rPr lang="en-US" sz="3200" dirty="0">
                <a:latin typeface="Tahoma" panose="020B0604030504040204" pitchFamily="34" charset="0"/>
                <a:ea typeface="Tahoma" panose="020B0604030504040204" pitchFamily="34" charset="0"/>
                <a:cs typeface="Tahoma" panose="020B0604030504040204" pitchFamily="34" charset="0"/>
              </a:rPr>
              <a:t>(Theo </a:t>
            </a:r>
            <a:r>
              <a:rPr lang="en-US" sz="3200" dirty="0" err="1">
                <a:latin typeface="Tahoma" panose="020B0604030504040204" pitchFamily="34" charset="0"/>
                <a:ea typeface="Tahoma" panose="020B0604030504040204" pitchFamily="34" charset="0"/>
                <a:cs typeface="Tahoma" panose="020B0604030504040204" pitchFamily="34" charset="0"/>
              </a:rPr>
              <a:t>Thạch</a:t>
            </a:r>
            <a:r>
              <a:rPr lang="en-US" sz="3200" dirty="0">
                <a:latin typeface="Tahoma" panose="020B0604030504040204" pitchFamily="34" charset="0"/>
                <a:ea typeface="Tahoma" panose="020B0604030504040204" pitchFamily="34" charset="0"/>
                <a:cs typeface="Tahoma" panose="020B0604030504040204" pitchFamily="34" charset="0"/>
              </a:rPr>
              <a:t> Lam)</a:t>
            </a:r>
          </a:p>
        </p:txBody>
      </p:sp>
      <p:sp>
        <p:nvSpPr>
          <p:cNvPr id="8" name="TextBox 7">
            <a:extLst>
              <a:ext uri="{FF2B5EF4-FFF2-40B4-BE49-F238E27FC236}">
                <a16:creationId xmlns:a16="http://schemas.microsoft.com/office/drawing/2014/main" id="{4C097F32-EA25-54DB-A373-908D82169664}"/>
              </a:ext>
            </a:extLst>
          </p:cNvPr>
          <p:cNvSpPr txBox="1"/>
          <p:nvPr/>
        </p:nvSpPr>
        <p:spPr>
          <a:xfrm>
            <a:off x="512202" y="3050811"/>
            <a:ext cx="11269196" cy="1077218"/>
          </a:xfrm>
          <a:prstGeom prst="rect">
            <a:avLst/>
          </a:prstGeom>
          <a:noFill/>
        </p:spPr>
        <p:txBody>
          <a:bodyPr wrap="square" rtlCol="0">
            <a:spAutoFit/>
          </a:bodyPr>
          <a:lstStyle/>
          <a:p>
            <a:r>
              <a:rPr lang="vi-VN" sz="3200" dirty="0">
                <a:latin typeface="Tahoma" panose="020B0604030504040204" pitchFamily="34" charset="0"/>
                <a:ea typeface="Tahoma" panose="020B0604030504040204" pitchFamily="34" charset="0"/>
                <a:cs typeface="Tahoma" panose="020B0604030504040204" pitchFamily="34" charset="0"/>
              </a:rPr>
              <a:t>b. Trăng đi đến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đâu</a:t>
            </a:r>
            <a:r>
              <a:rPr lang="vi-VN" sz="3200" dirty="0">
                <a:latin typeface="Tahoma" panose="020B0604030504040204" pitchFamily="34" charset="0"/>
                <a:ea typeface="Tahoma" panose="020B0604030504040204" pitchFamily="34" charset="0"/>
                <a:cs typeface="Tahoma" panose="020B0604030504040204" pitchFamily="34" charset="0"/>
              </a:rPr>
              <a:t>, luỹ tre được tắm đẫm màu sữa đến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đó</a:t>
            </a:r>
            <a:r>
              <a:rPr lang="vi-VN" sz="3200" dirty="0">
                <a:latin typeface="Tahoma" panose="020B0604030504040204" pitchFamily="34" charset="0"/>
                <a:ea typeface="Tahoma" panose="020B0604030504040204" pitchFamily="34" charset="0"/>
                <a:cs typeface="Tahoma" panose="020B0604030504040204" pitchFamily="34" charset="0"/>
              </a:rPr>
              <a:t>.</a:t>
            </a:r>
            <a:endParaRPr lang="en-US" sz="3200" dirty="0">
              <a:latin typeface="Tahoma" panose="020B0604030504040204" pitchFamily="34" charset="0"/>
              <a:ea typeface="Tahoma" panose="020B0604030504040204" pitchFamily="34" charset="0"/>
              <a:cs typeface="Tahoma" panose="020B0604030504040204" pitchFamily="34" charset="0"/>
            </a:endParaRPr>
          </a:p>
          <a:p>
            <a:pPr algn="r"/>
            <a:r>
              <a:rPr lang="vi-VN" sz="3200" dirty="0">
                <a:latin typeface="Tahoma" panose="020B0604030504040204" pitchFamily="34" charset="0"/>
                <a:ea typeface="Tahoma" panose="020B0604030504040204" pitchFamily="34" charset="0"/>
                <a:cs typeface="Tahoma" panose="020B0604030504040204" pitchFamily="34" charset="0"/>
              </a:rPr>
              <a:t>(Theo Phan Sĩ Châu)</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3E804A0E-8856-36FD-D7FA-D1AF9875C60C}"/>
              </a:ext>
            </a:extLst>
          </p:cNvPr>
          <p:cNvSpPr txBox="1"/>
          <p:nvPr/>
        </p:nvSpPr>
        <p:spPr>
          <a:xfrm>
            <a:off x="2674535" y="4482260"/>
            <a:ext cx="8936895" cy="1800493"/>
          </a:xfrm>
          <a:prstGeom prst="rect">
            <a:avLst/>
          </a:prstGeom>
          <a:noFill/>
        </p:spPr>
        <p:txBody>
          <a:bodyPr wrap="square" rtlCol="0">
            <a:spAutoFit/>
          </a:bodyPr>
          <a:lstStyle/>
          <a:p>
            <a:r>
              <a:rPr lang="vi-VN" sz="3200" dirty="0">
                <a:latin typeface="Tahoma" panose="020B0604030504040204" pitchFamily="34" charset="0"/>
                <a:ea typeface="Tahoma" panose="020B0604030504040204" pitchFamily="34" charset="0"/>
                <a:cs typeface="Tahoma" panose="020B0604030504040204" pitchFamily="34" charset="0"/>
              </a:rPr>
              <a:t>c. Nước dâng lên cao </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bao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nhiêu</a:t>
            </a:r>
            <a:r>
              <a:rPr lang="vi-VN" sz="3200" dirty="0">
                <a:latin typeface="Tahoma" panose="020B0604030504040204" pitchFamily="34" charset="0"/>
                <a:ea typeface="Tahoma" panose="020B0604030504040204" pitchFamily="34" charset="0"/>
                <a:cs typeface="Tahoma" panose="020B0604030504040204" pitchFamily="34" charset="0"/>
              </a:rPr>
              <a:t>, Sơn Tinh lại làm cho đồi, núi mọc cao lên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bấy</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nhiêu</a:t>
            </a:r>
            <a:r>
              <a:rPr lang="en-US" sz="3200" dirty="0">
                <a:latin typeface="Tahoma" panose="020B0604030504040204" pitchFamily="34" charset="0"/>
                <a:ea typeface="Tahoma" panose="020B0604030504040204" pitchFamily="34" charset="0"/>
                <a:cs typeface="Tahoma" panose="020B0604030504040204" pitchFamily="34" charset="0"/>
              </a:rPr>
              <a:t>.</a:t>
            </a:r>
          </a:p>
          <a:p>
            <a:pPr algn="r">
              <a:spcBef>
                <a:spcPts val="1800"/>
              </a:spcBef>
            </a:pPr>
            <a:r>
              <a:rPr lang="vi-VN" sz="3200" dirty="0">
                <a:latin typeface="Tahoma" panose="020B0604030504040204" pitchFamily="34" charset="0"/>
                <a:ea typeface="Tahoma" panose="020B0604030504040204" pitchFamily="34" charset="0"/>
                <a:cs typeface="Tahoma" panose="020B0604030504040204" pitchFamily="34" charset="0"/>
              </a:rPr>
              <a:t>(Truyện Sơn Thủy, Thủy Tinh)</a:t>
            </a:r>
            <a:endParaRPr lang="en-US" sz="3200" dirty="0">
              <a:latin typeface="Tahoma" panose="020B0604030504040204" pitchFamily="34" charset="0"/>
              <a:ea typeface="Tahoma" panose="020B0604030504040204" pitchFamily="34" charset="0"/>
              <a:cs typeface="Tahoma" panose="020B0604030504040204" pitchFamily="34" charset="0"/>
            </a:endParaRPr>
          </a:p>
        </p:txBody>
      </p:sp>
      <p:pic>
        <p:nvPicPr>
          <p:cNvPr id="12" name="Picture 11">
            <a:extLst>
              <a:ext uri="{FF2B5EF4-FFF2-40B4-BE49-F238E27FC236}">
                <a16:creationId xmlns:a16="http://schemas.microsoft.com/office/drawing/2014/main" id="{7EF19D46-7CC5-AA55-DC3E-8CDD39DDE98B}"/>
              </a:ext>
            </a:extLst>
          </p:cNvPr>
          <p:cNvPicPr>
            <a:picLocks noChangeAspect="1"/>
          </p:cNvPicPr>
          <p:nvPr/>
        </p:nvPicPr>
        <p:blipFill>
          <a:blip r:embed="rId3">
            <a:extLst>
              <a:ext uri="{28A0092B-C50C-407E-A947-70E740481C1C}">
                <a14:useLocalDpi xmlns:a14="http://schemas.microsoft.com/office/drawing/2010/main" val="0"/>
              </a:ext>
            </a:extLst>
          </a:blip>
          <a:srcRect l="19624" t="39746" r="63062" b="31462"/>
          <a:stretch/>
        </p:blipFill>
        <p:spPr>
          <a:xfrm>
            <a:off x="44311" y="4482260"/>
            <a:ext cx="2635475" cy="2353946"/>
          </a:xfrm>
          <a:prstGeom prst="rect">
            <a:avLst/>
          </a:prstGeom>
        </p:spPr>
      </p:pic>
      <p:pic>
        <p:nvPicPr>
          <p:cNvPr id="18" name="Picture 17">
            <a:extLst>
              <a:ext uri="{FF2B5EF4-FFF2-40B4-BE49-F238E27FC236}">
                <a16:creationId xmlns:a16="http://schemas.microsoft.com/office/drawing/2014/main" id="{8B69A602-3D0F-12A5-22BE-16C08652C610}"/>
              </a:ext>
            </a:extLst>
          </p:cNvPr>
          <p:cNvPicPr>
            <a:picLocks noChangeAspect="1"/>
          </p:cNvPicPr>
          <p:nvPr/>
        </p:nvPicPr>
        <p:blipFill>
          <a:blip r:embed="rId4">
            <a:extLst>
              <a:ext uri="{28A0092B-C50C-407E-A947-70E740481C1C}">
                <a14:useLocalDpi xmlns:a14="http://schemas.microsoft.com/office/drawing/2010/main" val="0"/>
              </a:ext>
            </a:extLst>
          </a:blip>
          <a:srcRect l="37780" t="55808" r="50000" b="24871"/>
          <a:stretch/>
        </p:blipFill>
        <p:spPr>
          <a:xfrm>
            <a:off x="130340" y="3348128"/>
            <a:ext cx="2133593" cy="1897582"/>
          </a:xfrm>
          <a:prstGeom prst="rect">
            <a:avLst/>
          </a:prstGeom>
        </p:spPr>
      </p:pic>
    </p:spTree>
    <p:extLst>
      <p:ext uri="{BB962C8B-B14F-4D97-AF65-F5344CB8AC3E}">
        <p14:creationId xmlns:p14="http://schemas.microsoft.com/office/powerpoint/2010/main" val="24674871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D5C06-174A-C1AB-3930-EFB0B45B4C0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A92CC97-155B-9CC2-CE55-0DB88751D6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D213630-4A76-EBAD-A704-2A2674A7EBF4}"/>
              </a:ext>
            </a:extLst>
          </p:cNvPr>
          <p:cNvSpPr txBox="1"/>
          <p:nvPr/>
        </p:nvSpPr>
        <p:spPr>
          <a:xfrm>
            <a:off x="1197052" y="1566139"/>
            <a:ext cx="9733727" cy="3123932"/>
          </a:xfrm>
          <a:prstGeom prst="rect">
            <a:avLst/>
          </a:prstGeom>
          <a:noFill/>
        </p:spPr>
        <p:txBody>
          <a:bodyPr wrap="square" rtlCol="0">
            <a:spAutoFit/>
          </a:bodyPr>
          <a:lstStyle/>
          <a:p>
            <a:pPr algn="ctr"/>
            <a:r>
              <a:rPr lang="vi-VN" sz="3200" b="1" dirty="0">
                <a:solidFill>
                  <a:srgbClr val="EA6501"/>
                </a:solidFill>
                <a:latin typeface="Tahoma" panose="020B0604030504040204" pitchFamily="34" charset="0"/>
                <a:ea typeface="Tahoma" panose="020B0604030504040204" pitchFamily="34" charset="0"/>
                <a:cs typeface="Tahoma" panose="020B0604030504040204" pitchFamily="34" charset="0"/>
              </a:rPr>
              <a:t>Các vế của câu ghép có thể nối với nhau </a:t>
            </a:r>
            <a:endParaRPr lang="en-US" sz="3200" b="1" dirty="0">
              <a:solidFill>
                <a:srgbClr val="EA6501"/>
              </a:solidFill>
              <a:latin typeface="Tahoma" panose="020B0604030504040204" pitchFamily="34" charset="0"/>
              <a:ea typeface="Tahoma" panose="020B0604030504040204" pitchFamily="34" charset="0"/>
              <a:cs typeface="Tahoma" panose="020B0604030504040204" pitchFamily="34" charset="0"/>
            </a:endParaRPr>
          </a:p>
          <a:p>
            <a:pPr algn="ctr"/>
            <a:r>
              <a:rPr lang="vi-VN" sz="3200" b="1" dirty="0">
                <a:solidFill>
                  <a:srgbClr val="EA6501"/>
                </a:solidFill>
                <a:latin typeface="Tahoma" panose="020B0604030504040204" pitchFamily="34" charset="0"/>
                <a:ea typeface="Tahoma" panose="020B0604030504040204" pitchFamily="34" charset="0"/>
                <a:cs typeface="Tahoma" panose="020B0604030504040204" pitchFamily="34" charset="0"/>
              </a:rPr>
              <a:t>bằng các cặp từ:</a:t>
            </a:r>
            <a:endParaRPr lang="en-US" sz="3200" b="1" dirty="0">
              <a:solidFill>
                <a:srgbClr val="EA6501"/>
              </a:solidFill>
              <a:latin typeface="Tahoma" panose="020B0604030504040204" pitchFamily="34" charset="0"/>
              <a:ea typeface="Tahoma" panose="020B0604030504040204" pitchFamily="34" charset="0"/>
              <a:cs typeface="Tahoma" panose="020B0604030504040204" pitchFamily="34" charset="0"/>
            </a:endParaRPr>
          </a:p>
          <a:p>
            <a:pPr algn="just">
              <a:spcBef>
                <a:spcPts val="600"/>
              </a:spcBef>
            </a:pPr>
            <a:r>
              <a:rPr lang="en-US" sz="3200" dirty="0">
                <a:solidFill>
                  <a:srgbClr val="EA6501"/>
                </a:solidFill>
                <a:latin typeface="Tahoma" panose="020B0604030504040204" pitchFamily="34" charset="0"/>
                <a:ea typeface="Tahoma" panose="020B0604030504040204" pitchFamily="34" charset="0"/>
                <a:cs typeface="Tahoma" panose="020B0604030504040204" pitchFamily="34" charset="0"/>
              </a:rPr>
              <a:t>-</a:t>
            </a:r>
            <a:r>
              <a:rPr lang="vi-VN" sz="3200" dirty="0">
                <a:solidFill>
                  <a:srgbClr val="EA6501"/>
                </a:solidFill>
                <a:latin typeface="Tahoma" panose="020B0604030504040204" pitchFamily="34" charset="0"/>
                <a:ea typeface="Tahoma" panose="020B0604030504040204" pitchFamily="34" charset="0"/>
                <a:cs typeface="Tahoma" panose="020B0604030504040204" pitchFamily="34" charset="0"/>
              </a:rPr>
              <a:t> </a:t>
            </a:r>
            <a:r>
              <a:rPr lang="vi-VN" sz="3200" i="1" dirty="0">
                <a:solidFill>
                  <a:srgbClr val="EA6501"/>
                </a:solidFill>
                <a:latin typeface="Tahoma" panose="020B0604030504040204" pitchFamily="34" charset="0"/>
                <a:ea typeface="Tahoma" panose="020B0604030504040204" pitchFamily="34" charset="0"/>
                <a:cs typeface="Tahoma" panose="020B0604030504040204" pitchFamily="34" charset="0"/>
              </a:rPr>
              <a:t>Các cặp kết từ: </a:t>
            </a:r>
            <a:r>
              <a:rPr lang="vi-VN" sz="3200" dirty="0">
                <a:solidFill>
                  <a:srgbClr val="EA6501"/>
                </a:solidFill>
                <a:latin typeface="Tahoma" panose="020B0604030504040204" pitchFamily="34" charset="0"/>
                <a:ea typeface="Tahoma" panose="020B0604030504040204" pitchFamily="34" charset="0"/>
                <a:cs typeface="Tahoma" panose="020B0604030504040204" pitchFamily="34" charset="0"/>
              </a:rPr>
              <a:t>vì … nên …, bởi ... nên ..., nhờ ... nên (mà)….,nếu…. thì ..., hễ ... thì ...., giá ...thì …, tuy ... nhưng ..., mặc dù ... nhưng .., dù ... nhưng ..., chẳng những ... mà ..., không chỉ ... mà …,…</a:t>
            </a:r>
            <a:endParaRPr lang="en-US" sz="3200" dirty="0">
              <a:solidFill>
                <a:srgbClr val="EA6501"/>
              </a:solidFill>
              <a:latin typeface="Tahoma" panose="020B0604030504040204" pitchFamily="34" charset="0"/>
              <a:ea typeface="Tahoma" panose="020B0604030504040204" pitchFamily="34" charset="0"/>
              <a:cs typeface="Tahoma" panose="020B0604030504040204" pitchFamily="34" charset="0"/>
            </a:endParaRPr>
          </a:p>
        </p:txBody>
      </p:sp>
      <p:sp>
        <p:nvSpPr>
          <p:cNvPr id="2" name="TextBox 1">
            <a:extLst>
              <a:ext uri="{FF2B5EF4-FFF2-40B4-BE49-F238E27FC236}">
                <a16:creationId xmlns:a16="http://schemas.microsoft.com/office/drawing/2014/main" id="{1A0FDE50-8CBD-9223-7B53-771B3C9CECA4}"/>
              </a:ext>
            </a:extLst>
          </p:cNvPr>
          <p:cNvSpPr txBox="1"/>
          <p:nvPr/>
        </p:nvSpPr>
        <p:spPr>
          <a:xfrm>
            <a:off x="1641262" y="4832848"/>
            <a:ext cx="8845305" cy="1569660"/>
          </a:xfrm>
          <a:prstGeom prst="rect">
            <a:avLst/>
          </a:prstGeom>
          <a:noFill/>
        </p:spPr>
        <p:txBody>
          <a:bodyPr wrap="square" rtlCol="0">
            <a:spAutoFit/>
          </a:bodyPr>
          <a:lstStyle/>
          <a:p>
            <a:pPr algn="just"/>
            <a:r>
              <a:rPr lang="en-US" sz="3200" dirty="0">
                <a:solidFill>
                  <a:srgbClr val="EA6501"/>
                </a:solidFill>
                <a:latin typeface="Tahoma" panose="020B0604030504040204" pitchFamily="34" charset="0"/>
                <a:ea typeface="Tahoma" panose="020B0604030504040204" pitchFamily="34" charset="0"/>
                <a:cs typeface="Tahoma" panose="020B0604030504040204" pitchFamily="34" charset="0"/>
              </a:rPr>
              <a:t>- </a:t>
            </a:r>
            <a:r>
              <a:rPr lang="vi-VN" sz="3200" i="1" dirty="0">
                <a:solidFill>
                  <a:srgbClr val="EA6501"/>
                </a:solidFill>
                <a:latin typeface="Tahoma" panose="020B0604030504040204" pitchFamily="34" charset="0"/>
                <a:ea typeface="Tahoma" panose="020B0604030504040204" pitchFamily="34" charset="0"/>
                <a:cs typeface="Tahoma" panose="020B0604030504040204" pitchFamily="34" charset="0"/>
              </a:rPr>
              <a:t>Các cặp từ hô ứng: vừa ... đã ..., chưa ... đã ..., càng ... càng ..., đâu ... đó ..., bao</a:t>
            </a:r>
            <a:r>
              <a:rPr lang="en-US" sz="3200" i="1" dirty="0">
                <a:solidFill>
                  <a:srgbClr val="EA6501"/>
                </a:solidFill>
                <a:latin typeface="Tahoma" panose="020B0604030504040204" pitchFamily="34" charset="0"/>
                <a:ea typeface="Tahoma" panose="020B0604030504040204" pitchFamily="34" charset="0"/>
                <a:cs typeface="Tahoma" panose="020B0604030504040204" pitchFamily="34" charset="0"/>
              </a:rPr>
              <a:t> </a:t>
            </a:r>
            <a:r>
              <a:rPr lang="vi-VN" sz="3200" i="1" dirty="0">
                <a:solidFill>
                  <a:srgbClr val="EA6501"/>
                </a:solidFill>
                <a:latin typeface="Tahoma" panose="020B0604030504040204" pitchFamily="34" charset="0"/>
                <a:ea typeface="Tahoma" panose="020B0604030504040204" pitchFamily="34" charset="0"/>
                <a:cs typeface="Tahoma" panose="020B0604030504040204" pitchFamily="34" charset="0"/>
              </a:rPr>
              <a:t>nhiêu ... bấy nhiều ...,...</a:t>
            </a:r>
            <a:endParaRPr lang="en-US" sz="3200" dirty="0">
              <a:solidFill>
                <a:srgbClr val="EA650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43420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A3795-F150-8057-D739-B739B37E861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501C803-40FE-F06B-6BDA-905AA1E427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591EACAE-3AA4-EE8E-621A-7C26D1DDA501}"/>
              </a:ext>
            </a:extLst>
          </p:cNvPr>
          <p:cNvGrpSpPr/>
          <p:nvPr/>
        </p:nvGrpSpPr>
        <p:grpSpPr>
          <a:xfrm>
            <a:off x="749586" y="174172"/>
            <a:ext cx="10692827" cy="813151"/>
            <a:chOff x="512202" y="174172"/>
            <a:chExt cx="10692827" cy="813151"/>
          </a:xfrm>
        </p:grpSpPr>
        <p:sp>
          <p:nvSpPr>
            <p:cNvPr id="5" name="Rectangle: Rounded Corners 4">
              <a:extLst>
                <a:ext uri="{FF2B5EF4-FFF2-40B4-BE49-F238E27FC236}">
                  <a16:creationId xmlns:a16="http://schemas.microsoft.com/office/drawing/2014/main" id="{CC254E63-09D7-EB7E-ED2E-BFE3C77FC5EF}"/>
                </a:ext>
              </a:extLst>
            </p:cNvPr>
            <p:cNvSpPr/>
            <p:nvPr/>
          </p:nvSpPr>
          <p:spPr>
            <a:xfrm>
              <a:off x="512202" y="174172"/>
              <a:ext cx="10692827" cy="813151"/>
            </a:xfrm>
            <a:prstGeom prst="roundRect">
              <a:avLst>
                <a:gd name="adj" fmla="val 50000"/>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19EC3B4B-2443-D70F-EB7E-845FBBA4FCE9}"/>
                </a:ext>
              </a:extLst>
            </p:cNvPr>
            <p:cNvSpPr txBox="1"/>
            <p:nvPr/>
          </p:nvSpPr>
          <p:spPr>
            <a:xfrm>
              <a:off x="512202" y="282859"/>
              <a:ext cx="10692827" cy="584775"/>
            </a:xfrm>
            <a:prstGeom prst="rect">
              <a:avLst/>
            </a:prstGeom>
            <a:noFill/>
          </p:spPr>
          <p:txBody>
            <a:bodyPr wrap="square" rtlCol="0">
              <a:spAutoFit/>
            </a:bodyPr>
            <a:lstStyle/>
            <a:p>
              <a:pPr algn="ct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1. </a:t>
              </a: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Tìm vế câu thay cho bông </a:t>
              </a:r>
              <a:r>
                <a:rPr lang="en-US" sz="3200" b="1" dirty="0" err="1">
                  <a:solidFill>
                    <a:srgbClr val="00B050"/>
                  </a:solidFill>
                  <a:latin typeface="Tahoma" panose="020B0604030504040204" pitchFamily="34" charset="0"/>
                  <a:ea typeface="Tahoma" panose="020B0604030504040204" pitchFamily="34" charset="0"/>
                  <a:cs typeface="Tahoma" panose="020B0604030504040204" pitchFamily="34" charset="0"/>
                </a:rPr>
                <a:t>tuyết</a:t>
              </a: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 để tạo câu ghép.</a:t>
              </a:r>
              <a:endPar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grpSp>
      <p:sp>
        <p:nvSpPr>
          <p:cNvPr id="7" name="TextBox 6">
            <a:extLst>
              <a:ext uri="{FF2B5EF4-FFF2-40B4-BE49-F238E27FC236}">
                <a16:creationId xmlns:a16="http://schemas.microsoft.com/office/drawing/2014/main" id="{64C0A199-4075-23F5-E57C-05C63D93CD03}"/>
              </a:ext>
            </a:extLst>
          </p:cNvPr>
          <p:cNvSpPr txBox="1"/>
          <p:nvPr/>
        </p:nvSpPr>
        <p:spPr>
          <a:xfrm>
            <a:off x="1039489" y="1266143"/>
            <a:ext cx="10402924" cy="1159035"/>
          </a:xfrm>
          <a:prstGeom prst="rect">
            <a:avLst/>
          </a:prstGeom>
          <a:noFill/>
        </p:spPr>
        <p:txBody>
          <a:bodyPr wrap="square" rtlCol="0">
            <a:spAutoFit/>
          </a:bodyPr>
          <a:lstStyle/>
          <a:p>
            <a:pPr>
              <a:lnSpc>
                <a:spcPct val="114000"/>
              </a:lnSpc>
              <a:spcBef>
                <a:spcPts val="900"/>
              </a:spcBef>
            </a:pPr>
            <a:r>
              <a:rPr lang="en-US" sz="3200" dirty="0">
                <a:latin typeface="Tahoma" panose="020B0604030504040204" pitchFamily="34" charset="0"/>
                <a:ea typeface="Tahoma" panose="020B0604030504040204" pitchFamily="34" charset="0"/>
                <a:cs typeface="Tahoma" panose="020B0604030504040204" pitchFamily="34" charset="0"/>
              </a:rPr>
              <a:t>a</a:t>
            </a:r>
            <a:r>
              <a:rPr lang="vi-VN" sz="3200" dirty="0">
                <a:latin typeface="Tahoma" panose="020B0604030504040204" pitchFamily="34" charset="0"/>
                <a:ea typeface="Tahoma" panose="020B0604030504040204" pitchFamily="34" charset="0"/>
                <a:cs typeface="Tahoma" panose="020B0604030504040204" pitchFamily="34" charset="0"/>
              </a:rPr>
              <a:t>. Vào dịp lễ Mừng xuân, chẳng những trẻ em được vui đùa thoả thích</a:t>
            </a:r>
            <a:r>
              <a:rPr lang="en-US" sz="3200" dirty="0">
                <a:latin typeface="Tahoma" panose="020B0604030504040204" pitchFamily="34" charset="0"/>
                <a:ea typeface="Tahoma" panose="020B0604030504040204" pitchFamily="34" charset="0"/>
                <a:cs typeface="Tahoma" panose="020B0604030504040204" pitchFamily="34" charset="0"/>
              </a:rPr>
              <a:t>       .</a:t>
            </a:r>
          </a:p>
        </p:txBody>
      </p:sp>
      <p:sp>
        <p:nvSpPr>
          <p:cNvPr id="8" name="TextBox 7">
            <a:extLst>
              <a:ext uri="{FF2B5EF4-FFF2-40B4-BE49-F238E27FC236}">
                <a16:creationId xmlns:a16="http://schemas.microsoft.com/office/drawing/2014/main" id="{C28615F2-8160-E077-F70C-7E208BDBC19D}"/>
              </a:ext>
            </a:extLst>
          </p:cNvPr>
          <p:cNvSpPr txBox="1"/>
          <p:nvPr/>
        </p:nvSpPr>
        <p:spPr>
          <a:xfrm>
            <a:off x="1039489" y="2764449"/>
            <a:ext cx="8808261" cy="584775"/>
          </a:xfrm>
          <a:prstGeom prst="rect">
            <a:avLst/>
          </a:prstGeom>
          <a:noFill/>
        </p:spPr>
        <p:txBody>
          <a:bodyPr wrap="square" rtlCol="0">
            <a:spAutoFit/>
          </a:bodyPr>
          <a:lstStyle/>
          <a:p>
            <a:r>
              <a:rPr lang="vi-VN" sz="3200" dirty="0">
                <a:latin typeface="Tahoma" panose="020B0604030504040204" pitchFamily="34" charset="0"/>
                <a:ea typeface="Tahoma" panose="020B0604030504040204" pitchFamily="34" charset="0"/>
                <a:cs typeface="Tahoma" panose="020B0604030504040204" pitchFamily="34" charset="0"/>
              </a:rPr>
              <a:t>b. Mặc dù thiên nhiên khắc nghiệt nhưng</a:t>
            </a:r>
            <a:r>
              <a:rPr lang="en-US" sz="3200" dirty="0">
                <a:latin typeface="Tahoma" panose="020B0604030504040204" pitchFamily="34" charset="0"/>
                <a:ea typeface="Tahoma" panose="020B0604030504040204" pitchFamily="34" charset="0"/>
                <a:cs typeface="Tahoma" panose="020B0604030504040204" pitchFamily="34" charset="0"/>
              </a:rPr>
              <a:t>  </a:t>
            </a:r>
            <a:r>
              <a:rPr lang="vi-VN" sz="3200" dirty="0">
                <a:latin typeface="Tahoma" panose="020B0604030504040204" pitchFamily="34" charset="0"/>
                <a:ea typeface="Tahoma" panose="020B0604030504040204" pitchFamily="34" charset="0"/>
                <a:cs typeface="Tahoma" panose="020B0604030504040204" pitchFamily="34" charset="0"/>
              </a:rPr>
              <a:t> </a:t>
            </a:r>
            <a:r>
              <a:rPr lang="en-US" sz="3200" dirty="0">
                <a:latin typeface="Tahoma" panose="020B0604030504040204" pitchFamily="34" charset="0"/>
                <a:ea typeface="Tahoma" panose="020B0604030504040204" pitchFamily="34" charset="0"/>
                <a:cs typeface="Tahoma" panose="020B0604030504040204" pitchFamily="34" charset="0"/>
              </a:rPr>
              <a:t>   </a:t>
            </a:r>
            <a:r>
              <a:rPr lang="vi-VN" sz="3200" dirty="0">
                <a:latin typeface="Tahoma" panose="020B0604030504040204" pitchFamily="34" charset="0"/>
                <a:ea typeface="Tahoma" panose="020B0604030504040204" pitchFamily="34" charset="0"/>
                <a:cs typeface="Tahoma" panose="020B0604030504040204" pitchFamily="34" charset="0"/>
              </a:rPr>
              <a:t>.</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6902B251-C4EA-AF5D-C69B-AD38B27CDEC8}"/>
              </a:ext>
            </a:extLst>
          </p:cNvPr>
          <p:cNvSpPr txBox="1"/>
          <p:nvPr/>
        </p:nvSpPr>
        <p:spPr>
          <a:xfrm>
            <a:off x="1039489" y="3820663"/>
            <a:ext cx="8936895" cy="584775"/>
          </a:xfrm>
          <a:prstGeom prst="rect">
            <a:avLst/>
          </a:prstGeom>
          <a:noFill/>
        </p:spPr>
        <p:txBody>
          <a:bodyPr wrap="square" rtlCol="0">
            <a:spAutoFit/>
          </a:bodyPr>
          <a:lstStyle/>
          <a:p>
            <a:r>
              <a:rPr lang="vi-VN" sz="3200" dirty="0">
                <a:latin typeface="Tahoma" panose="020B0604030504040204" pitchFamily="34" charset="0"/>
                <a:ea typeface="Tahoma" panose="020B0604030504040204" pitchFamily="34" charset="0"/>
                <a:cs typeface="Tahoma" panose="020B0604030504040204" pitchFamily="34" charset="0"/>
              </a:rPr>
              <a:t>c. Nhờ bố kể những câu chuyện cổ tích mà</a:t>
            </a:r>
            <a:r>
              <a:rPr lang="en-US" sz="3200" dirty="0">
                <a:latin typeface="Tahoma" panose="020B0604030504040204" pitchFamily="34" charset="0"/>
                <a:ea typeface="Tahoma" panose="020B0604030504040204" pitchFamily="34" charset="0"/>
                <a:cs typeface="Tahoma" panose="020B0604030504040204" pitchFamily="34" charset="0"/>
              </a:rPr>
              <a:t>       </a:t>
            </a:r>
            <a:r>
              <a:rPr lang="vi-VN" sz="3200" dirty="0">
                <a:latin typeface="Tahoma" panose="020B0604030504040204" pitchFamily="34" charset="0"/>
                <a:ea typeface="Tahoma" panose="020B0604030504040204" pitchFamily="34" charset="0"/>
                <a:cs typeface="Tahoma" panose="020B0604030504040204" pitchFamily="34" charset="0"/>
              </a:rPr>
              <a:t>.</a:t>
            </a:r>
            <a:endParaRPr lang="en-US" sz="3200" dirty="0">
              <a:latin typeface="Tahoma" panose="020B0604030504040204" pitchFamily="34" charset="0"/>
              <a:ea typeface="Tahoma" panose="020B0604030504040204" pitchFamily="34" charset="0"/>
              <a:cs typeface="Tahoma" panose="020B0604030504040204" pitchFamily="34" charset="0"/>
            </a:endParaRPr>
          </a:p>
        </p:txBody>
      </p:sp>
      <p:pic>
        <p:nvPicPr>
          <p:cNvPr id="11" name="Picture 10">
            <a:extLst>
              <a:ext uri="{FF2B5EF4-FFF2-40B4-BE49-F238E27FC236}">
                <a16:creationId xmlns:a16="http://schemas.microsoft.com/office/drawing/2014/main" id="{88F0F022-B929-A91C-B78C-93F02F0DFB48}"/>
              </a:ext>
            </a:extLst>
          </p:cNvPr>
          <p:cNvPicPr>
            <a:picLocks noChangeAspect="1"/>
          </p:cNvPicPr>
          <p:nvPr/>
        </p:nvPicPr>
        <p:blipFill>
          <a:blip r:embed="rId3" cstate="hqprint">
            <a:extLst>
              <a:ext uri="{28A0092B-C50C-407E-A947-70E740481C1C}">
                <a14:useLocalDpi xmlns:a14="http://schemas.microsoft.com/office/drawing/2010/main" val="0"/>
              </a:ext>
            </a:extLst>
          </a:blip>
          <a:srcRect l="38421" t="28538" r="39320" b="29590"/>
          <a:stretch/>
        </p:blipFill>
        <p:spPr>
          <a:xfrm>
            <a:off x="3769895" y="1729058"/>
            <a:ext cx="802105" cy="848730"/>
          </a:xfrm>
          <a:prstGeom prst="rect">
            <a:avLst/>
          </a:prstGeom>
        </p:spPr>
      </p:pic>
      <p:pic>
        <p:nvPicPr>
          <p:cNvPr id="12" name="Picture 11">
            <a:extLst>
              <a:ext uri="{FF2B5EF4-FFF2-40B4-BE49-F238E27FC236}">
                <a16:creationId xmlns:a16="http://schemas.microsoft.com/office/drawing/2014/main" id="{4C30A5E2-C532-556F-4BD8-D3B68AB30FE8}"/>
              </a:ext>
            </a:extLst>
          </p:cNvPr>
          <p:cNvPicPr>
            <a:picLocks noChangeAspect="1"/>
          </p:cNvPicPr>
          <p:nvPr/>
        </p:nvPicPr>
        <p:blipFill>
          <a:blip r:embed="rId3" cstate="hqprint">
            <a:extLst>
              <a:ext uri="{28A0092B-C50C-407E-A947-70E740481C1C}">
                <a14:useLocalDpi xmlns:a14="http://schemas.microsoft.com/office/drawing/2010/main" val="0"/>
              </a:ext>
            </a:extLst>
          </a:blip>
          <a:srcRect l="38421" t="28538" r="39320" b="29590"/>
          <a:stretch/>
        </p:blipFill>
        <p:spPr>
          <a:xfrm>
            <a:off x="8494295" y="2632471"/>
            <a:ext cx="802105" cy="848730"/>
          </a:xfrm>
          <a:prstGeom prst="rect">
            <a:avLst/>
          </a:prstGeom>
        </p:spPr>
      </p:pic>
      <p:pic>
        <p:nvPicPr>
          <p:cNvPr id="15" name="Picture 14">
            <a:extLst>
              <a:ext uri="{FF2B5EF4-FFF2-40B4-BE49-F238E27FC236}">
                <a16:creationId xmlns:a16="http://schemas.microsoft.com/office/drawing/2014/main" id="{71FF5346-DE9B-BD39-69E0-0C24F02B9889}"/>
              </a:ext>
            </a:extLst>
          </p:cNvPr>
          <p:cNvPicPr>
            <a:picLocks noChangeAspect="1"/>
          </p:cNvPicPr>
          <p:nvPr/>
        </p:nvPicPr>
        <p:blipFill>
          <a:blip r:embed="rId3" cstate="hqprint">
            <a:extLst>
              <a:ext uri="{28A0092B-C50C-407E-A947-70E740481C1C}">
                <a14:useLocalDpi xmlns:a14="http://schemas.microsoft.com/office/drawing/2010/main" val="0"/>
              </a:ext>
            </a:extLst>
          </a:blip>
          <a:srcRect l="38421" t="28538" r="39320" b="29590"/>
          <a:stretch/>
        </p:blipFill>
        <p:spPr>
          <a:xfrm>
            <a:off x="8865650" y="3688685"/>
            <a:ext cx="802105" cy="848730"/>
          </a:xfrm>
          <a:prstGeom prst="rect">
            <a:avLst/>
          </a:prstGeom>
        </p:spPr>
      </p:pic>
      <p:pic>
        <p:nvPicPr>
          <p:cNvPr id="22" name="Picture 21">
            <a:extLst>
              <a:ext uri="{FF2B5EF4-FFF2-40B4-BE49-F238E27FC236}">
                <a16:creationId xmlns:a16="http://schemas.microsoft.com/office/drawing/2014/main" id="{6BB2239C-F80B-291D-B048-0608A2B078F9}"/>
              </a:ext>
            </a:extLst>
          </p:cNvPr>
          <p:cNvPicPr>
            <a:picLocks noChangeAspect="1"/>
          </p:cNvPicPr>
          <p:nvPr/>
        </p:nvPicPr>
        <p:blipFill>
          <a:blip r:embed="rId4"/>
          <a:stretch>
            <a:fillRect/>
          </a:stretch>
        </p:blipFill>
        <p:spPr>
          <a:xfrm flipH="1">
            <a:off x="9296400" y="3196614"/>
            <a:ext cx="2639797" cy="3487214"/>
          </a:xfrm>
          <a:prstGeom prst="rect">
            <a:avLst/>
          </a:prstGeom>
        </p:spPr>
      </p:pic>
      <p:pic>
        <p:nvPicPr>
          <p:cNvPr id="26" name="Picture 25">
            <a:extLst>
              <a:ext uri="{FF2B5EF4-FFF2-40B4-BE49-F238E27FC236}">
                <a16:creationId xmlns:a16="http://schemas.microsoft.com/office/drawing/2014/main" id="{93CE56B8-7236-7044-9AE9-731C4C7DD4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8866" y="4622653"/>
            <a:ext cx="3627235" cy="2041104"/>
          </a:xfrm>
          <a:prstGeom prst="rect">
            <a:avLst/>
          </a:prstGeom>
        </p:spPr>
      </p:pic>
    </p:spTree>
    <p:extLst>
      <p:ext uri="{BB962C8B-B14F-4D97-AF65-F5344CB8AC3E}">
        <p14:creationId xmlns:p14="http://schemas.microsoft.com/office/powerpoint/2010/main" val="4277173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64" presetClass="path" presetSubtype="0" repeatCount="indefinite" accel="50000" decel="50000" autoRev="1" fill="hold" nodeType="withEffect">
                                  <p:stCondLst>
                                    <p:cond delay="0"/>
                                  </p:stCondLst>
                                  <p:childTnLst>
                                    <p:animMotion origin="layout" path="M 0.00299 0.04004 L 0.00338 0.00301 " pathEditMode="relative" rAng="0" ptsTypes="AA">
                                      <p:cBhvr>
                                        <p:cTn id="10" dur="1000" fill="hold"/>
                                        <p:tgtEl>
                                          <p:spTgt spid="26"/>
                                        </p:tgtEl>
                                        <p:attrNameLst>
                                          <p:attrName>ppt_x</p:attrName>
                                          <p:attrName>ppt_y</p:attrName>
                                        </p:attrNameLst>
                                      </p:cBhvr>
                                      <p:rCtr x="13" y="-1852"/>
                                    </p:animMotion>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6"/>
                                        </p:tgtEl>
                                      </p:cBhvr>
                                    </p:animEffect>
                                    <p:set>
                                      <p:cBhvr>
                                        <p:cTn id="15"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D38DC-36B0-A3F3-BFE1-3CCF4022B7A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BF5888A-AE76-652A-E422-7ECA61649F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9B525029-9A9E-0F7C-F3D1-374EE0E9BABC}"/>
              </a:ext>
            </a:extLst>
          </p:cNvPr>
          <p:cNvGrpSpPr/>
          <p:nvPr/>
        </p:nvGrpSpPr>
        <p:grpSpPr>
          <a:xfrm>
            <a:off x="749586" y="174172"/>
            <a:ext cx="10692827" cy="813151"/>
            <a:chOff x="512202" y="174172"/>
            <a:chExt cx="10692827" cy="813151"/>
          </a:xfrm>
        </p:grpSpPr>
        <p:sp>
          <p:nvSpPr>
            <p:cNvPr id="5" name="Rectangle: Rounded Corners 4">
              <a:extLst>
                <a:ext uri="{FF2B5EF4-FFF2-40B4-BE49-F238E27FC236}">
                  <a16:creationId xmlns:a16="http://schemas.microsoft.com/office/drawing/2014/main" id="{1F700B27-873A-3A80-EA88-5FC7AC172514}"/>
                </a:ext>
              </a:extLst>
            </p:cNvPr>
            <p:cNvSpPr/>
            <p:nvPr/>
          </p:nvSpPr>
          <p:spPr>
            <a:xfrm>
              <a:off x="512202" y="174172"/>
              <a:ext cx="10692827" cy="813151"/>
            </a:xfrm>
            <a:prstGeom prst="roundRect">
              <a:avLst>
                <a:gd name="adj" fmla="val 50000"/>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D4A6FBE0-0BB8-47E3-EFB9-7CD05B3A5910}"/>
                </a:ext>
              </a:extLst>
            </p:cNvPr>
            <p:cNvSpPr txBox="1"/>
            <p:nvPr/>
          </p:nvSpPr>
          <p:spPr>
            <a:xfrm>
              <a:off x="512202" y="282859"/>
              <a:ext cx="10692827" cy="584775"/>
            </a:xfrm>
            <a:prstGeom prst="rect">
              <a:avLst/>
            </a:prstGeom>
            <a:noFill/>
          </p:spPr>
          <p:txBody>
            <a:bodyPr wrap="square" rtlCol="0">
              <a:spAutoFit/>
            </a:bodyPr>
            <a:lstStyle/>
            <a:p>
              <a:pPr algn="ct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1. </a:t>
              </a: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Tìm vế câu thay cho bông </a:t>
              </a:r>
              <a:r>
                <a:rPr lang="en-US" sz="3200" b="1" dirty="0" err="1">
                  <a:solidFill>
                    <a:srgbClr val="00B050"/>
                  </a:solidFill>
                  <a:latin typeface="Tahoma" panose="020B0604030504040204" pitchFamily="34" charset="0"/>
                  <a:ea typeface="Tahoma" panose="020B0604030504040204" pitchFamily="34" charset="0"/>
                  <a:cs typeface="Tahoma" panose="020B0604030504040204" pitchFamily="34" charset="0"/>
                </a:rPr>
                <a:t>tuyết</a:t>
              </a: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 để tạo câu ghép.</a:t>
              </a:r>
              <a:endPar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grpSp>
      <p:sp>
        <p:nvSpPr>
          <p:cNvPr id="7" name="TextBox 6">
            <a:extLst>
              <a:ext uri="{FF2B5EF4-FFF2-40B4-BE49-F238E27FC236}">
                <a16:creationId xmlns:a16="http://schemas.microsoft.com/office/drawing/2014/main" id="{812AF098-C0A3-6838-7455-F5874DD18393}"/>
              </a:ext>
            </a:extLst>
          </p:cNvPr>
          <p:cNvSpPr txBox="1"/>
          <p:nvPr/>
        </p:nvSpPr>
        <p:spPr>
          <a:xfrm>
            <a:off x="1039489" y="1266143"/>
            <a:ext cx="10402924" cy="1159035"/>
          </a:xfrm>
          <a:prstGeom prst="rect">
            <a:avLst/>
          </a:prstGeom>
          <a:noFill/>
        </p:spPr>
        <p:txBody>
          <a:bodyPr wrap="square" rtlCol="0">
            <a:spAutoFit/>
          </a:bodyPr>
          <a:lstStyle/>
          <a:p>
            <a:pPr>
              <a:lnSpc>
                <a:spcPct val="114000"/>
              </a:lnSpc>
              <a:spcBef>
                <a:spcPts val="900"/>
              </a:spcBef>
            </a:pPr>
            <a:r>
              <a:rPr lang="en-US" sz="3200" dirty="0">
                <a:latin typeface="Tahoma" panose="020B0604030504040204" pitchFamily="34" charset="0"/>
                <a:ea typeface="Tahoma" panose="020B0604030504040204" pitchFamily="34" charset="0"/>
                <a:cs typeface="Tahoma" panose="020B0604030504040204" pitchFamily="34" charset="0"/>
              </a:rPr>
              <a:t>a</a:t>
            </a:r>
            <a:r>
              <a:rPr lang="vi-VN" sz="3200" dirty="0">
                <a:latin typeface="Tahoma" panose="020B0604030504040204" pitchFamily="34" charset="0"/>
                <a:ea typeface="Tahoma" panose="020B0604030504040204" pitchFamily="34" charset="0"/>
                <a:cs typeface="Tahoma" panose="020B0604030504040204" pitchFamily="34" charset="0"/>
              </a:rPr>
              <a:t>. Vào dịp lễ Mừng xuân, chẳng những trẻ em được vui đùa thoả thích</a:t>
            </a:r>
            <a:r>
              <a:rPr lang="en-US" sz="3200" dirty="0">
                <a:latin typeface="Tahoma" panose="020B0604030504040204" pitchFamily="34" charset="0"/>
                <a:ea typeface="Tahoma" panose="020B0604030504040204" pitchFamily="34" charset="0"/>
                <a:cs typeface="Tahoma" panose="020B0604030504040204" pitchFamily="34" charset="0"/>
              </a:rPr>
              <a:t>       .</a:t>
            </a:r>
          </a:p>
        </p:txBody>
      </p:sp>
      <p:pic>
        <p:nvPicPr>
          <p:cNvPr id="11" name="Picture 10">
            <a:extLst>
              <a:ext uri="{FF2B5EF4-FFF2-40B4-BE49-F238E27FC236}">
                <a16:creationId xmlns:a16="http://schemas.microsoft.com/office/drawing/2014/main" id="{5F0F2238-11C6-175E-732C-1CF1B6503CA4}"/>
              </a:ext>
            </a:extLst>
          </p:cNvPr>
          <p:cNvPicPr>
            <a:picLocks noChangeAspect="1"/>
          </p:cNvPicPr>
          <p:nvPr/>
        </p:nvPicPr>
        <p:blipFill>
          <a:blip r:embed="rId3" cstate="hqprint">
            <a:extLst>
              <a:ext uri="{28A0092B-C50C-407E-A947-70E740481C1C}">
                <a14:useLocalDpi xmlns:a14="http://schemas.microsoft.com/office/drawing/2010/main" val="0"/>
              </a:ext>
            </a:extLst>
          </a:blip>
          <a:srcRect l="38421" t="28538" r="39320" b="29590"/>
          <a:stretch/>
        </p:blipFill>
        <p:spPr>
          <a:xfrm>
            <a:off x="3769895" y="1729058"/>
            <a:ext cx="802105" cy="848730"/>
          </a:xfrm>
          <a:prstGeom prst="rect">
            <a:avLst/>
          </a:prstGeom>
        </p:spPr>
      </p:pic>
      <p:grpSp>
        <p:nvGrpSpPr>
          <p:cNvPr id="16" name="Group 15">
            <a:extLst>
              <a:ext uri="{FF2B5EF4-FFF2-40B4-BE49-F238E27FC236}">
                <a16:creationId xmlns:a16="http://schemas.microsoft.com/office/drawing/2014/main" id="{9EEF3E09-5069-A500-7809-CA55281B0261}"/>
              </a:ext>
            </a:extLst>
          </p:cNvPr>
          <p:cNvGrpSpPr/>
          <p:nvPr/>
        </p:nvGrpSpPr>
        <p:grpSpPr>
          <a:xfrm>
            <a:off x="1039489" y="2696577"/>
            <a:ext cx="8808261" cy="848730"/>
            <a:chOff x="1039489" y="2696577"/>
            <a:chExt cx="8808261" cy="848730"/>
          </a:xfrm>
        </p:grpSpPr>
        <p:sp>
          <p:nvSpPr>
            <p:cNvPr id="8" name="TextBox 7">
              <a:extLst>
                <a:ext uri="{FF2B5EF4-FFF2-40B4-BE49-F238E27FC236}">
                  <a16:creationId xmlns:a16="http://schemas.microsoft.com/office/drawing/2014/main" id="{87AD2A6D-6CD3-A829-09F7-8A2A4538777A}"/>
                </a:ext>
              </a:extLst>
            </p:cNvPr>
            <p:cNvSpPr txBox="1"/>
            <p:nvPr/>
          </p:nvSpPr>
          <p:spPr>
            <a:xfrm>
              <a:off x="1039489" y="2828555"/>
              <a:ext cx="8808261" cy="584775"/>
            </a:xfrm>
            <a:prstGeom prst="rect">
              <a:avLst/>
            </a:prstGeom>
            <a:noFill/>
          </p:spPr>
          <p:txBody>
            <a:bodyPr wrap="square" rtlCol="0">
              <a:spAutoFit/>
            </a:bodyPr>
            <a:lstStyle/>
            <a:p>
              <a:r>
                <a:rPr lang="vi-VN" sz="3200" dirty="0">
                  <a:latin typeface="Tahoma" panose="020B0604030504040204" pitchFamily="34" charset="0"/>
                  <a:ea typeface="Tahoma" panose="020B0604030504040204" pitchFamily="34" charset="0"/>
                  <a:cs typeface="Tahoma" panose="020B0604030504040204" pitchFamily="34" charset="0"/>
                </a:rPr>
                <a:t>b. Mặc dù thiên nhiên khắc nghiệt nhưng</a:t>
              </a:r>
              <a:r>
                <a:rPr lang="en-US" sz="3200" dirty="0">
                  <a:latin typeface="Tahoma" panose="020B0604030504040204" pitchFamily="34" charset="0"/>
                  <a:ea typeface="Tahoma" panose="020B0604030504040204" pitchFamily="34" charset="0"/>
                  <a:cs typeface="Tahoma" panose="020B0604030504040204" pitchFamily="34" charset="0"/>
                </a:rPr>
                <a:t>  </a:t>
              </a:r>
              <a:r>
                <a:rPr lang="vi-VN" sz="3200" dirty="0">
                  <a:latin typeface="Tahoma" panose="020B0604030504040204" pitchFamily="34" charset="0"/>
                  <a:ea typeface="Tahoma" panose="020B0604030504040204" pitchFamily="34" charset="0"/>
                  <a:cs typeface="Tahoma" panose="020B0604030504040204" pitchFamily="34" charset="0"/>
                </a:rPr>
                <a:t> </a:t>
              </a:r>
              <a:r>
                <a:rPr lang="en-US" sz="3200" dirty="0">
                  <a:latin typeface="Tahoma" panose="020B0604030504040204" pitchFamily="34" charset="0"/>
                  <a:ea typeface="Tahoma" panose="020B0604030504040204" pitchFamily="34" charset="0"/>
                  <a:cs typeface="Tahoma" panose="020B0604030504040204" pitchFamily="34" charset="0"/>
                </a:rPr>
                <a:t>   </a:t>
              </a:r>
              <a:r>
                <a:rPr lang="vi-VN" sz="3200" dirty="0">
                  <a:latin typeface="Tahoma" panose="020B0604030504040204" pitchFamily="34" charset="0"/>
                  <a:ea typeface="Tahoma" panose="020B0604030504040204" pitchFamily="34" charset="0"/>
                  <a:cs typeface="Tahoma" panose="020B0604030504040204" pitchFamily="34" charset="0"/>
                </a:rPr>
                <a:t>.</a:t>
              </a:r>
              <a:endParaRPr lang="en-US" sz="3200" dirty="0">
                <a:latin typeface="Tahoma" panose="020B0604030504040204" pitchFamily="34" charset="0"/>
                <a:ea typeface="Tahoma" panose="020B0604030504040204" pitchFamily="34" charset="0"/>
                <a:cs typeface="Tahoma" panose="020B0604030504040204" pitchFamily="34" charset="0"/>
              </a:endParaRPr>
            </a:p>
          </p:txBody>
        </p:sp>
        <p:pic>
          <p:nvPicPr>
            <p:cNvPr id="12" name="Picture 11">
              <a:extLst>
                <a:ext uri="{FF2B5EF4-FFF2-40B4-BE49-F238E27FC236}">
                  <a16:creationId xmlns:a16="http://schemas.microsoft.com/office/drawing/2014/main" id="{D2A8CFFB-B2B3-A990-17B3-0345D43510FA}"/>
                </a:ext>
              </a:extLst>
            </p:cNvPr>
            <p:cNvPicPr>
              <a:picLocks noChangeAspect="1"/>
            </p:cNvPicPr>
            <p:nvPr/>
          </p:nvPicPr>
          <p:blipFill>
            <a:blip r:embed="rId3" cstate="hqprint">
              <a:extLst>
                <a:ext uri="{28A0092B-C50C-407E-A947-70E740481C1C}">
                  <a14:useLocalDpi xmlns:a14="http://schemas.microsoft.com/office/drawing/2010/main" val="0"/>
                </a:ext>
              </a:extLst>
            </a:blip>
            <a:srcRect l="38421" t="28538" r="39320" b="29590"/>
            <a:stretch/>
          </p:blipFill>
          <p:spPr>
            <a:xfrm>
              <a:off x="8494295" y="2696577"/>
              <a:ext cx="802105" cy="848730"/>
            </a:xfrm>
            <a:prstGeom prst="rect">
              <a:avLst/>
            </a:prstGeom>
          </p:spPr>
        </p:pic>
      </p:grpSp>
      <p:grpSp>
        <p:nvGrpSpPr>
          <p:cNvPr id="23" name="Group 22">
            <a:extLst>
              <a:ext uri="{FF2B5EF4-FFF2-40B4-BE49-F238E27FC236}">
                <a16:creationId xmlns:a16="http://schemas.microsoft.com/office/drawing/2014/main" id="{E2F28BE7-DF2E-807F-4E36-DC2A9EDA458D}"/>
              </a:ext>
            </a:extLst>
          </p:cNvPr>
          <p:cNvGrpSpPr/>
          <p:nvPr/>
        </p:nvGrpSpPr>
        <p:grpSpPr>
          <a:xfrm>
            <a:off x="699497" y="4037405"/>
            <a:ext cx="8936895" cy="848730"/>
            <a:chOff x="699497" y="4037405"/>
            <a:chExt cx="8936895" cy="848730"/>
          </a:xfrm>
        </p:grpSpPr>
        <p:sp>
          <p:nvSpPr>
            <p:cNvPr id="9" name="TextBox 8">
              <a:extLst>
                <a:ext uri="{FF2B5EF4-FFF2-40B4-BE49-F238E27FC236}">
                  <a16:creationId xmlns:a16="http://schemas.microsoft.com/office/drawing/2014/main" id="{589EC76F-2519-4B7B-9261-E721B6A15C5F}"/>
                </a:ext>
              </a:extLst>
            </p:cNvPr>
            <p:cNvSpPr txBox="1"/>
            <p:nvPr/>
          </p:nvSpPr>
          <p:spPr>
            <a:xfrm>
              <a:off x="699497" y="4169383"/>
              <a:ext cx="8936895" cy="584775"/>
            </a:xfrm>
            <a:prstGeom prst="rect">
              <a:avLst/>
            </a:prstGeom>
            <a:noFill/>
          </p:spPr>
          <p:txBody>
            <a:bodyPr wrap="square" rtlCol="0">
              <a:spAutoFit/>
            </a:bodyPr>
            <a:lstStyle/>
            <a:p>
              <a:r>
                <a:rPr lang="vi-VN" sz="3200" dirty="0">
                  <a:latin typeface="Tahoma" panose="020B0604030504040204" pitchFamily="34" charset="0"/>
                  <a:ea typeface="Tahoma" panose="020B0604030504040204" pitchFamily="34" charset="0"/>
                  <a:cs typeface="Tahoma" panose="020B0604030504040204" pitchFamily="34" charset="0"/>
                </a:rPr>
                <a:t>c. Nhờ bố kể những câu chuyện cổ tích mà</a:t>
              </a:r>
              <a:r>
                <a:rPr lang="en-US" sz="3200" dirty="0">
                  <a:latin typeface="Tahoma" panose="020B0604030504040204" pitchFamily="34" charset="0"/>
                  <a:ea typeface="Tahoma" panose="020B0604030504040204" pitchFamily="34" charset="0"/>
                  <a:cs typeface="Tahoma" panose="020B0604030504040204" pitchFamily="34" charset="0"/>
                </a:rPr>
                <a:t>       </a:t>
              </a:r>
              <a:r>
                <a:rPr lang="vi-VN" sz="3200" dirty="0">
                  <a:latin typeface="Tahoma" panose="020B0604030504040204" pitchFamily="34" charset="0"/>
                  <a:ea typeface="Tahoma" panose="020B0604030504040204" pitchFamily="34" charset="0"/>
                  <a:cs typeface="Tahoma" panose="020B0604030504040204" pitchFamily="34" charset="0"/>
                </a:rPr>
                <a:t>.</a:t>
              </a:r>
              <a:endParaRPr lang="en-US" sz="3200" dirty="0">
                <a:latin typeface="Tahoma" panose="020B0604030504040204" pitchFamily="34" charset="0"/>
                <a:ea typeface="Tahoma" panose="020B0604030504040204" pitchFamily="34" charset="0"/>
                <a:cs typeface="Tahoma" panose="020B0604030504040204" pitchFamily="34" charset="0"/>
              </a:endParaRPr>
            </a:p>
          </p:txBody>
        </p:sp>
        <p:pic>
          <p:nvPicPr>
            <p:cNvPr id="15" name="Picture 14">
              <a:extLst>
                <a:ext uri="{FF2B5EF4-FFF2-40B4-BE49-F238E27FC236}">
                  <a16:creationId xmlns:a16="http://schemas.microsoft.com/office/drawing/2014/main" id="{6F91F778-24A0-97C7-8C62-795E2E3A8426}"/>
                </a:ext>
              </a:extLst>
            </p:cNvPr>
            <p:cNvPicPr>
              <a:picLocks noChangeAspect="1"/>
            </p:cNvPicPr>
            <p:nvPr/>
          </p:nvPicPr>
          <p:blipFill>
            <a:blip r:embed="rId3" cstate="hqprint">
              <a:extLst>
                <a:ext uri="{28A0092B-C50C-407E-A947-70E740481C1C}">
                  <a14:useLocalDpi xmlns:a14="http://schemas.microsoft.com/office/drawing/2010/main" val="0"/>
                </a:ext>
              </a:extLst>
            </a:blip>
            <a:srcRect l="38421" t="28538" r="39320" b="29590"/>
            <a:stretch/>
          </p:blipFill>
          <p:spPr>
            <a:xfrm>
              <a:off x="8525658" y="4037405"/>
              <a:ext cx="802105" cy="848730"/>
            </a:xfrm>
            <a:prstGeom prst="rect">
              <a:avLst/>
            </a:prstGeom>
          </p:spPr>
        </p:pic>
      </p:grpSp>
      <p:pic>
        <p:nvPicPr>
          <p:cNvPr id="22" name="Picture 21">
            <a:extLst>
              <a:ext uri="{FF2B5EF4-FFF2-40B4-BE49-F238E27FC236}">
                <a16:creationId xmlns:a16="http://schemas.microsoft.com/office/drawing/2014/main" id="{B7D05D26-5B5C-9B37-CFF7-73802EB02A43}"/>
              </a:ext>
            </a:extLst>
          </p:cNvPr>
          <p:cNvPicPr>
            <a:picLocks noChangeAspect="1"/>
          </p:cNvPicPr>
          <p:nvPr/>
        </p:nvPicPr>
        <p:blipFill>
          <a:blip r:embed="rId4"/>
          <a:stretch>
            <a:fillRect/>
          </a:stretch>
        </p:blipFill>
        <p:spPr>
          <a:xfrm flipH="1">
            <a:off x="9296400" y="3196614"/>
            <a:ext cx="2639797" cy="3487214"/>
          </a:xfrm>
          <a:prstGeom prst="rect">
            <a:avLst/>
          </a:prstGeom>
        </p:spPr>
      </p:pic>
      <p:sp>
        <p:nvSpPr>
          <p:cNvPr id="10" name="TextBox 9">
            <a:extLst>
              <a:ext uri="{FF2B5EF4-FFF2-40B4-BE49-F238E27FC236}">
                <a16:creationId xmlns:a16="http://schemas.microsoft.com/office/drawing/2014/main" id="{5B40B97E-2CC6-96CB-09D0-39F9D332AEEC}"/>
              </a:ext>
            </a:extLst>
          </p:cNvPr>
          <p:cNvSpPr txBox="1"/>
          <p:nvPr/>
        </p:nvSpPr>
        <p:spPr>
          <a:xfrm>
            <a:off x="1039489" y="1302243"/>
            <a:ext cx="10402924" cy="1159035"/>
          </a:xfrm>
          <a:prstGeom prst="rect">
            <a:avLst/>
          </a:prstGeom>
          <a:noFill/>
        </p:spPr>
        <p:txBody>
          <a:bodyPr wrap="square" rtlCol="0">
            <a:spAutoFit/>
          </a:bodyPr>
          <a:lstStyle/>
          <a:p>
            <a:pPr>
              <a:lnSpc>
                <a:spcPct val="114000"/>
              </a:lnSpc>
              <a:spcBef>
                <a:spcPts val="900"/>
              </a:spcBef>
            </a:pPr>
            <a:r>
              <a:rPr lang="en-US" sz="3200" dirty="0">
                <a:latin typeface="Tahoma" panose="020B0604030504040204" pitchFamily="34" charset="0"/>
                <a:ea typeface="Tahoma" panose="020B0604030504040204" pitchFamily="34" charset="0"/>
                <a:cs typeface="Tahoma" panose="020B0604030504040204" pitchFamily="34" charset="0"/>
              </a:rPr>
              <a:t>a</a:t>
            </a:r>
            <a:r>
              <a:rPr lang="vi-VN" sz="3200" dirty="0">
                <a:latin typeface="Tahoma" panose="020B0604030504040204" pitchFamily="34" charset="0"/>
                <a:ea typeface="Tahoma" panose="020B0604030504040204" pitchFamily="34" charset="0"/>
                <a:cs typeface="Tahoma" panose="020B0604030504040204" pitchFamily="34" charset="0"/>
              </a:rPr>
              <a:t>. Vào dịp lễ Mừng xuân, chẳng những trẻ em được vui đùa thoả thíc</a:t>
            </a:r>
            <a:r>
              <a:rPr lang="en-US" sz="3200" dirty="0">
                <a:latin typeface="Tahoma" panose="020B0604030504040204" pitchFamily="34" charset="0"/>
                <a:ea typeface="Tahoma" panose="020B0604030504040204" pitchFamily="34" charset="0"/>
                <a:cs typeface="Tahoma" panose="020B0604030504040204" pitchFamily="34" charset="0"/>
              </a:rPr>
              <a:t>h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mà</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còn</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được</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người</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lớn</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mừng</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tuổi</a:t>
            </a:r>
            <a:r>
              <a:rPr lang="en-US" sz="3200" dirty="0">
                <a:latin typeface="Tahoma" panose="020B0604030504040204" pitchFamily="34" charset="0"/>
                <a:ea typeface="Tahoma" panose="020B0604030504040204" pitchFamily="34" charset="0"/>
                <a:cs typeface="Tahoma" panose="020B0604030504040204" pitchFamily="34" charset="0"/>
              </a:rPr>
              <a:t>.</a:t>
            </a:r>
          </a:p>
        </p:txBody>
      </p:sp>
      <p:pic>
        <p:nvPicPr>
          <p:cNvPr id="14" name="Picture 13">
            <a:extLst>
              <a:ext uri="{FF2B5EF4-FFF2-40B4-BE49-F238E27FC236}">
                <a16:creationId xmlns:a16="http://schemas.microsoft.com/office/drawing/2014/main" id="{C6A0337D-145D-806E-BC33-FF6438D0C9BD}"/>
              </a:ext>
            </a:extLst>
          </p:cNvPr>
          <p:cNvPicPr>
            <a:picLocks noChangeAspect="1"/>
          </p:cNvPicPr>
          <p:nvPr/>
        </p:nvPicPr>
        <p:blipFill>
          <a:blip r:embed="rId5" cstate="hqprint">
            <a:extLst>
              <a:ext uri="{28A0092B-C50C-407E-A947-70E740481C1C}">
                <a14:useLocalDpi xmlns:a14="http://schemas.microsoft.com/office/drawing/2010/main" val="0"/>
              </a:ext>
            </a:extLst>
          </a:blip>
          <a:srcRect l="74342" b="64111"/>
          <a:stretch/>
        </p:blipFill>
        <p:spPr>
          <a:xfrm rot="573538">
            <a:off x="6684308" y="1753702"/>
            <a:ext cx="984050" cy="847720"/>
          </a:xfrm>
          <a:prstGeom prst="rect">
            <a:avLst/>
          </a:prstGeom>
        </p:spPr>
      </p:pic>
      <p:sp>
        <p:nvSpPr>
          <p:cNvPr id="17" name="TextBox 16">
            <a:extLst>
              <a:ext uri="{FF2B5EF4-FFF2-40B4-BE49-F238E27FC236}">
                <a16:creationId xmlns:a16="http://schemas.microsoft.com/office/drawing/2014/main" id="{3B9A5BDA-7069-C015-600F-CDDEF540E403}"/>
              </a:ext>
            </a:extLst>
          </p:cNvPr>
          <p:cNvSpPr txBox="1"/>
          <p:nvPr/>
        </p:nvSpPr>
        <p:spPr>
          <a:xfrm>
            <a:off x="1039488" y="2822735"/>
            <a:ext cx="10402924" cy="1077218"/>
          </a:xfrm>
          <a:prstGeom prst="rect">
            <a:avLst/>
          </a:prstGeom>
          <a:noFill/>
        </p:spPr>
        <p:txBody>
          <a:bodyPr wrap="square" rtlCol="0">
            <a:spAutoFit/>
          </a:bodyPr>
          <a:lstStyle/>
          <a:p>
            <a:r>
              <a:rPr lang="vi-VN" sz="3200" dirty="0">
                <a:latin typeface="Tahoma" panose="020B0604030504040204" pitchFamily="34" charset="0"/>
                <a:ea typeface="Tahoma" panose="020B0604030504040204" pitchFamily="34" charset="0"/>
                <a:cs typeface="Tahoma" panose="020B0604030504040204" pitchFamily="34" charset="0"/>
              </a:rPr>
              <a:t>b. Mặc dù thiên nhiên khắc nghiệt </a:t>
            </a:r>
            <a:r>
              <a:rPr lang="en-US" sz="3200" dirty="0" err="1">
                <a:latin typeface="Tahoma" panose="020B0604030504040204" pitchFamily="34" charset="0"/>
                <a:ea typeface="Tahoma" panose="020B0604030504040204" pitchFamily="34" charset="0"/>
                <a:cs typeface="Tahoma" panose="020B0604030504040204" pitchFamily="34" charset="0"/>
              </a:rPr>
              <a:t>nhưng</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con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người</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vẫn</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tìm</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cách</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khắc</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phục</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a:t>
            </a:r>
          </a:p>
        </p:txBody>
      </p:sp>
      <p:pic>
        <p:nvPicPr>
          <p:cNvPr id="21" name="Picture 20">
            <a:extLst>
              <a:ext uri="{FF2B5EF4-FFF2-40B4-BE49-F238E27FC236}">
                <a16:creationId xmlns:a16="http://schemas.microsoft.com/office/drawing/2014/main" id="{49A6BDC7-51E2-3D8B-0914-F8FA10E55BBE}"/>
              </a:ext>
            </a:extLst>
          </p:cNvPr>
          <p:cNvPicPr>
            <a:picLocks noChangeAspect="1"/>
          </p:cNvPicPr>
          <p:nvPr/>
        </p:nvPicPr>
        <p:blipFill>
          <a:blip r:embed="rId6" cstate="hqprint">
            <a:extLst>
              <a:ext uri="{28A0092B-C50C-407E-A947-70E740481C1C}">
                <a14:useLocalDpi xmlns:a14="http://schemas.microsoft.com/office/drawing/2010/main" val="0"/>
              </a:ext>
            </a:extLst>
          </a:blip>
          <a:srcRect l="73683" t="75871" r="4665" b="8421"/>
          <a:stretch/>
        </p:blipFill>
        <p:spPr>
          <a:xfrm rot="789484" flipH="1">
            <a:off x="4661139" y="3361934"/>
            <a:ext cx="1006458" cy="410704"/>
          </a:xfrm>
          <a:prstGeom prst="rect">
            <a:avLst/>
          </a:prstGeom>
        </p:spPr>
      </p:pic>
      <p:sp>
        <p:nvSpPr>
          <p:cNvPr id="24" name="TextBox 23">
            <a:extLst>
              <a:ext uri="{FF2B5EF4-FFF2-40B4-BE49-F238E27FC236}">
                <a16:creationId xmlns:a16="http://schemas.microsoft.com/office/drawing/2014/main" id="{7E81A9E8-22CD-E294-3CBE-C4BC5621C358}"/>
              </a:ext>
            </a:extLst>
          </p:cNvPr>
          <p:cNvSpPr txBox="1"/>
          <p:nvPr/>
        </p:nvSpPr>
        <p:spPr>
          <a:xfrm>
            <a:off x="689811" y="4155391"/>
            <a:ext cx="7146037" cy="1569660"/>
          </a:xfrm>
          <a:prstGeom prst="rect">
            <a:avLst/>
          </a:prstGeom>
          <a:noFill/>
        </p:spPr>
        <p:txBody>
          <a:bodyPr wrap="square" rtlCol="0">
            <a:spAutoFit/>
          </a:bodyPr>
          <a:lstStyle/>
          <a:p>
            <a:r>
              <a:rPr lang="vi-VN" sz="3200" dirty="0">
                <a:latin typeface="Tahoma" panose="020B0604030504040204" pitchFamily="34" charset="0"/>
                <a:ea typeface="Tahoma" panose="020B0604030504040204" pitchFamily="34" charset="0"/>
                <a:cs typeface="Tahoma" panose="020B0604030504040204" pitchFamily="34" charset="0"/>
              </a:rPr>
              <a:t>c. Nhờ bố kể những câu chuyện cổ tích </a:t>
            </a:r>
            <a:r>
              <a:rPr lang="en-US" sz="3200" dirty="0" err="1">
                <a:latin typeface="Tahoma" panose="020B0604030504040204" pitchFamily="34" charset="0"/>
                <a:ea typeface="Tahoma" panose="020B0604030504040204" pitchFamily="34" charset="0"/>
                <a:cs typeface="Tahoma" panose="020B0604030504040204" pitchFamily="34" charset="0"/>
              </a:rPr>
              <a:t>mà</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em</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đã</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học</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được</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rất</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nhiều</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bài</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học</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cuộc</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sống</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a:t>
            </a:r>
          </a:p>
        </p:txBody>
      </p:sp>
      <p:grpSp>
        <p:nvGrpSpPr>
          <p:cNvPr id="30" name="Group 29">
            <a:extLst>
              <a:ext uri="{FF2B5EF4-FFF2-40B4-BE49-F238E27FC236}">
                <a16:creationId xmlns:a16="http://schemas.microsoft.com/office/drawing/2014/main" id="{C9F929F1-D183-EB2F-5F18-3FCE4F56F537}"/>
              </a:ext>
            </a:extLst>
          </p:cNvPr>
          <p:cNvGrpSpPr/>
          <p:nvPr/>
        </p:nvGrpSpPr>
        <p:grpSpPr>
          <a:xfrm>
            <a:off x="1699462" y="4637191"/>
            <a:ext cx="3437694" cy="1060602"/>
            <a:chOff x="1699462" y="4637191"/>
            <a:chExt cx="3437694" cy="1060602"/>
          </a:xfrm>
        </p:grpSpPr>
        <p:pic>
          <p:nvPicPr>
            <p:cNvPr id="28" name="Picture 27">
              <a:extLst>
                <a:ext uri="{FF2B5EF4-FFF2-40B4-BE49-F238E27FC236}">
                  <a16:creationId xmlns:a16="http://schemas.microsoft.com/office/drawing/2014/main" id="{282D447E-A016-C08F-BCC4-0744C0720E13}"/>
                </a:ext>
              </a:extLst>
            </p:cNvPr>
            <p:cNvPicPr>
              <a:picLocks noChangeAspect="1"/>
            </p:cNvPicPr>
            <p:nvPr/>
          </p:nvPicPr>
          <p:blipFill>
            <a:blip r:embed="rId7" cstate="hqprint">
              <a:extLst>
                <a:ext uri="{28A0092B-C50C-407E-A947-70E740481C1C}">
                  <a14:useLocalDpi xmlns:a14="http://schemas.microsoft.com/office/drawing/2010/main" val="0"/>
                </a:ext>
              </a:extLst>
            </a:blip>
            <a:srcRect l="50000" t="50000" r="41195" b="8772"/>
            <a:stretch/>
          </p:blipFill>
          <p:spPr>
            <a:xfrm rot="18866146">
              <a:off x="2084508" y="4252145"/>
              <a:ext cx="539505" cy="1309597"/>
            </a:xfrm>
            <a:prstGeom prst="rect">
              <a:avLst/>
            </a:prstGeom>
          </p:spPr>
        </p:pic>
        <p:pic>
          <p:nvPicPr>
            <p:cNvPr id="29" name="Picture 28">
              <a:extLst>
                <a:ext uri="{FF2B5EF4-FFF2-40B4-BE49-F238E27FC236}">
                  <a16:creationId xmlns:a16="http://schemas.microsoft.com/office/drawing/2014/main" id="{F5F368E7-190B-572F-F7B3-18F4F45FCF85}"/>
                </a:ext>
              </a:extLst>
            </p:cNvPr>
            <p:cNvPicPr>
              <a:picLocks noChangeAspect="1"/>
            </p:cNvPicPr>
            <p:nvPr/>
          </p:nvPicPr>
          <p:blipFill>
            <a:blip r:embed="rId8" cstate="hqprint">
              <a:extLst>
                <a:ext uri="{28A0092B-C50C-407E-A947-70E740481C1C}">
                  <a14:useLocalDpi xmlns:a14="http://schemas.microsoft.com/office/drawing/2010/main" val="0"/>
                </a:ext>
              </a:extLst>
            </a:blip>
            <a:srcRect l="50000" t="50000" r="41195" b="8772"/>
            <a:stretch/>
          </p:blipFill>
          <p:spPr>
            <a:xfrm rot="3010482">
              <a:off x="4268392" y="4829029"/>
              <a:ext cx="564554" cy="1172974"/>
            </a:xfrm>
            <a:prstGeom prst="rect">
              <a:avLst/>
            </a:prstGeom>
          </p:spPr>
        </p:pic>
      </p:grpSp>
    </p:spTree>
    <p:extLst>
      <p:ext uri="{BB962C8B-B14F-4D97-AF65-F5344CB8AC3E}">
        <p14:creationId xmlns:p14="http://schemas.microsoft.com/office/powerpoint/2010/main" val="390698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par>
                                <p:cTn id="9" presetID="10"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Effect transition="in" filter="fade">
                                      <p:cBhvr>
                                        <p:cTn id="18" dur="500"/>
                                        <p:tgtEl>
                                          <p:spTgt spid="14"/>
                                        </p:tgtEl>
                                      </p:cBhvr>
                                    </p:animEffect>
                                  </p:childTnLst>
                                </p:cTn>
                              </p:par>
                            </p:childTnLst>
                          </p:cTn>
                        </p:par>
                        <p:par>
                          <p:cTn id="19" fill="hold">
                            <p:stCondLst>
                              <p:cond delay="500"/>
                            </p:stCondLst>
                            <p:childTnLst>
                              <p:par>
                                <p:cTn id="20" presetID="42" presetClass="path" presetSubtype="0" accel="50000" decel="50000" fill="hold" nodeType="afterEffect">
                                  <p:stCondLst>
                                    <p:cond delay="0"/>
                                  </p:stCondLst>
                                  <p:childTnLst>
                                    <p:animMotion origin="layout" path="M -1.66667E-6 -2.59259E-6 L 0.29557 0.29213 " pathEditMode="relative" rAng="0" ptsTypes="AA">
                                      <p:cBhvr>
                                        <p:cTn id="21" dur="1000" fill="hold"/>
                                        <p:tgtEl>
                                          <p:spTgt spid="14"/>
                                        </p:tgtEl>
                                        <p:attrNameLst>
                                          <p:attrName>ppt_x</p:attrName>
                                          <p:attrName>ppt_y</p:attrName>
                                        </p:attrNameLst>
                                      </p:cBhvr>
                                      <p:rCtr x="14779" y="14606"/>
                                    </p:animMotion>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16"/>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fill="hold"/>
                                        <p:tgtEl>
                                          <p:spTgt spid="21"/>
                                        </p:tgtEl>
                                        <p:attrNameLst>
                                          <p:attrName>ppt_w</p:attrName>
                                        </p:attrNameLst>
                                      </p:cBhvr>
                                      <p:tavLst>
                                        <p:tav tm="0">
                                          <p:val>
                                            <p:fltVal val="0"/>
                                          </p:val>
                                        </p:tav>
                                        <p:tav tm="100000">
                                          <p:val>
                                            <p:strVal val="#ppt_w"/>
                                          </p:val>
                                        </p:tav>
                                      </p:tavLst>
                                    </p:anim>
                                    <p:anim calcmode="lin" valueType="num">
                                      <p:cBhvr>
                                        <p:cTn id="34" dur="500" fill="hold"/>
                                        <p:tgtEl>
                                          <p:spTgt spid="21"/>
                                        </p:tgtEl>
                                        <p:attrNameLst>
                                          <p:attrName>ppt_h</p:attrName>
                                        </p:attrNameLst>
                                      </p:cBhvr>
                                      <p:tavLst>
                                        <p:tav tm="0">
                                          <p:val>
                                            <p:fltVal val="0"/>
                                          </p:val>
                                        </p:tav>
                                        <p:tav tm="100000">
                                          <p:val>
                                            <p:strVal val="#ppt_h"/>
                                          </p:val>
                                        </p:tav>
                                      </p:tavLst>
                                    </p:anim>
                                    <p:animEffect transition="in" filter="fade">
                                      <p:cBhvr>
                                        <p:cTn id="35" dur="500"/>
                                        <p:tgtEl>
                                          <p:spTgt spid="21"/>
                                        </p:tgtEl>
                                      </p:cBhvr>
                                    </p:animEffect>
                                  </p:childTnLst>
                                </p:cTn>
                              </p:par>
                            </p:childTnLst>
                          </p:cTn>
                        </p:par>
                        <p:par>
                          <p:cTn id="36" fill="hold">
                            <p:stCondLst>
                              <p:cond delay="500"/>
                            </p:stCondLst>
                            <p:childTnLst>
                              <p:par>
                                <p:cTn id="37" presetID="42" presetClass="path" presetSubtype="0" accel="50000" decel="50000" fill="hold" nodeType="afterEffect">
                                  <p:stCondLst>
                                    <p:cond delay="0"/>
                                  </p:stCondLst>
                                  <p:childTnLst>
                                    <p:animMotion origin="layout" path="M 2.29167E-6 1.11111E-6 L 0.43008 0.06967 " pathEditMode="relative" rAng="0" ptsTypes="AA">
                                      <p:cBhvr>
                                        <p:cTn id="38" dur="1000" fill="hold"/>
                                        <p:tgtEl>
                                          <p:spTgt spid="21"/>
                                        </p:tgtEl>
                                        <p:attrNameLst>
                                          <p:attrName>ppt_x</p:attrName>
                                          <p:attrName>ppt_y</p:attrName>
                                        </p:attrNameLst>
                                      </p:cBhvr>
                                      <p:rCtr x="21497" y="3472"/>
                                    </p:animMotion>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23"/>
                                        </p:tgtEl>
                                        <p:attrNameLst>
                                          <p:attrName>style.visibility</p:attrName>
                                        </p:attrNameLst>
                                      </p:cBhvr>
                                      <p:to>
                                        <p:strVal val="hidden"/>
                                      </p:to>
                                    </p:set>
                                  </p:childTnLst>
                                </p:cTn>
                              </p:par>
                              <p:par>
                                <p:cTn id="43" presetID="10"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30"/>
                                        </p:tgtEl>
                                        <p:attrNameLst>
                                          <p:attrName>style.visibility</p:attrName>
                                        </p:attrNameLst>
                                      </p:cBhvr>
                                      <p:to>
                                        <p:strVal val="visible"/>
                                      </p:to>
                                    </p:set>
                                    <p:anim calcmode="lin" valueType="num">
                                      <p:cBhvr>
                                        <p:cTn id="50" dur="500" fill="hold"/>
                                        <p:tgtEl>
                                          <p:spTgt spid="30"/>
                                        </p:tgtEl>
                                        <p:attrNameLst>
                                          <p:attrName>ppt_w</p:attrName>
                                        </p:attrNameLst>
                                      </p:cBhvr>
                                      <p:tavLst>
                                        <p:tav tm="0">
                                          <p:val>
                                            <p:fltVal val="0"/>
                                          </p:val>
                                        </p:tav>
                                        <p:tav tm="100000">
                                          <p:val>
                                            <p:strVal val="#ppt_w"/>
                                          </p:val>
                                        </p:tav>
                                      </p:tavLst>
                                    </p:anim>
                                    <p:anim calcmode="lin" valueType="num">
                                      <p:cBhvr>
                                        <p:cTn id="51" dur="500" fill="hold"/>
                                        <p:tgtEl>
                                          <p:spTgt spid="30"/>
                                        </p:tgtEl>
                                        <p:attrNameLst>
                                          <p:attrName>ppt_h</p:attrName>
                                        </p:attrNameLst>
                                      </p:cBhvr>
                                      <p:tavLst>
                                        <p:tav tm="0">
                                          <p:val>
                                            <p:fltVal val="0"/>
                                          </p:val>
                                        </p:tav>
                                        <p:tav tm="100000">
                                          <p:val>
                                            <p:strVal val="#ppt_h"/>
                                          </p:val>
                                        </p:tav>
                                      </p:tavLst>
                                    </p:anim>
                                    <p:animEffect transition="in" filter="fade">
                                      <p:cBhvr>
                                        <p:cTn id="52" dur="500"/>
                                        <p:tgtEl>
                                          <p:spTgt spid="30"/>
                                        </p:tgtEl>
                                      </p:cBhvr>
                                    </p:animEffect>
                                  </p:childTnLst>
                                </p:cTn>
                              </p:par>
                            </p:childTnLst>
                          </p:cTn>
                        </p:par>
                        <p:par>
                          <p:cTn id="53" fill="hold">
                            <p:stCondLst>
                              <p:cond delay="500"/>
                            </p:stCondLst>
                            <p:childTnLst>
                              <p:par>
                                <p:cTn id="54" presetID="42" presetClass="path" presetSubtype="0" accel="50000" decel="50000" fill="hold" nodeType="afterEffect">
                                  <p:stCondLst>
                                    <p:cond delay="0"/>
                                  </p:stCondLst>
                                  <p:childTnLst>
                                    <p:animMotion origin="layout" path="M 1.45833E-6 -2.22222E-6 L 0.58607 -0.07245 " pathEditMode="relative" rAng="0" ptsTypes="AA">
                                      <p:cBhvr>
                                        <p:cTn id="55" dur="1000" fill="hold"/>
                                        <p:tgtEl>
                                          <p:spTgt spid="30"/>
                                        </p:tgtEl>
                                        <p:attrNameLst>
                                          <p:attrName>ppt_x</p:attrName>
                                          <p:attrName>ppt_y</p:attrName>
                                        </p:attrNameLst>
                                      </p:cBhvr>
                                      <p:rCtr x="29297" y="-363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7"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96433-C243-5E5D-3933-E2989F8C50F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679EBE6-13E4-D85F-DA46-D6C2567308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30490708-3425-0798-0CC3-8C72B81E7EAC}"/>
              </a:ext>
            </a:extLst>
          </p:cNvPr>
          <p:cNvGrpSpPr/>
          <p:nvPr/>
        </p:nvGrpSpPr>
        <p:grpSpPr>
          <a:xfrm>
            <a:off x="749586" y="174172"/>
            <a:ext cx="10692827" cy="813151"/>
            <a:chOff x="512202" y="174172"/>
            <a:chExt cx="10692827" cy="813151"/>
          </a:xfrm>
        </p:grpSpPr>
        <p:sp>
          <p:nvSpPr>
            <p:cNvPr id="5" name="Rectangle: Rounded Corners 4">
              <a:extLst>
                <a:ext uri="{FF2B5EF4-FFF2-40B4-BE49-F238E27FC236}">
                  <a16:creationId xmlns:a16="http://schemas.microsoft.com/office/drawing/2014/main" id="{3DA652AD-3CD2-08C6-B843-627DE90E3175}"/>
                </a:ext>
              </a:extLst>
            </p:cNvPr>
            <p:cNvSpPr/>
            <p:nvPr/>
          </p:nvSpPr>
          <p:spPr>
            <a:xfrm>
              <a:off x="512202" y="174172"/>
              <a:ext cx="10692827" cy="813151"/>
            </a:xfrm>
            <a:prstGeom prst="roundRect">
              <a:avLst>
                <a:gd name="adj" fmla="val 50000"/>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BE439F73-1BE2-27B5-ED7B-BE4336B21009}"/>
                </a:ext>
              </a:extLst>
            </p:cNvPr>
            <p:cNvSpPr txBox="1"/>
            <p:nvPr/>
          </p:nvSpPr>
          <p:spPr>
            <a:xfrm>
              <a:off x="512202" y="282859"/>
              <a:ext cx="10692827" cy="584775"/>
            </a:xfrm>
            <a:prstGeom prst="rect">
              <a:avLst/>
            </a:prstGeom>
            <a:noFill/>
          </p:spPr>
          <p:txBody>
            <a:bodyPr wrap="square" rtlCol="0">
              <a:spAutoFit/>
            </a:bodyPr>
            <a:lstStyle/>
            <a:p>
              <a:pPr algn="ct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2. </a:t>
              </a: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Đặt câu ghép theo các yêu cầu sau:</a:t>
              </a:r>
              <a:endPar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grpSp>
      <p:sp>
        <p:nvSpPr>
          <p:cNvPr id="7" name="TextBox 6">
            <a:extLst>
              <a:ext uri="{FF2B5EF4-FFF2-40B4-BE49-F238E27FC236}">
                <a16:creationId xmlns:a16="http://schemas.microsoft.com/office/drawing/2014/main" id="{5A534F2F-C5A1-108E-9291-6B50EC8ABAD4}"/>
              </a:ext>
            </a:extLst>
          </p:cNvPr>
          <p:cNvSpPr txBox="1"/>
          <p:nvPr/>
        </p:nvSpPr>
        <p:spPr>
          <a:xfrm>
            <a:off x="1039489" y="1266143"/>
            <a:ext cx="10402924" cy="1159035"/>
          </a:xfrm>
          <a:prstGeom prst="rect">
            <a:avLst/>
          </a:prstGeom>
          <a:noFill/>
        </p:spPr>
        <p:txBody>
          <a:bodyPr wrap="square" rtlCol="0">
            <a:spAutoFit/>
          </a:bodyPr>
          <a:lstStyle/>
          <a:p>
            <a:pPr>
              <a:lnSpc>
                <a:spcPct val="114000"/>
              </a:lnSpc>
              <a:spcBef>
                <a:spcPts val="900"/>
              </a:spcBef>
            </a:pPr>
            <a:r>
              <a:rPr lang="vi-VN" sz="3200" dirty="0">
                <a:solidFill>
                  <a:schemeClr val="accent4">
                    <a:lumMod val="75000"/>
                  </a:schemeClr>
                </a:solidFill>
                <a:latin typeface="Tahoma" panose="020B0604030504040204" pitchFamily="34" charset="0"/>
                <a:ea typeface="Tahoma" panose="020B0604030504040204" pitchFamily="34" charset="0"/>
                <a:cs typeface="Tahoma" panose="020B0604030504040204" pitchFamily="34" charset="0"/>
              </a:rPr>
              <a:t>a. Một câu ghép sử dụng một trong các cặp kết từ: vì ... nên ..., bởi … nên ..., nhờ ...nên (mà) ...</a:t>
            </a:r>
            <a:endParaRPr lang="en-US" sz="3200" dirty="0">
              <a:solidFill>
                <a:schemeClr val="accent4">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B0E121C1-58A3-F80F-BC13-248C27A84FD1}"/>
              </a:ext>
            </a:extLst>
          </p:cNvPr>
          <p:cNvSpPr txBox="1"/>
          <p:nvPr/>
        </p:nvSpPr>
        <p:spPr>
          <a:xfrm>
            <a:off x="1039489" y="2828555"/>
            <a:ext cx="10692827" cy="1077218"/>
          </a:xfrm>
          <a:prstGeom prst="rect">
            <a:avLst/>
          </a:prstGeom>
          <a:noFill/>
        </p:spPr>
        <p:txBody>
          <a:bodyPr wrap="square" rtlCol="0">
            <a:spAutoFit/>
          </a:bodyPr>
          <a:lstStyle/>
          <a:p>
            <a:r>
              <a:rPr lang="vi-VN" sz="3200" dirty="0">
                <a:solidFill>
                  <a:srgbClr val="E3099A"/>
                </a:solidFill>
                <a:latin typeface="Tahoma" panose="020B0604030504040204" pitchFamily="34" charset="0"/>
                <a:ea typeface="Tahoma" panose="020B0604030504040204" pitchFamily="34" charset="0"/>
                <a:cs typeface="Tahoma" panose="020B0604030504040204" pitchFamily="34" charset="0"/>
              </a:rPr>
              <a:t>b. Một câu ghép sử dụng một trong các cặp kết từ: nếu .. thì ..., hễ ... thì ..., giá ... thì ...</a:t>
            </a:r>
            <a:endParaRPr lang="en-US" sz="3200" dirty="0">
              <a:solidFill>
                <a:srgbClr val="E3099A"/>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11B50E3A-81A8-C128-50C3-0AF2CEF6607E}"/>
              </a:ext>
            </a:extLst>
          </p:cNvPr>
          <p:cNvSpPr txBox="1"/>
          <p:nvPr/>
        </p:nvSpPr>
        <p:spPr>
          <a:xfrm>
            <a:off x="992986" y="4176515"/>
            <a:ext cx="9017288" cy="1077218"/>
          </a:xfrm>
          <a:prstGeom prst="rect">
            <a:avLst/>
          </a:prstGeom>
          <a:noFill/>
        </p:spPr>
        <p:txBody>
          <a:bodyPr wrap="square" rtlCol="0">
            <a:spAutoFit/>
          </a:bodyPr>
          <a:lstStyle/>
          <a:p>
            <a:r>
              <a:rPr lang="vi-VN" sz="3200" dirty="0">
                <a:solidFill>
                  <a:srgbClr val="7030A0"/>
                </a:solidFill>
                <a:latin typeface="Tahoma" panose="020B0604030504040204" pitchFamily="34" charset="0"/>
                <a:ea typeface="Tahoma" panose="020B0604030504040204" pitchFamily="34" charset="0"/>
                <a:cs typeface="Tahoma" panose="020B0604030504040204" pitchFamily="34" charset="0"/>
              </a:rPr>
              <a:t>c. Một câu ghép sử dụng một trong các cặp từ hô ứng: vừa ... đã ..., càng ... càng ...</a:t>
            </a:r>
            <a:endParaRPr lang="en-US" sz="3200" dirty="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pic>
        <p:nvPicPr>
          <p:cNvPr id="13" name="Picture 12">
            <a:extLst>
              <a:ext uri="{FF2B5EF4-FFF2-40B4-BE49-F238E27FC236}">
                <a16:creationId xmlns:a16="http://schemas.microsoft.com/office/drawing/2014/main" id="{4ADE2096-F9D6-8880-29A7-93EA107D5B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0816" y="3808512"/>
            <a:ext cx="2081500" cy="3017068"/>
          </a:xfrm>
          <a:prstGeom prst="rect">
            <a:avLst/>
          </a:prstGeom>
        </p:spPr>
      </p:pic>
    </p:spTree>
    <p:extLst>
      <p:ext uri="{BB962C8B-B14F-4D97-AF65-F5344CB8AC3E}">
        <p14:creationId xmlns:p14="http://schemas.microsoft.com/office/powerpoint/2010/main" val="281514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2B74E-9996-9D5A-8BCB-B7039408B7F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2CFCE9E-DF1B-F060-14FB-ED20605737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3A31B8CB-42CC-6D0F-F179-DD2FBE83F5C1}"/>
              </a:ext>
            </a:extLst>
          </p:cNvPr>
          <p:cNvGrpSpPr/>
          <p:nvPr/>
        </p:nvGrpSpPr>
        <p:grpSpPr>
          <a:xfrm>
            <a:off x="749586" y="174172"/>
            <a:ext cx="10692827" cy="813151"/>
            <a:chOff x="512202" y="174172"/>
            <a:chExt cx="10692827" cy="813151"/>
          </a:xfrm>
        </p:grpSpPr>
        <p:sp>
          <p:nvSpPr>
            <p:cNvPr id="5" name="Rectangle: Rounded Corners 4">
              <a:extLst>
                <a:ext uri="{FF2B5EF4-FFF2-40B4-BE49-F238E27FC236}">
                  <a16:creationId xmlns:a16="http://schemas.microsoft.com/office/drawing/2014/main" id="{86C8E237-BE6D-3719-4479-66BFA36EA7E0}"/>
                </a:ext>
              </a:extLst>
            </p:cNvPr>
            <p:cNvSpPr/>
            <p:nvPr/>
          </p:nvSpPr>
          <p:spPr>
            <a:xfrm>
              <a:off x="512202" y="174172"/>
              <a:ext cx="10692827" cy="813151"/>
            </a:xfrm>
            <a:prstGeom prst="roundRect">
              <a:avLst>
                <a:gd name="adj" fmla="val 50000"/>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14353FEA-4BD8-B0F0-7D33-4C73947EF80C}"/>
                </a:ext>
              </a:extLst>
            </p:cNvPr>
            <p:cNvSpPr txBox="1"/>
            <p:nvPr/>
          </p:nvSpPr>
          <p:spPr>
            <a:xfrm>
              <a:off x="512202" y="282859"/>
              <a:ext cx="10692827" cy="584775"/>
            </a:xfrm>
            <a:prstGeom prst="rect">
              <a:avLst/>
            </a:prstGeom>
            <a:noFill/>
          </p:spPr>
          <p:txBody>
            <a:bodyPr wrap="square" rtlCol="0">
              <a:spAutoFit/>
            </a:bodyPr>
            <a:lstStyle/>
            <a:p>
              <a:pPr algn="ct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2. </a:t>
              </a: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Đặt câu ghép theo các yêu cầu sau:</a:t>
              </a:r>
              <a:endPar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grpSp>
      <p:sp>
        <p:nvSpPr>
          <p:cNvPr id="7" name="TextBox 6">
            <a:extLst>
              <a:ext uri="{FF2B5EF4-FFF2-40B4-BE49-F238E27FC236}">
                <a16:creationId xmlns:a16="http://schemas.microsoft.com/office/drawing/2014/main" id="{CEEF6F08-5906-65BF-1F0D-C198CB821A2F}"/>
              </a:ext>
            </a:extLst>
          </p:cNvPr>
          <p:cNvSpPr txBox="1"/>
          <p:nvPr/>
        </p:nvSpPr>
        <p:spPr>
          <a:xfrm>
            <a:off x="1039489" y="1266143"/>
            <a:ext cx="10402924" cy="1159035"/>
          </a:xfrm>
          <a:prstGeom prst="rect">
            <a:avLst/>
          </a:prstGeom>
          <a:noFill/>
        </p:spPr>
        <p:txBody>
          <a:bodyPr wrap="square" rtlCol="0">
            <a:spAutoFit/>
          </a:bodyPr>
          <a:lstStyle/>
          <a:p>
            <a:pPr>
              <a:lnSpc>
                <a:spcPct val="114000"/>
              </a:lnSpc>
              <a:spcBef>
                <a:spcPts val="900"/>
              </a:spcBef>
            </a:pPr>
            <a:r>
              <a:rPr lang="vi-VN" sz="3200" dirty="0">
                <a:solidFill>
                  <a:schemeClr val="accent4">
                    <a:lumMod val="75000"/>
                  </a:schemeClr>
                </a:solidFill>
                <a:latin typeface="Tahoma" panose="020B0604030504040204" pitchFamily="34" charset="0"/>
                <a:ea typeface="Tahoma" panose="020B0604030504040204" pitchFamily="34" charset="0"/>
                <a:cs typeface="Tahoma" panose="020B0604030504040204" pitchFamily="34" charset="0"/>
              </a:rPr>
              <a:t>a. Một câu ghép sử dụng một trong các cặp kết từ: vì ... nên ..., bởi … nên ..., nhờ ...nên (mà) ...</a:t>
            </a:r>
            <a:endParaRPr lang="en-US" sz="3200" dirty="0">
              <a:solidFill>
                <a:schemeClr val="accent4">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FAF684AD-316A-A39A-DE96-006E68170269}"/>
              </a:ext>
            </a:extLst>
          </p:cNvPr>
          <p:cNvSpPr txBox="1"/>
          <p:nvPr/>
        </p:nvSpPr>
        <p:spPr>
          <a:xfrm>
            <a:off x="1039489" y="2828555"/>
            <a:ext cx="9628511" cy="1077218"/>
          </a:xfrm>
          <a:prstGeom prst="rect">
            <a:avLst/>
          </a:prstGeom>
          <a:noFill/>
        </p:spPr>
        <p:txBody>
          <a:bodyPr wrap="square" rtlCol="0">
            <a:spAutoFit/>
          </a:bodyPr>
          <a:lstStyle/>
          <a:p>
            <a:r>
              <a:rPr lang="vi-VN" sz="3200" dirty="0">
                <a:solidFill>
                  <a:srgbClr val="E3099A"/>
                </a:solidFill>
                <a:latin typeface="Tahoma" panose="020B0604030504040204" pitchFamily="34" charset="0"/>
                <a:ea typeface="Tahoma" panose="020B0604030504040204" pitchFamily="34" charset="0"/>
                <a:cs typeface="Tahoma" panose="020B0604030504040204" pitchFamily="34" charset="0"/>
              </a:rPr>
              <a:t>b. Một câu ghép sử dụng một trong các cặp kết từ: nếu .. thì ..., hễ ... thì ..., giá ... thì ...</a:t>
            </a:r>
            <a:endParaRPr lang="en-US" sz="3200" dirty="0">
              <a:solidFill>
                <a:srgbClr val="E3099A"/>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2489DA2F-23B6-C521-9571-7CB58E0E1C4D}"/>
              </a:ext>
            </a:extLst>
          </p:cNvPr>
          <p:cNvSpPr txBox="1"/>
          <p:nvPr/>
        </p:nvSpPr>
        <p:spPr>
          <a:xfrm>
            <a:off x="992986" y="4176515"/>
            <a:ext cx="8121893" cy="1077218"/>
          </a:xfrm>
          <a:prstGeom prst="rect">
            <a:avLst/>
          </a:prstGeom>
          <a:noFill/>
        </p:spPr>
        <p:txBody>
          <a:bodyPr wrap="square" rtlCol="0">
            <a:spAutoFit/>
          </a:bodyPr>
          <a:lstStyle/>
          <a:p>
            <a:r>
              <a:rPr lang="vi-VN" sz="3200" dirty="0">
                <a:solidFill>
                  <a:srgbClr val="7030A0"/>
                </a:solidFill>
                <a:latin typeface="Tahoma" panose="020B0604030504040204" pitchFamily="34" charset="0"/>
                <a:ea typeface="Tahoma" panose="020B0604030504040204" pitchFamily="34" charset="0"/>
                <a:cs typeface="Tahoma" panose="020B0604030504040204" pitchFamily="34" charset="0"/>
              </a:rPr>
              <a:t>c. Một câu ghép sử dụng một trong các cặp từ hô ứng: vừa ... đã ..., càng ... càng ...</a:t>
            </a:r>
            <a:endParaRPr lang="en-US" sz="3200" dirty="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pic>
        <p:nvPicPr>
          <p:cNvPr id="16" name="Picture 15">
            <a:extLst>
              <a:ext uri="{FF2B5EF4-FFF2-40B4-BE49-F238E27FC236}">
                <a16:creationId xmlns:a16="http://schemas.microsoft.com/office/drawing/2014/main" id="{BD30644E-E510-27F1-F46F-E9F467B1C053}"/>
              </a:ext>
            </a:extLst>
          </p:cNvPr>
          <p:cNvPicPr>
            <a:picLocks noChangeAspect="1"/>
          </p:cNvPicPr>
          <p:nvPr/>
        </p:nvPicPr>
        <p:blipFill>
          <a:blip r:embed="rId3"/>
          <a:stretch>
            <a:fillRect/>
          </a:stretch>
        </p:blipFill>
        <p:spPr>
          <a:xfrm>
            <a:off x="8891314" y="3309604"/>
            <a:ext cx="3493311" cy="3487214"/>
          </a:xfrm>
          <a:prstGeom prst="rect">
            <a:avLst/>
          </a:prstGeom>
        </p:spPr>
      </p:pic>
      <p:sp>
        <p:nvSpPr>
          <p:cNvPr id="17" name="TextBox 16">
            <a:extLst>
              <a:ext uri="{FF2B5EF4-FFF2-40B4-BE49-F238E27FC236}">
                <a16:creationId xmlns:a16="http://schemas.microsoft.com/office/drawing/2014/main" id="{ADAB66E9-4032-75FA-50B9-768F509AC2D5}"/>
              </a:ext>
            </a:extLst>
          </p:cNvPr>
          <p:cNvSpPr txBox="1"/>
          <p:nvPr/>
        </p:nvSpPr>
        <p:spPr>
          <a:xfrm>
            <a:off x="1039489" y="1559273"/>
            <a:ext cx="10402924" cy="597664"/>
          </a:xfrm>
          <a:prstGeom prst="rect">
            <a:avLst/>
          </a:prstGeom>
          <a:noFill/>
        </p:spPr>
        <p:txBody>
          <a:bodyPr wrap="square" rtlCol="0">
            <a:spAutoFit/>
          </a:bodyPr>
          <a:lstStyle/>
          <a:p>
            <a:pPr>
              <a:lnSpc>
                <a:spcPct val="114000"/>
              </a:lnSpc>
              <a:spcBef>
                <a:spcPts val="900"/>
              </a:spcBef>
            </a:pPr>
            <a:r>
              <a:rPr lang="en-US" sz="3200" b="1" dirty="0">
                <a:solidFill>
                  <a:schemeClr val="accent4">
                    <a:lumMod val="75000"/>
                  </a:schemeClr>
                </a:solidFill>
                <a:latin typeface="Tahoma" panose="020B0604030504040204" pitchFamily="34" charset="0"/>
                <a:ea typeface="Tahoma" panose="020B0604030504040204" pitchFamily="34" charset="0"/>
                <a:cs typeface="Tahoma" panose="020B0604030504040204" pitchFamily="34" charset="0"/>
              </a:rPr>
              <a:t>a, </a:t>
            </a:r>
            <a:r>
              <a:rPr lang="en-US" sz="3200" b="1" dirty="0" err="1">
                <a:solidFill>
                  <a:schemeClr val="accent4">
                    <a:lumMod val="75000"/>
                  </a:schemeClr>
                </a:solidFill>
                <a:latin typeface="Tahoma" panose="020B0604030504040204" pitchFamily="34" charset="0"/>
                <a:ea typeface="Tahoma" panose="020B0604030504040204" pitchFamily="34" charset="0"/>
                <a:cs typeface="Tahoma" panose="020B0604030504040204" pitchFamily="34" charset="0"/>
              </a:rPr>
              <a:t>Vì</a:t>
            </a:r>
            <a:r>
              <a:rPr lang="en-US" sz="3200" b="1" dirty="0">
                <a:solidFill>
                  <a:schemeClr val="accent4">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chemeClr val="accent4">
                    <a:lumMod val="75000"/>
                  </a:schemeClr>
                </a:solidFill>
                <a:latin typeface="Tahoma" panose="020B0604030504040204" pitchFamily="34" charset="0"/>
                <a:ea typeface="Tahoma" panose="020B0604030504040204" pitchFamily="34" charset="0"/>
                <a:cs typeface="Tahoma" panose="020B0604030504040204" pitchFamily="34" charset="0"/>
              </a:rPr>
              <a:t>trời</a:t>
            </a:r>
            <a:r>
              <a:rPr lang="en-US" sz="3200" b="1" dirty="0">
                <a:solidFill>
                  <a:schemeClr val="accent4">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chemeClr val="accent4">
                    <a:lumMod val="75000"/>
                  </a:schemeClr>
                </a:solidFill>
                <a:latin typeface="Tahoma" panose="020B0604030504040204" pitchFamily="34" charset="0"/>
                <a:ea typeface="Tahoma" panose="020B0604030504040204" pitchFamily="34" charset="0"/>
                <a:cs typeface="Tahoma" panose="020B0604030504040204" pitchFamily="34" charset="0"/>
              </a:rPr>
              <a:t>mưa</a:t>
            </a:r>
            <a:r>
              <a:rPr lang="en-US" sz="3200" b="1" dirty="0">
                <a:solidFill>
                  <a:schemeClr val="accent4">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chemeClr val="accent4">
                    <a:lumMod val="75000"/>
                  </a:schemeClr>
                </a:solidFill>
                <a:latin typeface="Tahoma" panose="020B0604030504040204" pitchFamily="34" charset="0"/>
                <a:ea typeface="Tahoma" panose="020B0604030504040204" pitchFamily="34" charset="0"/>
                <a:cs typeface="Tahoma" panose="020B0604030504040204" pitchFamily="34" charset="0"/>
              </a:rPr>
              <a:t>lớn</a:t>
            </a:r>
            <a:r>
              <a:rPr lang="en-US" sz="3200" b="1" dirty="0">
                <a:solidFill>
                  <a:schemeClr val="accent4">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chemeClr val="accent4">
                    <a:lumMod val="75000"/>
                  </a:schemeClr>
                </a:solidFill>
                <a:latin typeface="Tahoma" panose="020B0604030504040204" pitchFamily="34" charset="0"/>
                <a:ea typeface="Tahoma" panose="020B0604030504040204" pitchFamily="34" charset="0"/>
                <a:cs typeface="Tahoma" panose="020B0604030504040204" pitchFamily="34" charset="0"/>
              </a:rPr>
              <a:t>nên</a:t>
            </a:r>
            <a:r>
              <a:rPr lang="en-US" sz="3200" b="1" dirty="0">
                <a:solidFill>
                  <a:schemeClr val="accent4">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chemeClr val="accent4">
                    <a:lumMod val="75000"/>
                  </a:schemeClr>
                </a:solidFill>
                <a:latin typeface="Tahoma" panose="020B0604030504040204" pitchFamily="34" charset="0"/>
                <a:ea typeface="Tahoma" panose="020B0604030504040204" pitchFamily="34" charset="0"/>
                <a:cs typeface="Tahoma" panose="020B0604030504040204" pitchFamily="34" charset="0"/>
              </a:rPr>
              <a:t>em</a:t>
            </a:r>
            <a:r>
              <a:rPr lang="en-US" sz="3200" b="1" dirty="0">
                <a:solidFill>
                  <a:schemeClr val="accent4">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chemeClr val="accent4">
                    <a:lumMod val="75000"/>
                  </a:schemeClr>
                </a:solidFill>
                <a:latin typeface="Tahoma" panose="020B0604030504040204" pitchFamily="34" charset="0"/>
                <a:ea typeface="Tahoma" panose="020B0604030504040204" pitchFamily="34" charset="0"/>
                <a:cs typeface="Tahoma" panose="020B0604030504040204" pitchFamily="34" charset="0"/>
              </a:rPr>
              <a:t>phải</a:t>
            </a:r>
            <a:r>
              <a:rPr lang="en-US" sz="3200" b="1" dirty="0">
                <a:solidFill>
                  <a:schemeClr val="accent4">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chemeClr val="accent4">
                    <a:lumMod val="75000"/>
                  </a:schemeClr>
                </a:solidFill>
                <a:latin typeface="Tahoma" panose="020B0604030504040204" pitchFamily="34" charset="0"/>
                <a:ea typeface="Tahoma" panose="020B0604030504040204" pitchFamily="34" charset="0"/>
                <a:cs typeface="Tahoma" panose="020B0604030504040204" pitchFamily="34" charset="0"/>
              </a:rPr>
              <a:t>nghỉ</a:t>
            </a:r>
            <a:r>
              <a:rPr lang="en-US" sz="3200" b="1" dirty="0">
                <a:solidFill>
                  <a:schemeClr val="accent4">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chemeClr val="accent4">
                    <a:lumMod val="75000"/>
                  </a:schemeClr>
                </a:solidFill>
                <a:latin typeface="Tahoma" panose="020B0604030504040204" pitchFamily="34" charset="0"/>
                <a:ea typeface="Tahoma" panose="020B0604030504040204" pitchFamily="34" charset="0"/>
                <a:cs typeface="Tahoma" panose="020B0604030504040204" pitchFamily="34" charset="0"/>
              </a:rPr>
              <a:t>học</a:t>
            </a:r>
            <a:r>
              <a:rPr lang="en-US" sz="3200" b="1" dirty="0">
                <a:solidFill>
                  <a:schemeClr val="accent4">
                    <a:lumMod val="75000"/>
                  </a:schemeClr>
                </a:solidFill>
                <a:latin typeface="Tahoma" panose="020B0604030504040204" pitchFamily="34" charset="0"/>
                <a:ea typeface="Tahoma" panose="020B0604030504040204" pitchFamily="34" charset="0"/>
                <a:cs typeface="Tahoma" panose="020B0604030504040204" pitchFamily="34" charset="0"/>
              </a:rPr>
              <a:t>.</a:t>
            </a:r>
          </a:p>
        </p:txBody>
      </p:sp>
      <p:pic>
        <p:nvPicPr>
          <p:cNvPr id="20" name="Picture 19">
            <a:extLst>
              <a:ext uri="{FF2B5EF4-FFF2-40B4-BE49-F238E27FC236}">
                <a16:creationId xmlns:a16="http://schemas.microsoft.com/office/drawing/2014/main" id="{2E92E6D7-0A84-FFCA-AB5B-6A9B54BB1988}"/>
              </a:ext>
            </a:extLst>
          </p:cNvPr>
          <p:cNvPicPr>
            <a:picLocks noChangeAspect="1"/>
          </p:cNvPicPr>
          <p:nvPr/>
        </p:nvPicPr>
        <p:blipFill>
          <a:blip r:embed="rId4" cstate="hqprint">
            <a:extLst>
              <a:ext uri="{28A0092B-C50C-407E-A947-70E740481C1C}">
                <a14:useLocalDpi xmlns:a14="http://schemas.microsoft.com/office/drawing/2010/main" val="0"/>
              </a:ext>
            </a:extLst>
          </a:blip>
          <a:srcRect l="74761" t="35726" r="4737" b="35189"/>
          <a:stretch/>
        </p:blipFill>
        <p:spPr>
          <a:xfrm rot="3446285">
            <a:off x="5006767" y="1084909"/>
            <a:ext cx="1937831" cy="1546392"/>
          </a:xfrm>
          <a:prstGeom prst="rect">
            <a:avLst/>
          </a:prstGeom>
        </p:spPr>
      </p:pic>
      <p:sp>
        <p:nvSpPr>
          <p:cNvPr id="21" name="TextBox 20">
            <a:extLst>
              <a:ext uri="{FF2B5EF4-FFF2-40B4-BE49-F238E27FC236}">
                <a16:creationId xmlns:a16="http://schemas.microsoft.com/office/drawing/2014/main" id="{D8B7F33C-9CDA-4434-7EA1-CF94A446CEEB}"/>
              </a:ext>
            </a:extLst>
          </p:cNvPr>
          <p:cNvSpPr txBox="1"/>
          <p:nvPr/>
        </p:nvSpPr>
        <p:spPr>
          <a:xfrm>
            <a:off x="1009458" y="2831071"/>
            <a:ext cx="9628511" cy="1077218"/>
          </a:xfrm>
          <a:prstGeom prst="rect">
            <a:avLst/>
          </a:prstGeom>
          <a:noFill/>
        </p:spPr>
        <p:txBody>
          <a:bodyPr wrap="square" rtlCol="0">
            <a:spAutoFit/>
          </a:bodyPr>
          <a:lstStyle/>
          <a:p>
            <a:r>
              <a:rPr lang="vi-VN" sz="3200" b="1" dirty="0">
                <a:solidFill>
                  <a:srgbClr val="E3099A"/>
                </a:solidFill>
                <a:latin typeface="Tahoma" panose="020B0604030504040204" pitchFamily="34" charset="0"/>
                <a:ea typeface="Tahoma" panose="020B0604030504040204" pitchFamily="34" charset="0"/>
                <a:cs typeface="Tahoma" panose="020B0604030504040204" pitchFamily="34" charset="0"/>
              </a:rPr>
              <a:t>b. </a:t>
            </a:r>
            <a:r>
              <a:rPr lang="en-US" sz="3200" b="1" dirty="0" err="1">
                <a:solidFill>
                  <a:srgbClr val="E3099A"/>
                </a:solidFill>
                <a:latin typeface="Tahoma" panose="020B0604030504040204" pitchFamily="34" charset="0"/>
                <a:ea typeface="Tahoma" panose="020B0604030504040204" pitchFamily="34" charset="0"/>
                <a:cs typeface="Tahoma" panose="020B0604030504040204" pitchFamily="34" charset="0"/>
              </a:rPr>
              <a:t>Nếu</a:t>
            </a:r>
            <a:r>
              <a:rPr lang="en-US" sz="3200" b="1" dirty="0">
                <a:solidFill>
                  <a:srgbClr val="E3099A"/>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E3099A"/>
                </a:solidFill>
                <a:latin typeface="Tahoma" panose="020B0604030504040204" pitchFamily="34" charset="0"/>
                <a:ea typeface="Tahoma" panose="020B0604030504040204" pitchFamily="34" charset="0"/>
                <a:cs typeface="Tahoma" panose="020B0604030504040204" pitchFamily="34" charset="0"/>
              </a:rPr>
              <a:t>em</a:t>
            </a:r>
            <a:r>
              <a:rPr lang="en-US" sz="3200" b="1" dirty="0">
                <a:solidFill>
                  <a:srgbClr val="E3099A"/>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E3099A"/>
                </a:solidFill>
                <a:latin typeface="Tahoma" panose="020B0604030504040204" pitchFamily="34" charset="0"/>
                <a:ea typeface="Tahoma" panose="020B0604030504040204" pitchFamily="34" charset="0"/>
                <a:cs typeface="Tahoma" panose="020B0604030504040204" pitchFamily="34" charset="0"/>
              </a:rPr>
              <a:t>cố</a:t>
            </a:r>
            <a:r>
              <a:rPr lang="en-US" sz="3200" b="1" dirty="0">
                <a:solidFill>
                  <a:srgbClr val="E3099A"/>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E3099A"/>
                </a:solidFill>
                <a:latin typeface="Tahoma" panose="020B0604030504040204" pitchFamily="34" charset="0"/>
                <a:ea typeface="Tahoma" panose="020B0604030504040204" pitchFamily="34" charset="0"/>
                <a:cs typeface="Tahoma" panose="020B0604030504040204" pitchFamily="34" charset="0"/>
              </a:rPr>
              <a:t>gắng</a:t>
            </a:r>
            <a:r>
              <a:rPr lang="en-US" sz="3200" b="1" dirty="0">
                <a:solidFill>
                  <a:srgbClr val="E3099A"/>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E3099A"/>
                </a:solidFill>
                <a:latin typeface="Tahoma" panose="020B0604030504040204" pitchFamily="34" charset="0"/>
                <a:ea typeface="Tahoma" panose="020B0604030504040204" pitchFamily="34" charset="0"/>
                <a:cs typeface="Tahoma" panose="020B0604030504040204" pitchFamily="34" charset="0"/>
              </a:rPr>
              <a:t>học</a:t>
            </a:r>
            <a:r>
              <a:rPr lang="en-US" sz="3200" b="1" dirty="0">
                <a:solidFill>
                  <a:srgbClr val="E3099A"/>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E3099A"/>
                </a:solidFill>
                <a:latin typeface="Tahoma" panose="020B0604030504040204" pitchFamily="34" charset="0"/>
                <a:ea typeface="Tahoma" panose="020B0604030504040204" pitchFamily="34" charset="0"/>
                <a:cs typeface="Tahoma" panose="020B0604030504040204" pitchFamily="34" charset="0"/>
              </a:rPr>
              <a:t>tập</a:t>
            </a:r>
            <a:r>
              <a:rPr lang="en-US" sz="3200" b="1" dirty="0">
                <a:solidFill>
                  <a:srgbClr val="E3099A"/>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E3099A"/>
                </a:solidFill>
                <a:latin typeface="Tahoma" panose="020B0604030504040204" pitchFamily="34" charset="0"/>
                <a:ea typeface="Tahoma" panose="020B0604030504040204" pitchFamily="34" charset="0"/>
                <a:cs typeface="Tahoma" panose="020B0604030504040204" pitchFamily="34" charset="0"/>
              </a:rPr>
              <a:t>thì</a:t>
            </a:r>
            <a:r>
              <a:rPr lang="en-US" sz="3200" b="1" dirty="0">
                <a:solidFill>
                  <a:srgbClr val="E3099A"/>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E3099A"/>
                </a:solidFill>
                <a:latin typeface="Tahoma" panose="020B0604030504040204" pitchFamily="34" charset="0"/>
                <a:ea typeface="Tahoma" panose="020B0604030504040204" pitchFamily="34" charset="0"/>
                <a:cs typeface="Tahoma" panose="020B0604030504040204" pitchFamily="34" charset="0"/>
              </a:rPr>
              <a:t>em</a:t>
            </a:r>
            <a:r>
              <a:rPr lang="en-US" sz="3200" b="1" dirty="0">
                <a:solidFill>
                  <a:srgbClr val="E3099A"/>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E3099A"/>
                </a:solidFill>
                <a:latin typeface="Tahoma" panose="020B0604030504040204" pitchFamily="34" charset="0"/>
                <a:ea typeface="Tahoma" panose="020B0604030504040204" pitchFamily="34" charset="0"/>
                <a:cs typeface="Tahoma" panose="020B0604030504040204" pitchFamily="34" charset="0"/>
              </a:rPr>
              <a:t>sẽ</a:t>
            </a:r>
            <a:r>
              <a:rPr lang="en-US" sz="3200" b="1" dirty="0">
                <a:solidFill>
                  <a:srgbClr val="E3099A"/>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E3099A"/>
                </a:solidFill>
                <a:latin typeface="Tahoma" panose="020B0604030504040204" pitchFamily="34" charset="0"/>
                <a:ea typeface="Tahoma" panose="020B0604030504040204" pitchFamily="34" charset="0"/>
                <a:cs typeface="Tahoma" panose="020B0604030504040204" pitchFamily="34" charset="0"/>
              </a:rPr>
              <a:t>đạt</a:t>
            </a:r>
            <a:r>
              <a:rPr lang="en-US" sz="3200" b="1" dirty="0">
                <a:solidFill>
                  <a:srgbClr val="E3099A"/>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E3099A"/>
                </a:solidFill>
                <a:latin typeface="Tahoma" panose="020B0604030504040204" pitchFamily="34" charset="0"/>
                <a:ea typeface="Tahoma" panose="020B0604030504040204" pitchFamily="34" charset="0"/>
                <a:cs typeface="Tahoma" panose="020B0604030504040204" pitchFamily="34" charset="0"/>
              </a:rPr>
              <a:t>kết</a:t>
            </a:r>
            <a:r>
              <a:rPr lang="en-US" sz="3200" b="1" dirty="0">
                <a:solidFill>
                  <a:srgbClr val="E3099A"/>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E3099A"/>
                </a:solidFill>
                <a:latin typeface="Tahoma" panose="020B0604030504040204" pitchFamily="34" charset="0"/>
                <a:ea typeface="Tahoma" panose="020B0604030504040204" pitchFamily="34" charset="0"/>
                <a:cs typeface="Tahoma" panose="020B0604030504040204" pitchFamily="34" charset="0"/>
              </a:rPr>
              <a:t>quả</a:t>
            </a:r>
            <a:r>
              <a:rPr lang="en-US" sz="3200" b="1" dirty="0">
                <a:solidFill>
                  <a:srgbClr val="E3099A"/>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E3099A"/>
                </a:solidFill>
                <a:latin typeface="Tahoma" panose="020B0604030504040204" pitchFamily="34" charset="0"/>
                <a:ea typeface="Tahoma" panose="020B0604030504040204" pitchFamily="34" charset="0"/>
                <a:cs typeface="Tahoma" panose="020B0604030504040204" pitchFamily="34" charset="0"/>
              </a:rPr>
              <a:t>cao</a:t>
            </a:r>
            <a:r>
              <a:rPr lang="en-US" sz="3200" b="1" dirty="0">
                <a:solidFill>
                  <a:srgbClr val="E3099A"/>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E3099A"/>
                </a:solidFill>
                <a:latin typeface="Tahoma" panose="020B0604030504040204" pitchFamily="34" charset="0"/>
                <a:ea typeface="Tahoma" panose="020B0604030504040204" pitchFamily="34" charset="0"/>
                <a:cs typeface="Tahoma" panose="020B0604030504040204" pitchFamily="34" charset="0"/>
              </a:rPr>
              <a:t>trong</a:t>
            </a:r>
            <a:r>
              <a:rPr lang="en-US" sz="3200" b="1" dirty="0">
                <a:solidFill>
                  <a:srgbClr val="E3099A"/>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E3099A"/>
                </a:solidFill>
                <a:latin typeface="Tahoma" panose="020B0604030504040204" pitchFamily="34" charset="0"/>
                <a:ea typeface="Tahoma" panose="020B0604030504040204" pitchFamily="34" charset="0"/>
                <a:cs typeface="Tahoma" panose="020B0604030504040204" pitchFamily="34" charset="0"/>
              </a:rPr>
              <a:t>kì</a:t>
            </a:r>
            <a:r>
              <a:rPr lang="en-US" sz="3200" b="1" dirty="0">
                <a:solidFill>
                  <a:srgbClr val="E3099A"/>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E3099A"/>
                </a:solidFill>
                <a:latin typeface="Tahoma" panose="020B0604030504040204" pitchFamily="34" charset="0"/>
                <a:ea typeface="Tahoma" panose="020B0604030504040204" pitchFamily="34" charset="0"/>
                <a:cs typeface="Tahoma" panose="020B0604030504040204" pitchFamily="34" charset="0"/>
              </a:rPr>
              <a:t>thi</a:t>
            </a:r>
            <a:r>
              <a:rPr lang="en-US" sz="3200" b="1" dirty="0">
                <a:solidFill>
                  <a:srgbClr val="E3099A"/>
                </a:solidFill>
                <a:latin typeface="Tahoma" panose="020B0604030504040204" pitchFamily="34" charset="0"/>
                <a:ea typeface="Tahoma" panose="020B0604030504040204" pitchFamily="34" charset="0"/>
                <a:cs typeface="Tahoma" panose="020B0604030504040204" pitchFamily="34" charset="0"/>
              </a:rPr>
              <a:t>.</a:t>
            </a:r>
          </a:p>
        </p:txBody>
      </p:sp>
      <p:pic>
        <p:nvPicPr>
          <p:cNvPr id="24" name="Picture 23">
            <a:extLst>
              <a:ext uri="{FF2B5EF4-FFF2-40B4-BE49-F238E27FC236}">
                <a16:creationId xmlns:a16="http://schemas.microsoft.com/office/drawing/2014/main" id="{E9419063-41C9-F2ED-E3AA-3E79C3D23D9E}"/>
              </a:ext>
            </a:extLst>
          </p:cNvPr>
          <p:cNvPicPr>
            <a:picLocks noChangeAspect="1"/>
          </p:cNvPicPr>
          <p:nvPr/>
        </p:nvPicPr>
        <p:blipFill>
          <a:blip r:embed="rId5" cstate="hqprint">
            <a:extLst>
              <a:ext uri="{28A0092B-C50C-407E-A947-70E740481C1C}">
                <a14:useLocalDpi xmlns:a14="http://schemas.microsoft.com/office/drawing/2010/main" val="0"/>
              </a:ext>
            </a:extLst>
          </a:blip>
          <a:srcRect l="60428" t="50000" r="27072" b="9186"/>
          <a:stretch/>
        </p:blipFill>
        <p:spPr>
          <a:xfrm rot="764899">
            <a:off x="4374671" y="2584564"/>
            <a:ext cx="778726" cy="1430246"/>
          </a:xfrm>
          <a:prstGeom prst="rect">
            <a:avLst/>
          </a:prstGeom>
        </p:spPr>
      </p:pic>
      <p:sp>
        <p:nvSpPr>
          <p:cNvPr id="25" name="TextBox 24">
            <a:extLst>
              <a:ext uri="{FF2B5EF4-FFF2-40B4-BE49-F238E27FC236}">
                <a16:creationId xmlns:a16="http://schemas.microsoft.com/office/drawing/2014/main" id="{CE8D171F-2631-F323-1BE6-228BC767CB6C}"/>
              </a:ext>
            </a:extLst>
          </p:cNvPr>
          <p:cNvSpPr txBox="1"/>
          <p:nvPr/>
        </p:nvSpPr>
        <p:spPr>
          <a:xfrm>
            <a:off x="992985" y="4349833"/>
            <a:ext cx="8121893" cy="584775"/>
          </a:xfrm>
          <a:prstGeom prst="rect">
            <a:avLst/>
          </a:prstGeom>
          <a:noFill/>
        </p:spPr>
        <p:txBody>
          <a:bodyPr wrap="square" rtlCol="0">
            <a:spAutoFit/>
          </a:bodyPr>
          <a:lstStyle/>
          <a:p>
            <a:r>
              <a:rPr lang="vi-VN" sz="3200" b="1" dirty="0">
                <a:solidFill>
                  <a:srgbClr val="7030A0"/>
                </a:solidFill>
                <a:latin typeface="Tahoma" panose="020B0604030504040204" pitchFamily="34" charset="0"/>
                <a:ea typeface="Tahoma" panose="020B0604030504040204" pitchFamily="34" charset="0"/>
                <a:cs typeface="Tahoma" panose="020B0604030504040204" pitchFamily="34" charset="0"/>
              </a:rPr>
              <a:t>c.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Trời</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vừa</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sáng</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mẹ</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em</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đã</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đi</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làm</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a:t>
            </a:r>
          </a:p>
        </p:txBody>
      </p:sp>
      <p:pic>
        <p:nvPicPr>
          <p:cNvPr id="28" name="Picture 27">
            <a:extLst>
              <a:ext uri="{FF2B5EF4-FFF2-40B4-BE49-F238E27FC236}">
                <a16:creationId xmlns:a16="http://schemas.microsoft.com/office/drawing/2014/main" id="{627FB4F4-5650-9413-7871-2ACA9911BF65}"/>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4485" b="34384" l="52500" r="73773">
                        <a14:foregroundMark x1="55795" y1="11919" x2="67114" y2="14020"/>
                        <a14:foregroundMark x1="64068" y1="15677" x2="69341" y2="30424"/>
                      </a14:backgroundRemoval>
                    </a14:imgEffect>
                  </a14:imgLayer>
                </a14:imgProps>
              </a:ext>
              <a:ext uri="{28A0092B-C50C-407E-A947-70E740481C1C}">
                <a14:useLocalDpi xmlns:a14="http://schemas.microsoft.com/office/drawing/2010/main" val="0"/>
              </a:ext>
            </a:extLst>
          </a:blip>
          <a:srcRect l="52010" t="740" r="25239" b="65973"/>
          <a:stretch/>
        </p:blipFill>
        <p:spPr>
          <a:xfrm rot="610079">
            <a:off x="2624262" y="4116760"/>
            <a:ext cx="2042747" cy="1280951"/>
          </a:xfrm>
          <a:prstGeom prst="rect">
            <a:avLst/>
          </a:prstGeom>
        </p:spPr>
      </p:pic>
    </p:spTree>
    <p:extLst>
      <p:ext uri="{BB962C8B-B14F-4D97-AF65-F5344CB8AC3E}">
        <p14:creationId xmlns:p14="http://schemas.microsoft.com/office/powerpoint/2010/main" val="2935353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500" fill="hold"/>
                                        <p:tgtEl>
                                          <p:spTgt spid="20"/>
                                        </p:tgtEl>
                                        <p:attrNameLst>
                                          <p:attrName>ppt_w</p:attrName>
                                        </p:attrNameLst>
                                      </p:cBhvr>
                                      <p:tavLst>
                                        <p:tav tm="0">
                                          <p:val>
                                            <p:fltVal val="0"/>
                                          </p:val>
                                        </p:tav>
                                        <p:tav tm="100000">
                                          <p:val>
                                            <p:strVal val="#ppt_w"/>
                                          </p:val>
                                        </p:tav>
                                      </p:tavLst>
                                    </p:anim>
                                    <p:anim calcmode="lin" valueType="num">
                                      <p:cBhvr>
                                        <p:cTn id="14" dur="500" fill="hold"/>
                                        <p:tgtEl>
                                          <p:spTgt spid="20"/>
                                        </p:tgtEl>
                                        <p:attrNameLst>
                                          <p:attrName>ppt_h</p:attrName>
                                        </p:attrNameLst>
                                      </p:cBhvr>
                                      <p:tavLst>
                                        <p:tav tm="0">
                                          <p:val>
                                            <p:fltVal val="0"/>
                                          </p:val>
                                        </p:tav>
                                        <p:tav tm="100000">
                                          <p:val>
                                            <p:strVal val="#ppt_h"/>
                                          </p:val>
                                        </p:tav>
                                      </p:tavLst>
                                    </p:anim>
                                    <p:animEffect transition="in" filter="fade">
                                      <p:cBhvr>
                                        <p:cTn id="15" dur="500"/>
                                        <p:tgtEl>
                                          <p:spTgt spid="20"/>
                                        </p:tgtEl>
                                      </p:cBhvr>
                                    </p:animEffect>
                                  </p:childTnLst>
                                </p:cTn>
                              </p:par>
                            </p:childTnLst>
                          </p:cTn>
                        </p:par>
                        <p:par>
                          <p:cTn id="16" fill="hold">
                            <p:stCondLst>
                              <p:cond delay="500"/>
                            </p:stCondLst>
                            <p:childTnLst>
                              <p:par>
                                <p:cTn id="17" presetID="42" presetClass="path" presetSubtype="0" accel="50000" decel="50000" fill="hold" nodeType="afterEffect">
                                  <p:stCondLst>
                                    <p:cond delay="0"/>
                                  </p:stCondLst>
                                  <p:childTnLst>
                                    <p:animMotion origin="layout" path="M -4.16667E-6 -3.33333E-6 L 0.4599 0.25 " pathEditMode="relative" rAng="0" ptsTypes="AA">
                                      <p:cBhvr>
                                        <p:cTn id="18" dur="1000" fill="hold"/>
                                        <p:tgtEl>
                                          <p:spTgt spid="20"/>
                                        </p:tgtEl>
                                        <p:attrNameLst>
                                          <p:attrName>ppt_x</p:attrName>
                                          <p:attrName>ppt_y</p:attrName>
                                        </p:attrNameLst>
                                      </p:cBhvr>
                                      <p:rCtr x="22995" y="12500"/>
                                    </p:animMotion>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500" fill="hold"/>
                                        <p:tgtEl>
                                          <p:spTgt spid="24"/>
                                        </p:tgtEl>
                                        <p:attrNameLst>
                                          <p:attrName>ppt_w</p:attrName>
                                        </p:attrNameLst>
                                      </p:cBhvr>
                                      <p:tavLst>
                                        <p:tav tm="0">
                                          <p:val>
                                            <p:fltVal val="0"/>
                                          </p:val>
                                        </p:tav>
                                        <p:tav tm="100000">
                                          <p:val>
                                            <p:strVal val="#ppt_w"/>
                                          </p:val>
                                        </p:tav>
                                      </p:tavLst>
                                    </p:anim>
                                    <p:anim calcmode="lin" valueType="num">
                                      <p:cBhvr>
                                        <p:cTn id="30" dur="500" fill="hold"/>
                                        <p:tgtEl>
                                          <p:spTgt spid="24"/>
                                        </p:tgtEl>
                                        <p:attrNameLst>
                                          <p:attrName>ppt_h</p:attrName>
                                        </p:attrNameLst>
                                      </p:cBhvr>
                                      <p:tavLst>
                                        <p:tav tm="0">
                                          <p:val>
                                            <p:fltVal val="0"/>
                                          </p:val>
                                        </p:tav>
                                        <p:tav tm="100000">
                                          <p:val>
                                            <p:strVal val="#ppt_h"/>
                                          </p:val>
                                        </p:tav>
                                      </p:tavLst>
                                    </p:anim>
                                    <p:animEffect transition="in" filter="fade">
                                      <p:cBhvr>
                                        <p:cTn id="31" dur="500"/>
                                        <p:tgtEl>
                                          <p:spTgt spid="24"/>
                                        </p:tgtEl>
                                      </p:cBhvr>
                                    </p:animEffect>
                                  </p:childTnLst>
                                </p:cTn>
                              </p:par>
                            </p:childTnLst>
                          </p:cTn>
                        </p:par>
                        <p:par>
                          <p:cTn id="32" fill="hold">
                            <p:stCondLst>
                              <p:cond delay="500"/>
                            </p:stCondLst>
                            <p:childTnLst>
                              <p:par>
                                <p:cTn id="33" presetID="42" presetClass="path" presetSubtype="0" accel="50000" decel="50000" fill="hold" nodeType="afterEffect">
                                  <p:stCondLst>
                                    <p:cond delay="0"/>
                                  </p:stCondLst>
                                  <p:childTnLst>
                                    <p:animMotion origin="layout" path="M 4.79167E-6 1.48148E-6 L 0.47109 0.36273 " pathEditMode="relative" rAng="0" ptsTypes="AA">
                                      <p:cBhvr>
                                        <p:cTn id="34" dur="1000" fill="hold"/>
                                        <p:tgtEl>
                                          <p:spTgt spid="24"/>
                                        </p:tgtEl>
                                        <p:attrNameLst>
                                          <p:attrName>ppt_x</p:attrName>
                                          <p:attrName>ppt_y</p:attrName>
                                        </p:attrNameLst>
                                      </p:cBhvr>
                                      <p:rCtr x="23555" y="18125"/>
                                    </p:animMotion>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8"/>
                                        </p:tgtEl>
                                        <p:attrNameLst>
                                          <p:attrName>style.visibility</p:attrName>
                                        </p:attrNameLst>
                                      </p:cBhvr>
                                      <p:to>
                                        <p:strVal val="visible"/>
                                      </p:to>
                                    </p:set>
                                    <p:anim calcmode="lin" valueType="num">
                                      <p:cBhvr>
                                        <p:cTn id="45" dur="500" fill="hold"/>
                                        <p:tgtEl>
                                          <p:spTgt spid="28"/>
                                        </p:tgtEl>
                                        <p:attrNameLst>
                                          <p:attrName>ppt_w</p:attrName>
                                        </p:attrNameLst>
                                      </p:cBhvr>
                                      <p:tavLst>
                                        <p:tav tm="0">
                                          <p:val>
                                            <p:fltVal val="0"/>
                                          </p:val>
                                        </p:tav>
                                        <p:tav tm="100000">
                                          <p:val>
                                            <p:strVal val="#ppt_w"/>
                                          </p:val>
                                        </p:tav>
                                      </p:tavLst>
                                    </p:anim>
                                    <p:anim calcmode="lin" valueType="num">
                                      <p:cBhvr>
                                        <p:cTn id="46" dur="500" fill="hold"/>
                                        <p:tgtEl>
                                          <p:spTgt spid="28"/>
                                        </p:tgtEl>
                                        <p:attrNameLst>
                                          <p:attrName>ppt_h</p:attrName>
                                        </p:attrNameLst>
                                      </p:cBhvr>
                                      <p:tavLst>
                                        <p:tav tm="0">
                                          <p:val>
                                            <p:fltVal val="0"/>
                                          </p:val>
                                        </p:tav>
                                        <p:tav tm="100000">
                                          <p:val>
                                            <p:strVal val="#ppt_h"/>
                                          </p:val>
                                        </p:tav>
                                      </p:tavLst>
                                    </p:anim>
                                    <p:animEffect transition="in" filter="fade">
                                      <p:cBhvr>
                                        <p:cTn id="47" dur="500"/>
                                        <p:tgtEl>
                                          <p:spTgt spid="28"/>
                                        </p:tgtEl>
                                      </p:cBhvr>
                                    </p:animEffect>
                                  </p:childTnLst>
                                </p:cTn>
                              </p:par>
                            </p:childTnLst>
                          </p:cTn>
                        </p:par>
                        <p:par>
                          <p:cTn id="48" fill="hold">
                            <p:stCondLst>
                              <p:cond delay="500"/>
                            </p:stCondLst>
                            <p:childTnLst>
                              <p:par>
                                <p:cTn id="49" presetID="42" presetClass="path" presetSubtype="0" accel="50000" decel="50000" fill="hold" nodeType="afterEffect">
                                  <p:stCondLst>
                                    <p:cond delay="0"/>
                                  </p:stCondLst>
                                  <p:childTnLst>
                                    <p:animMotion origin="layout" path="M 1.66667E-6 1.48148E-6 L 0.58789 0.04768 " pathEditMode="relative" rAng="0" ptsTypes="AA">
                                      <p:cBhvr>
                                        <p:cTn id="50" dur="1000" fill="hold"/>
                                        <p:tgtEl>
                                          <p:spTgt spid="28"/>
                                        </p:tgtEl>
                                        <p:attrNameLst>
                                          <p:attrName>ppt_x</p:attrName>
                                          <p:attrName>ppt_y</p:attrName>
                                        </p:attrNameLst>
                                      </p:cBhvr>
                                      <p:rCtr x="29388" y="238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7" grpId="0"/>
      <p:bldP spid="21" grpId="0"/>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A895DCA-4507-8DAF-F688-A2ADB49C59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45E40769-D736-EDD2-BAD1-9FE0F4CB4B09}"/>
              </a:ext>
            </a:extLst>
          </p:cNvPr>
          <p:cNvGrpSpPr/>
          <p:nvPr/>
        </p:nvGrpSpPr>
        <p:grpSpPr>
          <a:xfrm>
            <a:off x="856343" y="174172"/>
            <a:ext cx="10348686" cy="1166221"/>
            <a:chOff x="856343" y="174172"/>
            <a:chExt cx="10348686" cy="1166221"/>
          </a:xfrm>
        </p:grpSpPr>
        <p:sp>
          <p:nvSpPr>
            <p:cNvPr id="5" name="Rectangle: Rounded Corners 4">
              <a:extLst>
                <a:ext uri="{FF2B5EF4-FFF2-40B4-BE49-F238E27FC236}">
                  <a16:creationId xmlns:a16="http://schemas.microsoft.com/office/drawing/2014/main" id="{01D29534-5A0E-CC56-3CC7-21226D0D5101}"/>
                </a:ext>
              </a:extLst>
            </p:cNvPr>
            <p:cNvSpPr/>
            <p:nvPr/>
          </p:nvSpPr>
          <p:spPr>
            <a:xfrm>
              <a:off x="856343" y="174172"/>
              <a:ext cx="10348686" cy="1132114"/>
            </a:xfrm>
            <a:prstGeom prst="roundRect">
              <a:avLst>
                <a:gd name="adj" fmla="val 50000"/>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38979EBB-1C87-F103-C43B-AEE2E744B7A3}"/>
                </a:ext>
              </a:extLst>
            </p:cNvPr>
            <p:cNvSpPr txBox="1"/>
            <p:nvPr/>
          </p:nvSpPr>
          <p:spPr>
            <a:xfrm>
              <a:off x="1538515" y="263175"/>
              <a:ext cx="8984342" cy="1077218"/>
            </a:xfrm>
            <a:prstGeom prst="rect">
              <a:avLst/>
            </a:prstGeom>
            <a:noFill/>
          </p:spPr>
          <p:txBody>
            <a:bodyPr wrap="square" rtlCol="0">
              <a:spAutoFit/>
            </a:bodyPr>
            <a:lstStyle/>
            <a:p>
              <a:pPr algn="ct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1. </a:t>
              </a: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Tìm cặp kết từ nối các vế câu trong mỗi câu ghép dưới đây:</a:t>
              </a:r>
              <a:endPar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grpSp>
      <p:sp>
        <p:nvSpPr>
          <p:cNvPr id="7" name="TextBox 6">
            <a:extLst>
              <a:ext uri="{FF2B5EF4-FFF2-40B4-BE49-F238E27FC236}">
                <a16:creationId xmlns:a16="http://schemas.microsoft.com/office/drawing/2014/main" id="{D17F00D8-4B6B-74B6-6207-87044705C3DF}"/>
              </a:ext>
            </a:extLst>
          </p:cNvPr>
          <p:cNvSpPr txBox="1"/>
          <p:nvPr/>
        </p:nvSpPr>
        <p:spPr>
          <a:xfrm>
            <a:off x="682171" y="1480458"/>
            <a:ext cx="10929259" cy="1569660"/>
          </a:xfrm>
          <a:prstGeom prst="rect">
            <a:avLst/>
          </a:prstGeom>
          <a:noFill/>
        </p:spPr>
        <p:txBody>
          <a:bodyPr wrap="square" rtlCol="0">
            <a:spAutoFit/>
          </a:bodyPr>
          <a:lstStyle/>
          <a:p>
            <a:r>
              <a:rPr lang="en-US" sz="3200" dirty="0">
                <a:latin typeface="Tahoma" panose="020B0604030504040204" pitchFamily="34" charset="0"/>
                <a:ea typeface="Tahoma" panose="020B0604030504040204" pitchFamily="34" charset="0"/>
                <a:cs typeface="Tahoma" panose="020B0604030504040204" pitchFamily="34" charset="0"/>
              </a:rPr>
              <a:t>a. </a:t>
            </a:r>
            <a:r>
              <a:rPr lang="en-US" sz="3200" dirty="0" err="1">
                <a:latin typeface="Tahoma" panose="020B0604030504040204" pitchFamily="34" charset="0"/>
                <a:ea typeface="Tahoma" panose="020B0604030504040204" pitchFamily="34" charset="0"/>
                <a:cs typeface="Tahoma" panose="020B0604030504040204" pitchFamily="34" charset="0"/>
              </a:rPr>
              <a:t>Bởi</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tôi</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ăn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uống</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điều</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độ</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và</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làm</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việc</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có</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chừng</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mực</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nên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tôi</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chóng</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lớn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lắm</a:t>
            </a:r>
            <a:r>
              <a:rPr lang="en-US" sz="3200" dirty="0">
                <a:latin typeface="Tahoma" panose="020B0604030504040204" pitchFamily="34" charset="0"/>
                <a:ea typeface="Tahoma" panose="020B0604030504040204" pitchFamily="34" charset="0"/>
                <a:cs typeface="Tahoma" panose="020B0604030504040204" pitchFamily="34" charset="0"/>
              </a:rPr>
              <a:t>.</a:t>
            </a:r>
          </a:p>
          <a:p>
            <a:pPr algn="r"/>
            <a:r>
              <a:rPr lang="en-US" sz="3200" dirty="0">
                <a:latin typeface="Tahoma" panose="020B0604030504040204" pitchFamily="34" charset="0"/>
                <a:ea typeface="Tahoma" panose="020B0604030504040204" pitchFamily="34" charset="0"/>
                <a:cs typeface="Tahoma" panose="020B0604030504040204" pitchFamily="34" charset="0"/>
              </a:rPr>
              <a:t>(</a:t>
            </a:r>
            <a:r>
              <a:rPr lang="en-US" sz="3200" dirty="0" err="1">
                <a:latin typeface="Tahoma" panose="020B0604030504040204" pitchFamily="34" charset="0"/>
                <a:ea typeface="Tahoma" panose="020B0604030504040204" pitchFamily="34" charset="0"/>
                <a:cs typeface="Tahoma" panose="020B0604030504040204" pitchFamily="34" charset="0"/>
              </a:rPr>
              <a:t>Tô</a:t>
            </a:r>
            <a:r>
              <a:rPr lang="en-US" sz="3200" dirty="0">
                <a:latin typeface="Tahoma" panose="020B0604030504040204" pitchFamily="34" charset="0"/>
                <a:ea typeface="Tahoma" panose="020B0604030504040204" pitchFamily="34" charset="0"/>
                <a:cs typeface="Tahoma" panose="020B0604030504040204" pitchFamily="34" charset="0"/>
              </a:rPr>
              <a:t> Hoài)</a:t>
            </a:r>
          </a:p>
        </p:txBody>
      </p:sp>
      <p:sp>
        <p:nvSpPr>
          <p:cNvPr id="8" name="TextBox 7">
            <a:extLst>
              <a:ext uri="{FF2B5EF4-FFF2-40B4-BE49-F238E27FC236}">
                <a16:creationId xmlns:a16="http://schemas.microsoft.com/office/drawing/2014/main" id="{FD03B171-2E39-9010-87C5-A4FA1AD4B9DF}"/>
              </a:ext>
            </a:extLst>
          </p:cNvPr>
          <p:cNvSpPr txBox="1"/>
          <p:nvPr/>
        </p:nvSpPr>
        <p:spPr>
          <a:xfrm>
            <a:off x="682172" y="3037723"/>
            <a:ext cx="10929258" cy="1569660"/>
          </a:xfrm>
          <a:prstGeom prst="rect">
            <a:avLst/>
          </a:prstGeom>
          <a:noFill/>
        </p:spPr>
        <p:txBody>
          <a:bodyPr wrap="square" rtlCol="0">
            <a:spAutoFit/>
          </a:bodyPr>
          <a:lstStyle/>
          <a:p>
            <a:r>
              <a:rPr lang="vi-VN" sz="3200" dirty="0">
                <a:latin typeface="Tahoma" panose="020B0604030504040204" pitchFamily="34" charset="0"/>
                <a:ea typeface="Tahoma" panose="020B0604030504040204" pitchFamily="34" charset="0"/>
                <a:cs typeface="Tahoma" panose="020B0604030504040204" pitchFamily="34" charset="0"/>
              </a:rPr>
              <a:t>b. Mặc dù chúng tôi vẫn chơi với nhau, nhưng thời gian Pam dành cho tôi không còn nhiều như trước.</a:t>
            </a:r>
            <a:endParaRPr lang="en-US" sz="3200" dirty="0">
              <a:latin typeface="Tahoma" panose="020B0604030504040204" pitchFamily="34" charset="0"/>
              <a:ea typeface="Tahoma" panose="020B0604030504040204" pitchFamily="34" charset="0"/>
              <a:cs typeface="Tahoma" panose="020B0604030504040204" pitchFamily="34" charset="0"/>
            </a:endParaRPr>
          </a:p>
          <a:p>
            <a:pPr algn="r"/>
            <a:r>
              <a:rPr lang="vi-VN" sz="3200" dirty="0">
                <a:latin typeface="Tahoma" panose="020B0604030504040204" pitchFamily="34" charset="0"/>
                <a:ea typeface="Tahoma" panose="020B0604030504040204" pitchFamily="34" charset="0"/>
                <a:cs typeface="Tahoma" panose="020B0604030504040204" pitchFamily="34" charset="0"/>
              </a:rPr>
              <a:t>(Theo Minh Hương)</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513FA966-73F7-0915-B679-D670BB6BD006}"/>
              </a:ext>
            </a:extLst>
          </p:cNvPr>
          <p:cNvSpPr txBox="1"/>
          <p:nvPr/>
        </p:nvSpPr>
        <p:spPr>
          <a:xfrm>
            <a:off x="2351316" y="4775515"/>
            <a:ext cx="9260114" cy="1569660"/>
          </a:xfrm>
          <a:prstGeom prst="rect">
            <a:avLst/>
          </a:prstGeom>
          <a:noFill/>
        </p:spPr>
        <p:txBody>
          <a:bodyPr wrap="square" rtlCol="0">
            <a:spAutoFit/>
          </a:bodyPr>
          <a:lstStyle/>
          <a:p>
            <a:r>
              <a:rPr lang="vi-VN" sz="3200" dirty="0">
                <a:latin typeface="Tahoma" panose="020B0604030504040204" pitchFamily="34" charset="0"/>
                <a:ea typeface="Tahoma" panose="020B0604030504040204" pitchFamily="34" charset="0"/>
                <a:cs typeface="Tahoma" panose="020B0604030504040204" pitchFamily="34" charset="0"/>
              </a:rPr>
              <a:t>c. Nếu hoa mua có màu tím hồng thì hoa sim tím nhạt, phơn phớt như má con gái.</a:t>
            </a:r>
            <a:endParaRPr lang="en-US" sz="3200" dirty="0">
              <a:latin typeface="Tahoma" panose="020B0604030504040204" pitchFamily="34" charset="0"/>
              <a:ea typeface="Tahoma" panose="020B0604030504040204" pitchFamily="34" charset="0"/>
              <a:cs typeface="Tahoma" panose="020B0604030504040204" pitchFamily="34" charset="0"/>
            </a:endParaRPr>
          </a:p>
          <a:p>
            <a:pPr algn="r"/>
            <a:r>
              <a:rPr lang="vi-VN" sz="3200" dirty="0">
                <a:latin typeface="Tahoma" panose="020B0604030504040204" pitchFamily="34" charset="0"/>
                <a:ea typeface="Tahoma" panose="020B0604030504040204" pitchFamily="34" charset="0"/>
                <a:cs typeface="Tahoma" panose="020B0604030504040204" pitchFamily="34" charset="0"/>
              </a:rPr>
              <a:t>(Băng Sơn)</a:t>
            </a:r>
            <a:endParaRPr lang="en-US" sz="3200" dirty="0">
              <a:latin typeface="Tahoma" panose="020B0604030504040204" pitchFamily="34" charset="0"/>
              <a:ea typeface="Tahoma" panose="020B0604030504040204" pitchFamily="34" charset="0"/>
              <a:cs typeface="Tahoma" panose="020B0604030504040204" pitchFamily="34" charset="0"/>
            </a:endParaRPr>
          </a:p>
        </p:txBody>
      </p:sp>
      <p:pic>
        <p:nvPicPr>
          <p:cNvPr id="12" name="Picture 11">
            <a:extLst>
              <a:ext uri="{FF2B5EF4-FFF2-40B4-BE49-F238E27FC236}">
                <a16:creationId xmlns:a16="http://schemas.microsoft.com/office/drawing/2014/main" id="{639ABF9D-485E-E84F-0B77-E7D0FC38CD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57" y="4829823"/>
            <a:ext cx="3294743" cy="1854005"/>
          </a:xfrm>
          <a:prstGeom prst="rect">
            <a:avLst/>
          </a:prstGeom>
        </p:spPr>
      </p:pic>
    </p:spTree>
    <p:extLst>
      <p:ext uri="{BB962C8B-B14F-4D97-AF65-F5344CB8AC3E}">
        <p14:creationId xmlns:p14="http://schemas.microsoft.com/office/powerpoint/2010/main" val="288286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par>
                                <p:cTn id="22" presetID="64" presetClass="path" presetSubtype="0" repeatCount="indefinite" accel="50000" decel="50000" autoRev="1" fill="hold" nodeType="withEffect">
                                  <p:stCondLst>
                                    <p:cond delay="0"/>
                                  </p:stCondLst>
                                  <p:childTnLst>
                                    <p:animMotion origin="layout" path="M 0.003 0.04005 L 0.00339 0.00301 " pathEditMode="relative" rAng="0" ptsTypes="AA">
                                      <p:cBhvr>
                                        <p:cTn id="23" dur="1000" fill="hold"/>
                                        <p:tgtEl>
                                          <p:spTgt spid="12"/>
                                        </p:tgtEl>
                                        <p:attrNameLst>
                                          <p:attrName>ppt_x</p:attrName>
                                          <p:attrName>ppt_y</p:attrName>
                                        </p:attrNameLst>
                                      </p:cBhvr>
                                      <p:rCtr x="13" y="-1852"/>
                                    </p:animMotion>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8AFF3-D695-EAC4-414C-A853208943D8}"/>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FA7A7AAA-2EA8-F0EF-62CC-32756E89B3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71871141-5921-9B13-7E20-56C1A4289068}"/>
              </a:ext>
            </a:extLst>
          </p:cNvPr>
          <p:cNvGrpSpPr/>
          <p:nvPr/>
        </p:nvGrpSpPr>
        <p:grpSpPr>
          <a:xfrm>
            <a:off x="856343" y="174172"/>
            <a:ext cx="10348686" cy="1166221"/>
            <a:chOff x="856343" y="174172"/>
            <a:chExt cx="10348686" cy="1166221"/>
          </a:xfrm>
        </p:grpSpPr>
        <p:sp>
          <p:nvSpPr>
            <p:cNvPr id="5" name="Rectangle: Rounded Corners 4">
              <a:extLst>
                <a:ext uri="{FF2B5EF4-FFF2-40B4-BE49-F238E27FC236}">
                  <a16:creationId xmlns:a16="http://schemas.microsoft.com/office/drawing/2014/main" id="{EF810F7C-C085-B372-CA4F-6086F58009CB}"/>
                </a:ext>
              </a:extLst>
            </p:cNvPr>
            <p:cNvSpPr/>
            <p:nvPr/>
          </p:nvSpPr>
          <p:spPr>
            <a:xfrm>
              <a:off x="856343" y="174172"/>
              <a:ext cx="10348686" cy="1132114"/>
            </a:xfrm>
            <a:prstGeom prst="roundRect">
              <a:avLst>
                <a:gd name="adj" fmla="val 50000"/>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48D4ABA8-E544-110C-62FC-B5A3D9B75C94}"/>
                </a:ext>
              </a:extLst>
            </p:cNvPr>
            <p:cNvSpPr txBox="1"/>
            <p:nvPr/>
          </p:nvSpPr>
          <p:spPr>
            <a:xfrm>
              <a:off x="1538515" y="263175"/>
              <a:ext cx="8984342" cy="1077218"/>
            </a:xfrm>
            <a:prstGeom prst="rect">
              <a:avLst/>
            </a:prstGeom>
            <a:noFill/>
          </p:spPr>
          <p:txBody>
            <a:bodyPr wrap="square" rtlCol="0">
              <a:spAutoFit/>
            </a:bodyPr>
            <a:lstStyle/>
            <a:p>
              <a:pPr algn="ct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1. </a:t>
              </a: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Tìm cặp kết từ nối các vế câu trong mỗi câu ghép dưới đây:</a:t>
              </a:r>
              <a:endPar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grpSp>
      <p:sp>
        <p:nvSpPr>
          <p:cNvPr id="7" name="TextBox 6">
            <a:extLst>
              <a:ext uri="{FF2B5EF4-FFF2-40B4-BE49-F238E27FC236}">
                <a16:creationId xmlns:a16="http://schemas.microsoft.com/office/drawing/2014/main" id="{12010103-A6EE-FA4D-A00A-DDE20B9D58A7}"/>
              </a:ext>
            </a:extLst>
          </p:cNvPr>
          <p:cNvSpPr txBox="1"/>
          <p:nvPr/>
        </p:nvSpPr>
        <p:spPr>
          <a:xfrm>
            <a:off x="682171" y="1480458"/>
            <a:ext cx="10929259" cy="1569660"/>
          </a:xfrm>
          <a:prstGeom prst="rect">
            <a:avLst/>
          </a:prstGeom>
          <a:noFill/>
        </p:spPr>
        <p:txBody>
          <a:bodyPr wrap="square" rtlCol="0">
            <a:spAutoFit/>
          </a:bodyPr>
          <a:lstStyle/>
          <a:p>
            <a:r>
              <a:rPr lang="en-US" sz="3200" dirty="0">
                <a:latin typeface="Tahoma" panose="020B0604030504040204" pitchFamily="34" charset="0"/>
                <a:ea typeface="Tahoma" panose="020B0604030504040204" pitchFamily="34" charset="0"/>
                <a:cs typeface="Tahoma" panose="020B0604030504040204" pitchFamily="34" charset="0"/>
              </a:rPr>
              <a:t>a. </a:t>
            </a:r>
            <a:r>
              <a:rPr lang="en-US" sz="3200" dirty="0" err="1">
                <a:latin typeface="Tahoma" panose="020B0604030504040204" pitchFamily="34" charset="0"/>
                <a:ea typeface="Tahoma" panose="020B0604030504040204" pitchFamily="34" charset="0"/>
                <a:cs typeface="Tahoma" panose="020B0604030504040204" pitchFamily="34" charset="0"/>
              </a:rPr>
              <a:t>Bởi</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tôi</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ăn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uống</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điều</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độ</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và</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làm</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việc</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có</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chừng</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mực</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nên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tôi</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chóng</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lớn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lắm</a:t>
            </a:r>
            <a:r>
              <a:rPr lang="en-US" sz="3200" dirty="0">
                <a:latin typeface="Tahoma" panose="020B0604030504040204" pitchFamily="34" charset="0"/>
                <a:ea typeface="Tahoma" panose="020B0604030504040204" pitchFamily="34" charset="0"/>
                <a:cs typeface="Tahoma" panose="020B0604030504040204" pitchFamily="34" charset="0"/>
              </a:rPr>
              <a:t>.</a:t>
            </a:r>
          </a:p>
          <a:p>
            <a:pPr algn="r"/>
            <a:r>
              <a:rPr lang="en-US" sz="3200" dirty="0">
                <a:latin typeface="Tahoma" panose="020B0604030504040204" pitchFamily="34" charset="0"/>
                <a:ea typeface="Tahoma" panose="020B0604030504040204" pitchFamily="34" charset="0"/>
                <a:cs typeface="Tahoma" panose="020B0604030504040204" pitchFamily="34" charset="0"/>
              </a:rPr>
              <a:t>(</a:t>
            </a:r>
            <a:r>
              <a:rPr lang="en-US" sz="3200" dirty="0" err="1">
                <a:latin typeface="Tahoma" panose="020B0604030504040204" pitchFamily="34" charset="0"/>
                <a:ea typeface="Tahoma" panose="020B0604030504040204" pitchFamily="34" charset="0"/>
                <a:cs typeface="Tahoma" panose="020B0604030504040204" pitchFamily="34" charset="0"/>
              </a:rPr>
              <a:t>Tô</a:t>
            </a:r>
            <a:r>
              <a:rPr lang="en-US" sz="3200" dirty="0">
                <a:latin typeface="Tahoma" panose="020B0604030504040204" pitchFamily="34" charset="0"/>
                <a:ea typeface="Tahoma" panose="020B0604030504040204" pitchFamily="34" charset="0"/>
                <a:cs typeface="Tahoma" panose="020B0604030504040204" pitchFamily="34" charset="0"/>
              </a:rPr>
              <a:t> Hoài)</a:t>
            </a:r>
          </a:p>
        </p:txBody>
      </p:sp>
      <p:sp>
        <p:nvSpPr>
          <p:cNvPr id="8" name="TextBox 7">
            <a:extLst>
              <a:ext uri="{FF2B5EF4-FFF2-40B4-BE49-F238E27FC236}">
                <a16:creationId xmlns:a16="http://schemas.microsoft.com/office/drawing/2014/main" id="{52012AF0-2B9B-905B-A38F-C467DAC1B7A6}"/>
              </a:ext>
            </a:extLst>
          </p:cNvPr>
          <p:cNvSpPr txBox="1"/>
          <p:nvPr/>
        </p:nvSpPr>
        <p:spPr>
          <a:xfrm>
            <a:off x="682172" y="3037723"/>
            <a:ext cx="10929258" cy="1569660"/>
          </a:xfrm>
          <a:prstGeom prst="rect">
            <a:avLst/>
          </a:prstGeom>
          <a:noFill/>
        </p:spPr>
        <p:txBody>
          <a:bodyPr wrap="square" rtlCol="0">
            <a:spAutoFit/>
          </a:bodyPr>
          <a:lstStyle/>
          <a:p>
            <a:r>
              <a:rPr lang="vi-VN" sz="3200" dirty="0">
                <a:latin typeface="Tahoma" panose="020B0604030504040204" pitchFamily="34" charset="0"/>
                <a:ea typeface="Tahoma" panose="020B0604030504040204" pitchFamily="34" charset="0"/>
                <a:cs typeface="Tahoma" panose="020B0604030504040204" pitchFamily="34" charset="0"/>
              </a:rPr>
              <a:t>b. Mặc dù chúng tôi vẫn chơi với nhau, nhưng thời gian Pam dành cho tôi không còn nhiều như trước.</a:t>
            </a:r>
            <a:endParaRPr lang="en-US" sz="3200" dirty="0">
              <a:latin typeface="Tahoma" panose="020B0604030504040204" pitchFamily="34" charset="0"/>
              <a:ea typeface="Tahoma" panose="020B0604030504040204" pitchFamily="34" charset="0"/>
              <a:cs typeface="Tahoma" panose="020B0604030504040204" pitchFamily="34" charset="0"/>
            </a:endParaRPr>
          </a:p>
          <a:p>
            <a:pPr algn="r"/>
            <a:r>
              <a:rPr lang="vi-VN" sz="3200" dirty="0">
                <a:latin typeface="Tahoma" panose="020B0604030504040204" pitchFamily="34" charset="0"/>
                <a:ea typeface="Tahoma" panose="020B0604030504040204" pitchFamily="34" charset="0"/>
                <a:cs typeface="Tahoma" panose="020B0604030504040204" pitchFamily="34" charset="0"/>
              </a:rPr>
              <a:t>(Theo Minh Hương)</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8AF09B05-D9FA-D97A-FB7F-A5BD82F8CA2C}"/>
              </a:ext>
            </a:extLst>
          </p:cNvPr>
          <p:cNvSpPr txBox="1"/>
          <p:nvPr/>
        </p:nvSpPr>
        <p:spPr>
          <a:xfrm>
            <a:off x="2351316" y="4775515"/>
            <a:ext cx="9260114" cy="1569660"/>
          </a:xfrm>
          <a:prstGeom prst="rect">
            <a:avLst/>
          </a:prstGeom>
          <a:noFill/>
        </p:spPr>
        <p:txBody>
          <a:bodyPr wrap="square" rtlCol="0">
            <a:spAutoFit/>
          </a:bodyPr>
          <a:lstStyle/>
          <a:p>
            <a:r>
              <a:rPr lang="vi-VN" sz="3200" dirty="0">
                <a:latin typeface="Tahoma" panose="020B0604030504040204" pitchFamily="34" charset="0"/>
                <a:ea typeface="Tahoma" panose="020B0604030504040204" pitchFamily="34" charset="0"/>
                <a:cs typeface="Tahoma" panose="020B0604030504040204" pitchFamily="34" charset="0"/>
              </a:rPr>
              <a:t>c. Nếu hoa mua có màu tím hồng thì hoa sim tím nhạt, phơn phớt như má con gái.</a:t>
            </a:r>
            <a:endParaRPr lang="en-US" sz="3200" dirty="0">
              <a:latin typeface="Tahoma" panose="020B0604030504040204" pitchFamily="34" charset="0"/>
              <a:ea typeface="Tahoma" panose="020B0604030504040204" pitchFamily="34" charset="0"/>
              <a:cs typeface="Tahoma" panose="020B0604030504040204" pitchFamily="34" charset="0"/>
            </a:endParaRPr>
          </a:p>
          <a:p>
            <a:pPr algn="r"/>
            <a:r>
              <a:rPr lang="vi-VN" sz="3200" dirty="0">
                <a:latin typeface="Tahoma" panose="020B0604030504040204" pitchFamily="34" charset="0"/>
                <a:ea typeface="Tahoma" panose="020B0604030504040204" pitchFamily="34" charset="0"/>
                <a:cs typeface="Tahoma" panose="020B0604030504040204" pitchFamily="34" charset="0"/>
              </a:rPr>
              <a:t>(Băng Sơn)</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2" name="TextBox 1">
            <a:extLst>
              <a:ext uri="{FF2B5EF4-FFF2-40B4-BE49-F238E27FC236}">
                <a16:creationId xmlns:a16="http://schemas.microsoft.com/office/drawing/2014/main" id="{8FCC957B-F3A6-8A16-6762-DEEA07E48DF5}"/>
              </a:ext>
            </a:extLst>
          </p:cNvPr>
          <p:cNvSpPr txBox="1"/>
          <p:nvPr/>
        </p:nvSpPr>
        <p:spPr>
          <a:xfrm>
            <a:off x="682171" y="1468063"/>
            <a:ext cx="10929259" cy="1569660"/>
          </a:xfrm>
          <a:prstGeom prst="rect">
            <a:avLst/>
          </a:prstGeom>
          <a:noFill/>
        </p:spPr>
        <p:txBody>
          <a:bodyPr wrap="square" rtlCol="0">
            <a:spAutoFit/>
          </a:bodyPr>
          <a:lstStyle/>
          <a:p>
            <a:r>
              <a:rPr lang="en-US" sz="3200" dirty="0">
                <a:latin typeface="Tahoma" panose="020B0604030504040204" pitchFamily="34" charset="0"/>
                <a:ea typeface="Tahoma" panose="020B0604030504040204" pitchFamily="34" charset="0"/>
                <a:cs typeface="Tahoma" panose="020B0604030504040204" pitchFamily="34" charset="0"/>
              </a:rPr>
              <a:t>a.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Bởi</a:t>
            </a: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tôi</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ăn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uống</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điều</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độ</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và</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làm</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việc</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có</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chừng</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mực</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nên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tôi</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chóng</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lớn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lắm</a:t>
            </a:r>
            <a:r>
              <a:rPr lang="en-US" sz="3200" dirty="0">
                <a:latin typeface="Tahoma" panose="020B0604030504040204" pitchFamily="34" charset="0"/>
                <a:ea typeface="Tahoma" panose="020B0604030504040204" pitchFamily="34" charset="0"/>
                <a:cs typeface="Tahoma" panose="020B0604030504040204" pitchFamily="34" charset="0"/>
              </a:rPr>
              <a:t>.</a:t>
            </a:r>
          </a:p>
          <a:p>
            <a:pPr algn="r"/>
            <a:r>
              <a:rPr lang="en-US" sz="3200" dirty="0">
                <a:latin typeface="Tahoma" panose="020B0604030504040204" pitchFamily="34" charset="0"/>
                <a:ea typeface="Tahoma" panose="020B0604030504040204" pitchFamily="34" charset="0"/>
                <a:cs typeface="Tahoma" panose="020B0604030504040204" pitchFamily="34" charset="0"/>
              </a:rPr>
              <a:t>(</a:t>
            </a:r>
            <a:r>
              <a:rPr lang="en-US" sz="3200" dirty="0" err="1">
                <a:latin typeface="Tahoma" panose="020B0604030504040204" pitchFamily="34" charset="0"/>
                <a:ea typeface="Tahoma" panose="020B0604030504040204" pitchFamily="34" charset="0"/>
                <a:cs typeface="Tahoma" panose="020B0604030504040204" pitchFamily="34" charset="0"/>
              </a:rPr>
              <a:t>Tô</a:t>
            </a:r>
            <a:r>
              <a:rPr lang="en-US" sz="3200" dirty="0">
                <a:latin typeface="Tahoma" panose="020B0604030504040204" pitchFamily="34" charset="0"/>
                <a:ea typeface="Tahoma" panose="020B0604030504040204" pitchFamily="34" charset="0"/>
                <a:cs typeface="Tahoma" panose="020B0604030504040204" pitchFamily="34" charset="0"/>
              </a:rPr>
              <a:t> Hoài)</a:t>
            </a:r>
          </a:p>
        </p:txBody>
      </p:sp>
      <p:pic>
        <p:nvPicPr>
          <p:cNvPr id="13" name="Picture 12">
            <a:extLst>
              <a:ext uri="{FF2B5EF4-FFF2-40B4-BE49-F238E27FC236}">
                <a16:creationId xmlns:a16="http://schemas.microsoft.com/office/drawing/2014/main" id="{EA5F6F3B-AB51-5FF5-8E60-1EE99EC7BFE8}"/>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3273" b="36081" l="29795" r="48750"/>
                    </a14:imgEffect>
                  </a14:imgLayer>
                </a14:imgProps>
              </a:ext>
              <a:ext uri="{28A0092B-C50C-407E-A947-70E740481C1C}">
                <a14:useLocalDpi xmlns:a14="http://schemas.microsoft.com/office/drawing/2010/main" val="0"/>
              </a:ext>
            </a:extLst>
          </a:blip>
          <a:srcRect l="28970" t="1615" r="51250" b="62434"/>
          <a:stretch/>
        </p:blipFill>
        <p:spPr>
          <a:xfrm>
            <a:off x="10173415" y="748308"/>
            <a:ext cx="1623407" cy="1659721"/>
          </a:xfrm>
          <a:prstGeom prst="rect">
            <a:avLst/>
          </a:prstGeom>
        </p:spPr>
      </p:pic>
      <p:pic>
        <p:nvPicPr>
          <p:cNvPr id="10" name="Picture 9">
            <a:extLst>
              <a:ext uri="{FF2B5EF4-FFF2-40B4-BE49-F238E27FC236}">
                <a16:creationId xmlns:a16="http://schemas.microsoft.com/office/drawing/2014/main" id="{3FA29237-26E8-B242-791C-071A70E47E25}"/>
              </a:ext>
            </a:extLst>
          </p:cNvPr>
          <p:cNvPicPr>
            <a:picLocks noChangeAspect="1"/>
          </p:cNvPicPr>
          <p:nvPr/>
        </p:nvPicPr>
        <p:blipFill>
          <a:blip r:embed="rId5" cstate="hqprint">
            <a:extLst>
              <a:ext uri="{28A0092B-C50C-407E-A947-70E740481C1C}">
                <a14:useLocalDpi xmlns:a14="http://schemas.microsoft.com/office/drawing/2010/main" val="0"/>
              </a:ext>
            </a:extLst>
          </a:blip>
          <a:srcRect l="38572" t="24096" r="38571" b="53016"/>
          <a:stretch/>
        </p:blipFill>
        <p:spPr>
          <a:xfrm>
            <a:off x="1057347" y="1512887"/>
            <a:ext cx="1623407" cy="914399"/>
          </a:xfrm>
          <a:prstGeom prst="rect">
            <a:avLst/>
          </a:prstGeom>
        </p:spPr>
      </p:pic>
      <p:grpSp>
        <p:nvGrpSpPr>
          <p:cNvPr id="18" name="Group 17">
            <a:extLst>
              <a:ext uri="{FF2B5EF4-FFF2-40B4-BE49-F238E27FC236}">
                <a16:creationId xmlns:a16="http://schemas.microsoft.com/office/drawing/2014/main" id="{F192C86B-8821-1FCE-BE96-B07382FEA7C8}"/>
              </a:ext>
            </a:extLst>
          </p:cNvPr>
          <p:cNvGrpSpPr/>
          <p:nvPr/>
        </p:nvGrpSpPr>
        <p:grpSpPr>
          <a:xfrm>
            <a:off x="1057346" y="490899"/>
            <a:ext cx="1975295" cy="1929537"/>
            <a:chOff x="4557866" y="2408029"/>
            <a:chExt cx="1975295" cy="1929537"/>
          </a:xfrm>
        </p:grpSpPr>
        <p:pic>
          <p:nvPicPr>
            <p:cNvPr id="16" name="Picture 15">
              <a:extLst>
                <a:ext uri="{FF2B5EF4-FFF2-40B4-BE49-F238E27FC236}">
                  <a16:creationId xmlns:a16="http://schemas.microsoft.com/office/drawing/2014/main" id="{3A60D93A-C24C-3170-BC48-BD898B472C9B}"/>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3273" b="36081" l="29795" r="48750"/>
                      </a14:imgEffect>
                    </a14:imgLayer>
                  </a14:imgProps>
                </a:ext>
                <a:ext uri="{28A0092B-C50C-407E-A947-70E740481C1C}">
                  <a14:useLocalDpi xmlns:a14="http://schemas.microsoft.com/office/drawing/2010/main" val="0"/>
                </a:ext>
              </a:extLst>
            </a:blip>
            <a:srcRect l="28970" t="1615" r="51250" b="62434"/>
            <a:stretch/>
          </p:blipFill>
          <p:spPr>
            <a:xfrm>
              <a:off x="4909754" y="2408029"/>
              <a:ext cx="1623407" cy="1659721"/>
            </a:xfrm>
            <a:prstGeom prst="rect">
              <a:avLst/>
            </a:prstGeom>
          </p:spPr>
        </p:pic>
        <p:pic>
          <p:nvPicPr>
            <p:cNvPr id="17" name="Picture 16">
              <a:extLst>
                <a:ext uri="{FF2B5EF4-FFF2-40B4-BE49-F238E27FC236}">
                  <a16:creationId xmlns:a16="http://schemas.microsoft.com/office/drawing/2014/main" id="{2D88C1CF-43AC-CC6A-DF50-7A7FF4B9A7CA}"/>
                </a:ext>
              </a:extLst>
            </p:cNvPr>
            <p:cNvPicPr>
              <a:picLocks noChangeAspect="1"/>
            </p:cNvPicPr>
            <p:nvPr/>
          </p:nvPicPr>
          <p:blipFill>
            <a:blip r:embed="rId5" cstate="hqprint">
              <a:extLst>
                <a:ext uri="{28A0092B-C50C-407E-A947-70E740481C1C}">
                  <a14:useLocalDpi xmlns:a14="http://schemas.microsoft.com/office/drawing/2010/main" val="0"/>
                </a:ext>
              </a:extLst>
            </a:blip>
            <a:srcRect l="38572" t="24096" r="38571" b="53016"/>
            <a:stretch/>
          </p:blipFill>
          <p:spPr>
            <a:xfrm>
              <a:off x="4557866" y="3423167"/>
              <a:ext cx="1623407" cy="914399"/>
            </a:xfrm>
            <a:prstGeom prst="rect">
              <a:avLst/>
            </a:prstGeom>
          </p:spPr>
        </p:pic>
      </p:grpSp>
    </p:spTree>
    <p:extLst>
      <p:ext uri="{BB962C8B-B14F-4D97-AF65-F5344CB8AC3E}">
        <p14:creationId xmlns:p14="http://schemas.microsoft.com/office/powerpoint/2010/main" val="297958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par>
                                <p:cTn id="16" presetID="53" presetClass="entr" presetSubtype="16"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500"/>
                            </p:stCondLst>
                            <p:childTnLst>
                              <p:par>
                                <p:cTn id="22" presetID="42" presetClass="path" presetSubtype="0" accel="50000" decel="50000" fill="hold" nodeType="afterEffect">
                                  <p:stCondLst>
                                    <p:cond delay="0"/>
                                  </p:stCondLst>
                                  <p:childTnLst>
                                    <p:animMotion origin="layout" path="M -1.45833E-6 -2.59259E-6 L -0.72096 -0.02986 " pathEditMode="relative" rAng="0" ptsTypes="AA">
                                      <p:cBhvr>
                                        <p:cTn id="23" dur="1000" fill="hold"/>
                                        <p:tgtEl>
                                          <p:spTgt spid="13"/>
                                        </p:tgtEl>
                                        <p:attrNameLst>
                                          <p:attrName>ppt_x</p:attrName>
                                          <p:attrName>ppt_y</p:attrName>
                                        </p:attrNameLst>
                                      </p:cBhvr>
                                      <p:rCtr x="-36055" y="-1505"/>
                                    </p:animMotion>
                                  </p:childTnLst>
                                </p:cTn>
                              </p:par>
                            </p:childTnLst>
                          </p:cTn>
                        </p:par>
                        <p:par>
                          <p:cTn id="24" fill="hold">
                            <p:stCondLst>
                              <p:cond delay="1500"/>
                            </p:stCondLst>
                            <p:childTnLst>
                              <p:par>
                                <p:cTn id="25" presetID="1" presetClass="exit" presetSubtype="0" fill="hold" nodeType="afterEffect">
                                  <p:stCondLst>
                                    <p:cond delay="0"/>
                                  </p:stCondLst>
                                  <p:childTnLst>
                                    <p:set>
                                      <p:cBhvr>
                                        <p:cTn id="26" dur="1" fill="hold">
                                          <p:stCondLst>
                                            <p:cond delay="0"/>
                                          </p:stCondLst>
                                        </p:cTn>
                                        <p:tgtEl>
                                          <p:spTgt spid="10"/>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3"/>
                                        </p:tgtEl>
                                        <p:attrNameLst>
                                          <p:attrName>style.visibility</p:attrName>
                                        </p:attrNameLst>
                                      </p:cBhvr>
                                      <p:to>
                                        <p:strVal val="hidden"/>
                                      </p:to>
                                    </p:set>
                                  </p:childTnLst>
                                </p:cTn>
                              </p:par>
                            </p:childTnLst>
                          </p:cTn>
                        </p:par>
                        <p:par>
                          <p:cTn id="29" fill="hold">
                            <p:stCondLst>
                              <p:cond delay="1500"/>
                            </p:stCondLst>
                            <p:childTnLst>
                              <p:par>
                                <p:cTn id="30" presetID="1"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childTnLst>
                                </p:cTn>
                              </p:par>
                              <p:par>
                                <p:cTn id="32" presetID="42" presetClass="path" presetSubtype="0" accel="50000" decel="50000" fill="hold" nodeType="withEffect">
                                  <p:stCondLst>
                                    <p:cond delay="0"/>
                                  </p:stCondLst>
                                  <p:childTnLst>
                                    <p:animMotion origin="layout" path="M 1.66667E-6 1.48148E-6 L -0.04154 0.45116 " pathEditMode="relative" rAng="0" ptsTypes="AA">
                                      <p:cBhvr>
                                        <p:cTn id="33" dur="1250" fill="hold"/>
                                        <p:tgtEl>
                                          <p:spTgt spid="18"/>
                                        </p:tgtEl>
                                        <p:attrNameLst>
                                          <p:attrName>ppt_x</p:attrName>
                                          <p:attrName>ppt_y</p:attrName>
                                        </p:attrNameLst>
                                      </p:cBhvr>
                                      <p:rCtr x="-2083" y="225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9CF08-7774-60F0-65AF-9E069F655721}"/>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CC6A3A50-9BCF-E12B-5B8F-83A920628F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3C279B0F-2761-F01C-807D-F47787628847}"/>
              </a:ext>
            </a:extLst>
          </p:cNvPr>
          <p:cNvGrpSpPr/>
          <p:nvPr/>
        </p:nvGrpSpPr>
        <p:grpSpPr>
          <a:xfrm>
            <a:off x="856343" y="174172"/>
            <a:ext cx="10348686" cy="1166221"/>
            <a:chOff x="856343" y="174172"/>
            <a:chExt cx="10348686" cy="1166221"/>
          </a:xfrm>
        </p:grpSpPr>
        <p:sp>
          <p:nvSpPr>
            <p:cNvPr id="5" name="Rectangle: Rounded Corners 4">
              <a:extLst>
                <a:ext uri="{FF2B5EF4-FFF2-40B4-BE49-F238E27FC236}">
                  <a16:creationId xmlns:a16="http://schemas.microsoft.com/office/drawing/2014/main" id="{FD0B9BE8-D953-276F-5504-25735DA784A5}"/>
                </a:ext>
              </a:extLst>
            </p:cNvPr>
            <p:cNvSpPr/>
            <p:nvPr/>
          </p:nvSpPr>
          <p:spPr>
            <a:xfrm>
              <a:off x="856343" y="174172"/>
              <a:ext cx="10348686" cy="1132114"/>
            </a:xfrm>
            <a:prstGeom prst="roundRect">
              <a:avLst>
                <a:gd name="adj" fmla="val 50000"/>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4CB5E52E-12AD-E5EE-E277-C39A5DED9D99}"/>
                </a:ext>
              </a:extLst>
            </p:cNvPr>
            <p:cNvSpPr txBox="1"/>
            <p:nvPr/>
          </p:nvSpPr>
          <p:spPr>
            <a:xfrm>
              <a:off x="1538515" y="263175"/>
              <a:ext cx="8984342" cy="1077218"/>
            </a:xfrm>
            <a:prstGeom prst="rect">
              <a:avLst/>
            </a:prstGeom>
            <a:noFill/>
          </p:spPr>
          <p:txBody>
            <a:bodyPr wrap="square" rtlCol="0">
              <a:spAutoFit/>
            </a:bodyPr>
            <a:lstStyle/>
            <a:p>
              <a:pPr algn="ct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1. </a:t>
              </a: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Tìm cặp kết từ nối các vế câu trong mỗi câu ghép dưới đây:</a:t>
              </a:r>
              <a:endPar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grpSp>
      <p:sp>
        <p:nvSpPr>
          <p:cNvPr id="8" name="TextBox 7">
            <a:extLst>
              <a:ext uri="{FF2B5EF4-FFF2-40B4-BE49-F238E27FC236}">
                <a16:creationId xmlns:a16="http://schemas.microsoft.com/office/drawing/2014/main" id="{7FC0FBB9-445A-6B64-20D2-63DE2E2A6DEE}"/>
              </a:ext>
            </a:extLst>
          </p:cNvPr>
          <p:cNvSpPr txBox="1"/>
          <p:nvPr/>
        </p:nvSpPr>
        <p:spPr>
          <a:xfrm>
            <a:off x="682172" y="3037723"/>
            <a:ext cx="10929258" cy="1569660"/>
          </a:xfrm>
          <a:prstGeom prst="rect">
            <a:avLst/>
          </a:prstGeom>
          <a:noFill/>
        </p:spPr>
        <p:txBody>
          <a:bodyPr wrap="square" rtlCol="0">
            <a:spAutoFit/>
          </a:bodyPr>
          <a:lstStyle/>
          <a:p>
            <a:r>
              <a:rPr lang="vi-VN" sz="3200" dirty="0">
                <a:latin typeface="Tahoma" panose="020B0604030504040204" pitchFamily="34" charset="0"/>
                <a:ea typeface="Tahoma" panose="020B0604030504040204" pitchFamily="34" charset="0"/>
                <a:cs typeface="Tahoma" panose="020B0604030504040204" pitchFamily="34" charset="0"/>
              </a:rPr>
              <a:t>b. Mặc dù chúng tôi vẫn chơi với nhau, nhưng thời gian Pam dành cho tôi không còn nhiều như trước.</a:t>
            </a:r>
            <a:endParaRPr lang="en-US" sz="3200" dirty="0">
              <a:latin typeface="Tahoma" panose="020B0604030504040204" pitchFamily="34" charset="0"/>
              <a:ea typeface="Tahoma" panose="020B0604030504040204" pitchFamily="34" charset="0"/>
              <a:cs typeface="Tahoma" panose="020B0604030504040204" pitchFamily="34" charset="0"/>
            </a:endParaRPr>
          </a:p>
          <a:p>
            <a:pPr algn="r"/>
            <a:r>
              <a:rPr lang="vi-VN" sz="3200" dirty="0">
                <a:latin typeface="Tahoma" panose="020B0604030504040204" pitchFamily="34" charset="0"/>
                <a:ea typeface="Tahoma" panose="020B0604030504040204" pitchFamily="34" charset="0"/>
                <a:cs typeface="Tahoma" panose="020B0604030504040204" pitchFamily="34" charset="0"/>
              </a:rPr>
              <a:t>(Theo Minh Hương)</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7CBEF776-FE6E-8890-58BB-F65DBA87BF2D}"/>
              </a:ext>
            </a:extLst>
          </p:cNvPr>
          <p:cNvSpPr txBox="1"/>
          <p:nvPr/>
        </p:nvSpPr>
        <p:spPr>
          <a:xfrm>
            <a:off x="2351316" y="4775515"/>
            <a:ext cx="9260114" cy="1569660"/>
          </a:xfrm>
          <a:prstGeom prst="rect">
            <a:avLst/>
          </a:prstGeom>
          <a:noFill/>
        </p:spPr>
        <p:txBody>
          <a:bodyPr wrap="square" rtlCol="0">
            <a:spAutoFit/>
          </a:bodyPr>
          <a:lstStyle/>
          <a:p>
            <a:r>
              <a:rPr lang="vi-VN" sz="3200" dirty="0">
                <a:latin typeface="Tahoma" panose="020B0604030504040204" pitchFamily="34" charset="0"/>
                <a:ea typeface="Tahoma" panose="020B0604030504040204" pitchFamily="34" charset="0"/>
                <a:cs typeface="Tahoma" panose="020B0604030504040204" pitchFamily="34" charset="0"/>
              </a:rPr>
              <a:t>c. Nếu hoa mua có màu tím hồng thì hoa sim tím nhạt, phơn phớt như má con gái.</a:t>
            </a:r>
            <a:endParaRPr lang="en-US" sz="3200" dirty="0">
              <a:latin typeface="Tahoma" panose="020B0604030504040204" pitchFamily="34" charset="0"/>
              <a:ea typeface="Tahoma" panose="020B0604030504040204" pitchFamily="34" charset="0"/>
              <a:cs typeface="Tahoma" panose="020B0604030504040204" pitchFamily="34" charset="0"/>
            </a:endParaRPr>
          </a:p>
          <a:p>
            <a:pPr algn="r"/>
            <a:r>
              <a:rPr lang="vi-VN" sz="3200" dirty="0">
                <a:latin typeface="Tahoma" panose="020B0604030504040204" pitchFamily="34" charset="0"/>
                <a:ea typeface="Tahoma" panose="020B0604030504040204" pitchFamily="34" charset="0"/>
                <a:cs typeface="Tahoma" panose="020B0604030504040204" pitchFamily="34" charset="0"/>
              </a:rPr>
              <a:t>(Băng Sơn)</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2" name="TextBox 1">
            <a:extLst>
              <a:ext uri="{FF2B5EF4-FFF2-40B4-BE49-F238E27FC236}">
                <a16:creationId xmlns:a16="http://schemas.microsoft.com/office/drawing/2014/main" id="{C98C872A-D184-1A57-4DF0-87FEB2D8BDD4}"/>
              </a:ext>
            </a:extLst>
          </p:cNvPr>
          <p:cNvSpPr txBox="1"/>
          <p:nvPr/>
        </p:nvSpPr>
        <p:spPr>
          <a:xfrm>
            <a:off x="682171" y="1486871"/>
            <a:ext cx="10929259" cy="1569660"/>
          </a:xfrm>
          <a:prstGeom prst="rect">
            <a:avLst/>
          </a:prstGeom>
          <a:noFill/>
        </p:spPr>
        <p:txBody>
          <a:bodyPr wrap="square" rtlCol="0">
            <a:spAutoFit/>
          </a:bodyPr>
          <a:lstStyle/>
          <a:p>
            <a:r>
              <a:rPr lang="en-US" sz="3200" dirty="0">
                <a:latin typeface="Tahoma" panose="020B0604030504040204" pitchFamily="34" charset="0"/>
                <a:ea typeface="Tahoma" panose="020B0604030504040204" pitchFamily="34" charset="0"/>
                <a:cs typeface="Tahoma" panose="020B0604030504040204" pitchFamily="34" charset="0"/>
              </a:rPr>
              <a:t>a.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Bởi</a:t>
            </a: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tôi</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ăn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uống</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điều</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độ</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và</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làm</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việc</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có</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chừng</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mực</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nên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tôi</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chóng</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lớn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lắm</a:t>
            </a:r>
            <a:r>
              <a:rPr lang="en-US" sz="3200" dirty="0">
                <a:latin typeface="Tahoma" panose="020B0604030504040204" pitchFamily="34" charset="0"/>
                <a:ea typeface="Tahoma" panose="020B0604030504040204" pitchFamily="34" charset="0"/>
                <a:cs typeface="Tahoma" panose="020B0604030504040204" pitchFamily="34" charset="0"/>
              </a:rPr>
              <a:t>.</a:t>
            </a:r>
          </a:p>
          <a:p>
            <a:pPr algn="r"/>
            <a:r>
              <a:rPr lang="en-US" sz="3200" dirty="0">
                <a:latin typeface="Tahoma" panose="020B0604030504040204" pitchFamily="34" charset="0"/>
                <a:ea typeface="Tahoma" panose="020B0604030504040204" pitchFamily="34" charset="0"/>
                <a:cs typeface="Tahoma" panose="020B0604030504040204" pitchFamily="34" charset="0"/>
              </a:rPr>
              <a:t>(</a:t>
            </a:r>
            <a:r>
              <a:rPr lang="en-US" sz="3200" dirty="0" err="1">
                <a:latin typeface="Tahoma" panose="020B0604030504040204" pitchFamily="34" charset="0"/>
                <a:ea typeface="Tahoma" panose="020B0604030504040204" pitchFamily="34" charset="0"/>
                <a:cs typeface="Tahoma" panose="020B0604030504040204" pitchFamily="34" charset="0"/>
              </a:rPr>
              <a:t>Tô</a:t>
            </a:r>
            <a:r>
              <a:rPr lang="en-US" sz="3200" dirty="0">
                <a:latin typeface="Tahoma" panose="020B0604030504040204" pitchFamily="34" charset="0"/>
                <a:ea typeface="Tahoma" panose="020B0604030504040204" pitchFamily="34" charset="0"/>
                <a:cs typeface="Tahoma" panose="020B0604030504040204" pitchFamily="34" charset="0"/>
              </a:rPr>
              <a:t> Hoài)</a:t>
            </a:r>
          </a:p>
        </p:txBody>
      </p:sp>
      <p:sp>
        <p:nvSpPr>
          <p:cNvPr id="3" name="TextBox 2">
            <a:extLst>
              <a:ext uri="{FF2B5EF4-FFF2-40B4-BE49-F238E27FC236}">
                <a16:creationId xmlns:a16="http://schemas.microsoft.com/office/drawing/2014/main" id="{C9DAAC74-94A5-FD57-DD26-418C0E68B03E}"/>
              </a:ext>
            </a:extLst>
          </p:cNvPr>
          <p:cNvSpPr txBox="1"/>
          <p:nvPr/>
        </p:nvSpPr>
        <p:spPr>
          <a:xfrm>
            <a:off x="691774" y="3009513"/>
            <a:ext cx="10929258" cy="1569660"/>
          </a:xfrm>
          <a:prstGeom prst="rect">
            <a:avLst/>
          </a:prstGeom>
          <a:noFill/>
        </p:spPr>
        <p:txBody>
          <a:bodyPr wrap="square" rtlCol="0">
            <a:spAutoFit/>
          </a:bodyPr>
          <a:lstStyle/>
          <a:p>
            <a:r>
              <a:rPr lang="vi-VN" sz="3200" dirty="0">
                <a:latin typeface="Tahoma" panose="020B0604030504040204" pitchFamily="34" charset="0"/>
                <a:ea typeface="Tahoma" panose="020B0604030504040204" pitchFamily="34" charset="0"/>
                <a:cs typeface="Tahoma" panose="020B0604030504040204" pitchFamily="34" charset="0"/>
              </a:rPr>
              <a:t>b. </a:t>
            </a:r>
            <a:r>
              <a:rPr lang="vi-VN" sz="3200" b="1" dirty="0">
                <a:solidFill>
                  <a:srgbClr val="FF0000"/>
                </a:solidFill>
                <a:latin typeface="Tahoma" panose="020B0604030504040204" pitchFamily="34" charset="0"/>
                <a:ea typeface="Tahoma" panose="020B0604030504040204" pitchFamily="34" charset="0"/>
                <a:cs typeface="Tahoma" panose="020B0604030504040204" pitchFamily="34" charset="0"/>
              </a:rPr>
              <a:t>Mặc dù </a:t>
            </a:r>
            <a:r>
              <a:rPr lang="vi-VN" sz="3200" dirty="0">
                <a:latin typeface="Tahoma" panose="020B0604030504040204" pitchFamily="34" charset="0"/>
                <a:ea typeface="Tahoma" panose="020B0604030504040204" pitchFamily="34" charset="0"/>
                <a:cs typeface="Tahoma" panose="020B0604030504040204" pitchFamily="34" charset="0"/>
              </a:rPr>
              <a:t>chúng tôi vẫn chơi với nhau, </a:t>
            </a:r>
            <a:r>
              <a:rPr lang="vi-VN" sz="3200" b="1" dirty="0">
                <a:solidFill>
                  <a:srgbClr val="FF0000"/>
                </a:solidFill>
                <a:latin typeface="Tahoma" panose="020B0604030504040204" pitchFamily="34" charset="0"/>
                <a:ea typeface="Tahoma" panose="020B0604030504040204" pitchFamily="34" charset="0"/>
                <a:cs typeface="Tahoma" panose="020B0604030504040204" pitchFamily="34" charset="0"/>
              </a:rPr>
              <a:t>nhưng</a:t>
            </a:r>
            <a:r>
              <a:rPr lang="vi-VN" sz="3200" dirty="0">
                <a:latin typeface="Tahoma" panose="020B0604030504040204" pitchFamily="34" charset="0"/>
                <a:ea typeface="Tahoma" panose="020B0604030504040204" pitchFamily="34" charset="0"/>
                <a:cs typeface="Tahoma" panose="020B0604030504040204" pitchFamily="34" charset="0"/>
              </a:rPr>
              <a:t> thời gian Pam dành cho tôi không còn nhiều như trước.</a:t>
            </a:r>
            <a:endParaRPr lang="en-US" sz="3200" dirty="0">
              <a:latin typeface="Tahoma" panose="020B0604030504040204" pitchFamily="34" charset="0"/>
              <a:ea typeface="Tahoma" panose="020B0604030504040204" pitchFamily="34" charset="0"/>
              <a:cs typeface="Tahoma" panose="020B0604030504040204" pitchFamily="34" charset="0"/>
            </a:endParaRPr>
          </a:p>
          <a:p>
            <a:pPr algn="r"/>
            <a:r>
              <a:rPr lang="vi-VN" sz="3200" dirty="0">
                <a:latin typeface="Tahoma" panose="020B0604030504040204" pitchFamily="34" charset="0"/>
                <a:ea typeface="Tahoma" panose="020B0604030504040204" pitchFamily="34" charset="0"/>
                <a:cs typeface="Tahoma" panose="020B0604030504040204" pitchFamily="34" charset="0"/>
              </a:rPr>
              <a:t>(Theo Minh Hương)</a:t>
            </a:r>
            <a:endParaRPr lang="en-US" sz="3200" dirty="0">
              <a:latin typeface="Tahoma" panose="020B0604030504040204" pitchFamily="34" charset="0"/>
              <a:ea typeface="Tahoma" panose="020B0604030504040204" pitchFamily="34" charset="0"/>
              <a:cs typeface="Tahoma" panose="020B0604030504040204" pitchFamily="34" charset="0"/>
            </a:endParaRPr>
          </a:p>
        </p:txBody>
      </p:sp>
      <p:pic>
        <p:nvPicPr>
          <p:cNvPr id="12" name="Picture 11">
            <a:extLst>
              <a:ext uri="{FF2B5EF4-FFF2-40B4-BE49-F238E27FC236}">
                <a16:creationId xmlns:a16="http://schemas.microsoft.com/office/drawing/2014/main" id="{AAFE9F63-9B89-1397-4CBD-83578ABCBE79}"/>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3273" b="36081" l="29795" r="48750"/>
                    </a14:imgEffect>
                  </a14:imgLayer>
                </a14:imgProps>
              </a:ext>
              <a:ext uri="{28A0092B-C50C-407E-A947-70E740481C1C}">
                <a14:useLocalDpi xmlns:a14="http://schemas.microsoft.com/office/drawing/2010/main" val="0"/>
              </a:ext>
            </a:extLst>
          </a:blip>
          <a:srcRect l="28970" t="1615" r="51250" b="62434"/>
          <a:stretch/>
        </p:blipFill>
        <p:spPr>
          <a:xfrm>
            <a:off x="8198123" y="2061384"/>
            <a:ext cx="1623407" cy="1659721"/>
          </a:xfrm>
          <a:prstGeom prst="rect">
            <a:avLst/>
          </a:prstGeom>
        </p:spPr>
      </p:pic>
      <p:pic>
        <p:nvPicPr>
          <p:cNvPr id="14" name="Picture 13">
            <a:extLst>
              <a:ext uri="{FF2B5EF4-FFF2-40B4-BE49-F238E27FC236}">
                <a16:creationId xmlns:a16="http://schemas.microsoft.com/office/drawing/2014/main" id="{8443EFDA-89F5-3EE5-8F68-AC3C96196F2E}"/>
              </a:ext>
            </a:extLst>
          </p:cNvPr>
          <p:cNvPicPr>
            <a:picLocks noChangeAspect="1"/>
          </p:cNvPicPr>
          <p:nvPr/>
        </p:nvPicPr>
        <p:blipFill>
          <a:blip r:embed="rId5" cstate="hqprint">
            <a:extLst>
              <a:ext uri="{28A0092B-C50C-407E-A947-70E740481C1C}">
                <a14:useLocalDpi xmlns:a14="http://schemas.microsoft.com/office/drawing/2010/main" val="0"/>
              </a:ext>
            </a:extLst>
          </a:blip>
          <a:srcRect l="38572" t="24096" r="38571" b="53016"/>
          <a:stretch/>
        </p:blipFill>
        <p:spPr>
          <a:xfrm>
            <a:off x="1216482" y="2971800"/>
            <a:ext cx="1623407" cy="914399"/>
          </a:xfrm>
          <a:prstGeom prst="rect">
            <a:avLst/>
          </a:prstGeom>
        </p:spPr>
      </p:pic>
      <p:grpSp>
        <p:nvGrpSpPr>
          <p:cNvPr id="15" name="Group 14">
            <a:extLst>
              <a:ext uri="{FF2B5EF4-FFF2-40B4-BE49-F238E27FC236}">
                <a16:creationId xmlns:a16="http://schemas.microsoft.com/office/drawing/2014/main" id="{1B3C4575-292A-FFBB-671F-A52F860D6D84}"/>
              </a:ext>
            </a:extLst>
          </p:cNvPr>
          <p:cNvGrpSpPr/>
          <p:nvPr/>
        </p:nvGrpSpPr>
        <p:grpSpPr>
          <a:xfrm>
            <a:off x="1206880" y="1981897"/>
            <a:ext cx="1975295" cy="1929537"/>
            <a:chOff x="4557866" y="2408029"/>
            <a:chExt cx="1975295" cy="1929537"/>
          </a:xfrm>
        </p:grpSpPr>
        <p:pic>
          <p:nvPicPr>
            <p:cNvPr id="16" name="Picture 15">
              <a:extLst>
                <a:ext uri="{FF2B5EF4-FFF2-40B4-BE49-F238E27FC236}">
                  <a16:creationId xmlns:a16="http://schemas.microsoft.com/office/drawing/2014/main" id="{0F47757E-0497-7E42-6B07-390EAAEA9E7A}"/>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3273" b="36081" l="29795" r="48750"/>
                      </a14:imgEffect>
                    </a14:imgLayer>
                  </a14:imgProps>
                </a:ext>
                <a:ext uri="{28A0092B-C50C-407E-A947-70E740481C1C}">
                  <a14:useLocalDpi xmlns:a14="http://schemas.microsoft.com/office/drawing/2010/main" val="0"/>
                </a:ext>
              </a:extLst>
            </a:blip>
            <a:srcRect l="28970" t="1615" r="51250" b="62434"/>
            <a:stretch/>
          </p:blipFill>
          <p:spPr>
            <a:xfrm>
              <a:off x="4909754" y="2408029"/>
              <a:ext cx="1623407" cy="1659721"/>
            </a:xfrm>
            <a:prstGeom prst="rect">
              <a:avLst/>
            </a:prstGeom>
          </p:spPr>
        </p:pic>
        <p:pic>
          <p:nvPicPr>
            <p:cNvPr id="17" name="Picture 16">
              <a:extLst>
                <a:ext uri="{FF2B5EF4-FFF2-40B4-BE49-F238E27FC236}">
                  <a16:creationId xmlns:a16="http://schemas.microsoft.com/office/drawing/2014/main" id="{4365858F-ECDF-B5B6-6C78-B6DB10CBD742}"/>
                </a:ext>
              </a:extLst>
            </p:cNvPr>
            <p:cNvPicPr>
              <a:picLocks noChangeAspect="1"/>
            </p:cNvPicPr>
            <p:nvPr/>
          </p:nvPicPr>
          <p:blipFill>
            <a:blip r:embed="rId5" cstate="hqprint">
              <a:extLst>
                <a:ext uri="{28A0092B-C50C-407E-A947-70E740481C1C}">
                  <a14:useLocalDpi xmlns:a14="http://schemas.microsoft.com/office/drawing/2010/main" val="0"/>
                </a:ext>
              </a:extLst>
            </a:blip>
            <a:srcRect l="38572" t="24096" r="38571" b="53016"/>
            <a:stretch/>
          </p:blipFill>
          <p:spPr>
            <a:xfrm>
              <a:off x="4557866" y="3423167"/>
              <a:ext cx="1623407" cy="914399"/>
            </a:xfrm>
            <a:prstGeom prst="rect">
              <a:avLst/>
            </a:prstGeom>
          </p:spPr>
        </p:pic>
      </p:grpSp>
    </p:spTree>
    <p:extLst>
      <p:ext uri="{BB962C8B-B14F-4D97-AF65-F5344CB8AC3E}">
        <p14:creationId xmlns:p14="http://schemas.microsoft.com/office/powerpoint/2010/main" val="461628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par>
                                <p:cTn id="16" presetID="53" presetClass="entr" presetSubtype="16"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childTnLst>
                          </p:cTn>
                        </p:par>
                        <p:par>
                          <p:cTn id="21" fill="hold">
                            <p:stCondLst>
                              <p:cond delay="500"/>
                            </p:stCondLst>
                            <p:childTnLst>
                              <p:par>
                                <p:cTn id="22" presetID="42" presetClass="path" presetSubtype="0" accel="50000" decel="50000" fill="hold" nodeType="afterEffect">
                                  <p:stCondLst>
                                    <p:cond delay="0"/>
                                  </p:stCondLst>
                                  <p:childTnLst>
                                    <p:animMotion origin="layout" path="M -2.29167E-6 2.22222E-6 L -0.55898 0.0081 " pathEditMode="relative" rAng="0" ptsTypes="AA">
                                      <p:cBhvr>
                                        <p:cTn id="23" dur="1000" fill="hold"/>
                                        <p:tgtEl>
                                          <p:spTgt spid="12"/>
                                        </p:tgtEl>
                                        <p:attrNameLst>
                                          <p:attrName>ppt_x</p:attrName>
                                          <p:attrName>ppt_y</p:attrName>
                                        </p:attrNameLst>
                                      </p:cBhvr>
                                      <p:rCtr x="-27305" y="-463"/>
                                    </p:animMotion>
                                  </p:childTnLst>
                                </p:cTn>
                              </p:par>
                            </p:childTnLst>
                          </p:cTn>
                        </p:par>
                        <p:par>
                          <p:cTn id="24" fill="hold">
                            <p:stCondLst>
                              <p:cond delay="1500"/>
                            </p:stCondLst>
                            <p:childTnLst>
                              <p:par>
                                <p:cTn id="25" presetID="1" presetClass="exit" presetSubtype="0" fill="hold" nodeType="afterEffect">
                                  <p:stCondLst>
                                    <p:cond delay="0"/>
                                  </p:stCondLst>
                                  <p:childTnLst>
                                    <p:set>
                                      <p:cBhvr>
                                        <p:cTn id="26" dur="1" fill="hold">
                                          <p:stCondLst>
                                            <p:cond delay="0"/>
                                          </p:stCondLst>
                                        </p:cTn>
                                        <p:tgtEl>
                                          <p:spTgt spid="14"/>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2"/>
                                        </p:tgtEl>
                                        <p:attrNameLst>
                                          <p:attrName>style.visibility</p:attrName>
                                        </p:attrNameLst>
                                      </p:cBhvr>
                                      <p:to>
                                        <p:strVal val="hidden"/>
                                      </p:to>
                                    </p:set>
                                  </p:childTnLst>
                                </p:cTn>
                              </p:par>
                            </p:childTnLst>
                          </p:cTn>
                        </p:par>
                        <p:par>
                          <p:cTn id="29" fill="hold">
                            <p:stCondLst>
                              <p:cond delay="1500"/>
                            </p:stCondLst>
                            <p:childTnLst>
                              <p:par>
                                <p:cTn id="30" presetID="1" presetClass="entr" presetSubtype="0"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par>
                                <p:cTn id="32" presetID="42" presetClass="path" presetSubtype="0" accel="50000" decel="50000" fill="hold" nodeType="withEffect">
                                  <p:stCondLst>
                                    <p:cond delay="0"/>
                                  </p:stCondLst>
                                  <p:childTnLst>
                                    <p:animMotion origin="layout" path="M 2.08333E-6 3.7037E-7 L -0.05209 0.22893 " pathEditMode="relative" rAng="0" ptsTypes="AA">
                                      <p:cBhvr>
                                        <p:cTn id="33" dur="1250" fill="hold"/>
                                        <p:tgtEl>
                                          <p:spTgt spid="15"/>
                                        </p:tgtEl>
                                        <p:attrNameLst>
                                          <p:attrName>ppt_x</p:attrName>
                                          <p:attrName>ppt_y</p:attrName>
                                        </p:attrNameLst>
                                      </p:cBhvr>
                                      <p:rCtr x="-2604" y="114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2DFC9-4E09-84BD-53FE-0BD85640A70F}"/>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1A671673-B188-4E44-2D37-2FED1752C6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1131603D-AF0D-9E0F-A823-04D882225177}"/>
              </a:ext>
            </a:extLst>
          </p:cNvPr>
          <p:cNvGrpSpPr/>
          <p:nvPr/>
        </p:nvGrpSpPr>
        <p:grpSpPr>
          <a:xfrm>
            <a:off x="856343" y="174172"/>
            <a:ext cx="10348686" cy="1166221"/>
            <a:chOff x="856343" y="174172"/>
            <a:chExt cx="10348686" cy="1166221"/>
          </a:xfrm>
        </p:grpSpPr>
        <p:sp>
          <p:nvSpPr>
            <p:cNvPr id="5" name="Rectangle: Rounded Corners 4">
              <a:extLst>
                <a:ext uri="{FF2B5EF4-FFF2-40B4-BE49-F238E27FC236}">
                  <a16:creationId xmlns:a16="http://schemas.microsoft.com/office/drawing/2014/main" id="{CF591EF6-63A6-516D-580E-7DADE323BB74}"/>
                </a:ext>
              </a:extLst>
            </p:cNvPr>
            <p:cNvSpPr/>
            <p:nvPr/>
          </p:nvSpPr>
          <p:spPr>
            <a:xfrm>
              <a:off x="856343" y="174172"/>
              <a:ext cx="10348686" cy="1132114"/>
            </a:xfrm>
            <a:prstGeom prst="roundRect">
              <a:avLst>
                <a:gd name="adj" fmla="val 50000"/>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5BFD6624-8C33-BA6C-64B2-56C6126ABC83}"/>
                </a:ext>
              </a:extLst>
            </p:cNvPr>
            <p:cNvSpPr txBox="1"/>
            <p:nvPr/>
          </p:nvSpPr>
          <p:spPr>
            <a:xfrm>
              <a:off x="1538515" y="263175"/>
              <a:ext cx="8984342" cy="1077218"/>
            </a:xfrm>
            <a:prstGeom prst="rect">
              <a:avLst/>
            </a:prstGeom>
            <a:noFill/>
          </p:spPr>
          <p:txBody>
            <a:bodyPr wrap="square" rtlCol="0">
              <a:spAutoFit/>
            </a:bodyPr>
            <a:lstStyle/>
            <a:p>
              <a:pPr algn="ct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1. </a:t>
              </a: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Tìm cặp kết từ nối các vế câu trong mỗi câu ghép dưới đây:</a:t>
              </a:r>
              <a:endPar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grpSp>
      <p:sp>
        <p:nvSpPr>
          <p:cNvPr id="9" name="TextBox 8">
            <a:extLst>
              <a:ext uri="{FF2B5EF4-FFF2-40B4-BE49-F238E27FC236}">
                <a16:creationId xmlns:a16="http://schemas.microsoft.com/office/drawing/2014/main" id="{4478583B-6EE6-B24A-5680-69294BDBC90C}"/>
              </a:ext>
            </a:extLst>
          </p:cNvPr>
          <p:cNvSpPr txBox="1"/>
          <p:nvPr/>
        </p:nvSpPr>
        <p:spPr>
          <a:xfrm>
            <a:off x="2351316" y="4775515"/>
            <a:ext cx="9260114" cy="1569660"/>
          </a:xfrm>
          <a:prstGeom prst="rect">
            <a:avLst/>
          </a:prstGeom>
          <a:noFill/>
        </p:spPr>
        <p:txBody>
          <a:bodyPr wrap="square" rtlCol="0">
            <a:spAutoFit/>
          </a:bodyPr>
          <a:lstStyle/>
          <a:p>
            <a:r>
              <a:rPr lang="vi-VN" sz="3200" dirty="0">
                <a:latin typeface="Tahoma" panose="020B0604030504040204" pitchFamily="34" charset="0"/>
                <a:ea typeface="Tahoma" panose="020B0604030504040204" pitchFamily="34" charset="0"/>
                <a:cs typeface="Tahoma" panose="020B0604030504040204" pitchFamily="34" charset="0"/>
              </a:rPr>
              <a:t>c. Nếu hoa mua có màu tím hồng thì hoa sim tím nhạt, phơn phớt như má con gái.</a:t>
            </a:r>
            <a:endParaRPr lang="en-US" sz="3200" dirty="0">
              <a:latin typeface="Tahoma" panose="020B0604030504040204" pitchFamily="34" charset="0"/>
              <a:ea typeface="Tahoma" panose="020B0604030504040204" pitchFamily="34" charset="0"/>
              <a:cs typeface="Tahoma" panose="020B0604030504040204" pitchFamily="34" charset="0"/>
            </a:endParaRPr>
          </a:p>
          <a:p>
            <a:pPr algn="r"/>
            <a:r>
              <a:rPr lang="vi-VN" sz="3200" dirty="0">
                <a:latin typeface="Tahoma" panose="020B0604030504040204" pitchFamily="34" charset="0"/>
                <a:ea typeface="Tahoma" panose="020B0604030504040204" pitchFamily="34" charset="0"/>
                <a:cs typeface="Tahoma" panose="020B0604030504040204" pitchFamily="34" charset="0"/>
              </a:rPr>
              <a:t>(Băng Sơn)</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2" name="TextBox 1">
            <a:extLst>
              <a:ext uri="{FF2B5EF4-FFF2-40B4-BE49-F238E27FC236}">
                <a16:creationId xmlns:a16="http://schemas.microsoft.com/office/drawing/2014/main" id="{8F8615FE-8037-D07A-4CD2-7E25D42604F6}"/>
              </a:ext>
            </a:extLst>
          </p:cNvPr>
          <p:cNvSpPr txBox="1"/>
          <p:nvPr/>
        </p:nvSpPr>
        <p:spPr>
          <a:xfrm>
            <a:off x="682171" y="1486871"/>
            <a:ext cx="10929259" cy="1569660"/>
          </a:xfrm>
          <a:prstGeom prst="rect">
            <a:avLst/>
          </a:prstGeom>
          <a:noFill/>
        </p:spPr>
        <p:txBody>
          <a:bodyPr wrap="square" rtlCol="0">
            <a:spAutoFit/>
          </a:bodyPr>
          <a:lstStyle/>
          <a:p>
            <a:r>
              <a:rPr lang="en-US" sz="3200" dirty="0">
                <a:latin typeface="Tahoma" panose="020B0604030504040204" pitchFamily="34" charset="0"/>
                <a:ea typeface="Tahoma" panose="020B0604030504040204" pitchFamily="34" charset="0"/>
                <a:cs typeface="Tahoma" panose="020B0604030504040204" pitchFamily="34" charset="0"/>
              </a:rPr>
              <a:t>a.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Bởi</a:t>
            </a: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tôi</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ăn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uống</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điều</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độ</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và</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làm</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việc</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có</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chừng</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mực</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nên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tôi</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chóng</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lớn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lắm</a:t>
            </a:r>
            <a:r>
              <a:rPr lang="en-US" sz="3200" dirty="0">
                <a:latin typeface="Tahoma" panose="020B0604030504040204" pitchFamily="34" charset="0"/>
                <a:ea typeface="Tahoma" panose="020B0604030504040204" pitchFamily="34" charset="0"/>
                <a:cs typeface="Tahoma" panose="020B0604030504040204" pitchFamily="34" charset="0"/>
              </a:rPr>
              <a:t>.</a:t>
            </a:r>
          </a:p>
          <a:p>
            <a:pPr algn="r"/>
            <a:r>
              <a:rPr lang="en-US" sz="3200" dirty="0">
                <a:latin typeface="Tahoma" panose="020B0604030504040204" pitchFamily="34" charset="0"/>
                <a:ea typeface="Tahoma" panose="020B0604030504040204" pitchFamily="34" charset="0"/>
                <a:cs typeface="Tahoma" panose="020B0604030504040204" pitchFamily="34" charset="0"/>
              </a:rPr>
              <a:t>(</a:t>
            </a:r>
            <a:r>
              <a:rPr lang="en-US" sz="3200" dirty="0" err="1">
                <a:latin typeface="Tahoma" panose="020B0604030504040204" pitchFamily="34" charset="0"/>
                <a:ea typeface="Tahoma" panose="020B0604030504040204" pitchFamily="34" charset="0"/>
                <a:cs typeface="Tahoma" panose="020B0604030504040204" pitchFamily="34" charset="0"/>
              </a:rPr>
              <a:t>Tô</a:t>
            </a:r>
            <a:r>
              <a:rPr lang="en-US" sz="3200" dirty="0">
                <a:latin typeface="Tahoma" panose="020B0604030504040204" pitchFamily="34" charset="0"/>
                <a:ea typeface="Tahoma" panose="020B0604030504040204" pitchFamily="34" charset="0"/>
                <a:cs typeface="Tahoma" panose="020B0604030504040204" pitchFamily="34" charset="0"/>
              </a:rPr>
              <a:t> Hoài)</a:t>
            </a:r>
          </a:p>
        </p:txBody>
      </p:sp>
      <p:sp>
        <p:nvSpPr>
          <p:cNvPr id="3" name="TextBox 2">
            <a:extLst>
              <a:ext uri="{FF2B5EF4-FFF2-40B4-BE49-F238E27FC236}">
                <a16:creationId xmlns:a16="http://schemas.microsoft.com/office/drawing/2014/main" id="{B24A0F0F-68D3-5C72-E0D4-4437405300AB}"/>
              </a:ext>
            </a:extLst>
          </p:cNvPr>
          <p:cNvSpPr txBox="1"/>
          <p:nvPr/>
        </p:nvSpPr>
        <p:spPr>
          <a:xfrm>
            <a:off x="682171" y="3012876"/>
            <a:ext cx="10929258" cy="1569660"/>
          </a:xfrm>
          <a:prstGeom prst="rect">
            <a:avLst/>
          </a:prstGeom>
          <a:noFill/>
        </p:spPr>
        <p:txBody>
          <a:bodyPr wrap="square" rtlCol="0">
            <a:spAutoFit/>
          </a:bodyPr>
          <a:lstStyle/>
          <a:p>
            <a:r>
              <a:rPr lang="vi-VN" sz="3200" dirty="0">
                <a:latin typeface="Tahoma" panose="020B0604030504040204" pitchFamily="34" charset="0"/>
                <a:ea typeface="Tahoma" panose="020B0604030504040204" pitchFamily="34" charset="0"/>
                <a:cs typeface="Tahoma" panose="020B0604030504040204" pitchFamily="34" charset="0"/>
              </a:rPr>
              <a:t>b. </a:t>
            </a:r>
            <a:r>
              <a:rPr lang="vi-VN" sz="3200" b="1" dirty="0">
                <a:solidFill>
                  <a:srgbClr val="FF0000"/>
                </a:solidFill>
                <a:latin typeface="Tahoma" panose="020B0604030504040204" pitchFamily="34" charset="0"/>
                <a:ea typeface="Tahoma" panose="020B0604030504040204" pitchFamily="34" charset="0"/>
                <a:cs typeface="Tahoma" panose="020B0604030504040204" pitchFamily="34" charset="0"/>
              </a:rPr>
              <a:t>Mặc dù </a:t>
            </a:r>
            <a:r>
              <a:rPr lang="vi-VN" sz="3200" dirty="0">
                <a:latin typeface="Tahoma" panose="020B0604030504040204" pitchFamily="34" charset="0"/>
                <a:ea typeface="Tahoma" panose="020B0604030504040204" pitchFamily="34" charset="0"/>
                <a:cs typeface="Tahoma" panose="020B0604030504040204" pitchFamily="34" charset="0"/>
              </a:rPr>
              <a:t>chúng tôi vẫn chơi với nhau, </a:t>
            </a:r>
            <a:r>
              <a:rPr lang="vi-VN" sz="3200" b="1" dirty="0">
                <a:solidFill>
                  <a:srgbClr val="FF0000"/>
                </a:solidFill>
                <a:latin typeface="Tahoma" panose="020B0604030504040204" pitchFamily="34" charset="0"/>
                <a:ea typeface="Tahoma" panose="020B0604030504040204" pitchFamily="34" charset="0"/>
                <a:cs typeface="Tahoma" panose="020B0604030504040204" pitchFamily="34" charset="0"/>
              </a:rPr>
              <a:t>nhưng</a:t>
            </a:r>
            <a:r>
              <a:rPr lang="vi-VN" sz="3200" dirty="0">
                <a:latin typeface="Tahoma" panose="020B0604030504040204" pitchFamily="34" charset="0"/>
                <a:ea typeface="Tahoma" panose="020B0604030504040204" pitchFamily="34" charset="0"/>
                <a:cs typeface="Tahoma" panose="020B0604030504040204" pitchFamily="34" charset="0"/>
              </a:rPr>
              <a:t> thời gian Pam dành cho tôi không còn nhiều như trước.</a:t>
            </a:r>
            <a:endParaRPr lang="en-US" sz="3200" dirty="0">
              <a:latin typeface="Tahoma" panose="020B0604030504040204" pitchFamily="34" charset="0"/>
              <a:ea typeface="Tahoma" panose="020B0604030504040204" pitchFamily="34" charset="0"/>
              <a:cs typeface="Tahoma" panose="020B0604030504040204" pitchFamily="34" charset="0"/>
            </a:endParaRPr>
          </a:p>
          <a:p>
            <a:pPr algn="r"/>
            <a:r>
              <a:rPr lang="vi-VN" sz="3200" dirty="0">
                <a:latin typeface="Tahoma" panose="020B0604030504040204" pitchFamily="34" charset="0"/>
                <a:ea typeface="Tahoma" panose="020B0604030504040204" pitchFamily="34" charset="0"/>
                <a:cs typeface="Tahoma" panose="020B0604030504040204" pitchFamily="34" charset="0"/>
              </a:rPr>
              <a:t>(Theo Minh Hương)</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20A7DA79-B968-B6FD-006F-515BD3099CD5}"/>
              </a:ext>
            </a:extLst>
          </p:cNvPr>
          <p:cNvSpPr txBox="1"/>
          <p:nvPr/>
        </p:nvSpPr>
        <p:spPr>
          <a:xfrm>
            <a:off x="2351316" y="4763121"/>
            <a:ext cx="9260114" cy="1569660"/>
          </a:xfrm>
          <a:prstGeom prst="rect">
            <a:avLst/>
          </a:prstGeom>
          <a:noFill/>
        </p:spPr>
        <p:txBody>
          <a:bodyPr wrap="square" rtlCol="0">
            <a:spAutoFit/>
          </a:bodyPr>
          <a:lstStyle/>
          <a:p>
            <a:r>
              <a:rPr lang="vi-VN" sz="3200" dirty="0">
                <a:latin typeface="Tahoma" panose="020B0604030504040204" pitchFamily="34" charset="0"/>
                <a:ea typeface="Tahoma" panose="020B0604030504040204" pitchFamily="34" charset="0"/>
                <a:cs typeface="Tahoma" panose="020B0604030504040204" pitchFamily="34" charset="0"/>
              </a:rPr>
              <a:t>c. </a:t>
            </a:r>
            <a:r>
              <a:rPr lang="vi-VN" sz="3200" b="1" dirty="0">
                <a:solidFill>
                  <a:srgbClr val="FF0000"/>
                </a:solidFill>
                <a:latin typeface="Tahoma" panose="020B0604030504040204" pitchFamily="34" charset="0"/>
                <a:ea typeface="Tahoma" panose="020B0604030504040204" pitchFamily="34" charset="0"/>
                <a:cs typeface="Tahoma" panose="020B0604030504040204" pitchFamily="34" charset="0"/>
              </a:rPr>
              <a:t>Nếu</a:t>
            </a:r>
            <a:r>
              <a:rPr lang="vi-VN" sz="3200" dirty="0">
                <a:latin typeface="Tahoma" panose="020B0604030504040204" pitchFamily="34" charset="0"/>
                <a:ea typeface="Tahoma" panose="020B0604030504040204" pitchFamily="34" charset="0"/>
                <a:cs typeface="Tahoma" panose="020B0604030504040204" pitchFamily="34" charset="0"/>
              </a:rPr>
              <a:t> hoa mua có màu tím hồng</a:t>
            </a:r>
            <a:r>
              <a:rPr lang="vi-VN" sz="3200" b="1" dirty="0">
                <a:solidFill>
                  <a:srgbClr val="FF0000"/>
                </a:solidFill>
                <a:latin typeface="Tahoma" panose="020B0604030504040204" pitchFamily="34" charset="0"/>
                <a:ea typeface="Tahoma" panose="020B0604030504040204" pitchFamily="34" charset="0"/>
                <a:cs typeface="Tahoma" panose="020B0604030504040204" pitchFamily="34" charset="0"/>
              </a:rPr>
              <a:t> thì </a:t>
            </a:r>
            <a:r>
              <a:rPr lang="vi-VN" sz="3200" dirty="0">
                <a:latin typeface="Tahoma" panose="020B0604030504040204" pitchFamily="34" charset="0"/>
                <a:ea typeface="Tahoma" panose="020B0604030504040204" pitchFamily="34" charset="0"/>
                <a:cs typeface="Tahoma" panose="020B0604030504040204" pitchFamily="34" charset="0"/>
              </a:rPr>
              <a:t>hoa sim tím nhạt, phơn phớt như má con gái.</a:t>
            </a:r>
            <a:endParaRPr lang="en-US" sz="3200" dirty="0">
              <a:latin typeface="Tahoma" panose="020B0604030504040204" pitchFamily="34" charset="0"/>
              <a:ea typeface="Tahoma" panose="020B0604030504040204" pitchFamily="34" charset="0"/>
              <a:cs typeface="Tahoma" panose="020B0604030504040204" pitchFamily="34" charset="0"/>
            </a:endParaRPr>
          </a:p>
          <a:p>
            <a:pPr algn="r"/>
            <a:r>
              <a:rPr lang="vi-VN" sz="3200" dirty="0">
                <a:latin typeface="Tahoma" panose="020B0604030504040204" pitchFamily="34" charset="0"/>
                <a:ea typeface="Tahoma" panose="020B0604030504040204" pitchFamily="34" charset="0"/>
                <a:cs typeface="Tahoma" panose="020B0604030504040204" pitchFamily="34" charset="0"/>
              </a:rPr>
              <a:t>(Băng Sơn)</a:t>
            </a:r>
            <a:endParaRPr lang="en-US" sz="3200" dirty="0">
              <a:latin typeface="Tahoma" panose="020B0604030504040204" pitchFamily="34" charset="0"/>
              <a:ea typeface="Tahoma" panose="020B0604030504040204" pitchFamily="34" charset="0"/>
              <a:cs typeface="Tahoma" panose="020B0604030504040204" pitchFamily="34" charset="0"/>
            </a:endParaRPr>
          </a:p>
        </p:txBody>
      </p:sp>
      <p:pic>
        <p:nvPicPr>
          <p:cNvPr id="18" name="Picture 17">
            <a:extLst>
              <a:ext uri="{FF2B5EF4-FFF2-40B4-BE49-F238E27FC236}">
                <a16:creationId xmlns:a16="http://schemas.microsoft.com/office/drawing/2014/main" id="{01AB7382-3694-F42E-F006-92155339038D}"/>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3273" b="36081" l="29795" r="48750"/>
                    </a14:imgEffect>
                  </a14:imgLayer>
                </a14:imgProps>
              </a:ext>
              <a:ext uri="{28A0092B-C50C-407E-A947-70E740481C1C}">
                <a14:useLocalDpi xmlns:a14="http://schemas.microsoft.com/office/drawing/2010/main" val="0"/>
              </a:ext>
            </a:extLst>
          </a:blip>
          <a:srcRect l="28970" t="1615" r="51250" b="62434"/>
          <a:stretch/>
        </p:blipFill>
        <p:spPr>
          <a:xfrm>
            <a:off x="8592623" y="3849397"/>
            <a:ext cx="1623407" cy="1659721"/>
          </a:xfrm>
          <a:prstGeom prst="rect">
            <a:avLst/>
          </a:prstGeom>
        </p:spPr>
      </p:pic>
      <p:pic>
        <p:nvPicPr>
          <p:cNvPr id="19" name="Picture 18">
            <a:extLst>
              <a:ext uri="{FF2B5EF4-FFF2-40B4-BE49-F238E27FC236}">
                <a16:creationId xmlns:a16="http://schemas.microsoft.com/office/drawing/2014/main" id="{99A27396-6DF4-13AE-8EC8-5DB591BD7512}"/>
              </a:ext>
            </a:extLst>
          </p:cNvPr>
          <p:cNvPicPr>
            <a:picLocks noChangeAspect="1"/>
          </p:cNvPicPr>
          <p:nvPr/>
        </p:nvPicPr>
        <p:blipFill>
          <a:blip r:embed="rId5" cstate="hqprint">
            <a:extLst>
              <a:ext uri="{28A0092B-C50C-407E-A947-70E740481C1C}">
                <a14:useLocalDpi xmlns:a14="http://schemas.microsoft.com/office/drawing/2010/main" val="0"/>
              </a:ext>
            </a:extLst>
          </a:blip>
          <a:srcRect l="38572" t="24096" r="38571" b="53016"/>
          <a:stretch/>
        </p:blipFill>
        <p:spPr>
          <a:xfrm>
            <a:off x="2787673" y="4823113"/>
            <a:ext cx="1623407" cy="914399"/>
          </a:xfrm>
          <a:prstGeom prst="rect">
            <a:avLst/>
          </a:prstGeom>
        </p:spPr>
      </p:pic>
      <p:grpSp>
        <p:nvGrpSpPr>
          <p:cNvPr id="20" name="Group 19">
            <a:extLst>
              <a:ext uri="{FF2B5EF4-FFF2-40B4-BE49-F238E27FC236}">
                <a16:creationId xmlns:a16="http://schemas.microsoft.com/office/drawing/2014/main" id="{DEB98E3D-6EB5-471E-8D1E-50E3C988000F}"/>
              </a:ext>
            </a:extLst>
          </p:cNvPr>
          <p:cNvGrpSpPr/>
          <p:nvPr/>
        </p:nvGrpSpPr>
        <p:grpSpPr>
          <a:xfrm>
            <a:off x="2787672" y="3801125"/>
            <a:ext cx="1975295" cy="1929537"/>
            <a:chOff x="4557866" y="2408029"/>
            <a:chExt cx="1975295" cy="1929537"/>
          </a:xfrm>
        </p:grpSpPr>
        <p:pic>
          <p:nvPicPr>
            <p:cNvPr id="21" name="Picture 20">
              <a:extLst>
                <a:ext uri="{FF2B5EF4-FFF2-40B4-BE49-F238E27FC236}">
                  <a16:creationId xmlns:a16="http://schemas.microsoft.com/office/drawing/2014/main" id="{65723380-7E5F-7248-1D75-75D171827955}"/>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3273" b="36081" l="29795" r="48750"/>
                      </a14:imgEffect>
                    </a14:imgLayer>
                  </a14:imgProps>
                </a:ext>
                <a:ext uri="{28A0092B-C50C-407E-A947-70E740481C1C}">
                  <a14:useLocalDpi xmlns:a14="http://schemas.microsoft.com/office/drawing/2010/main" val="0"/>
                </a:ext>
              </a:extLst>
            </a:blip>
            <a:srcRect l="28970" t="1615" r="51250" b="62434"/>
            <a:stretch/>
          </p:blipFill>
          <p:spPr>
            <a:xfrm>
              <a:off x="4909754" y="2408029"/>
              <a:ext cx="1623407" cy="1659721"/>
            </a:xfrm>
            <a:prstGeom prst="rect">
              <a:avLst/>
            </a:prstGeom>
          </p:spPr>
        </p:pic>
        <p:pic>
          <p:nvPicPr>
            <p:cNvPr id="22" name="Picture 21">
              <a:extLst>
                <a:ext uri="{FF2B5EF4-FFF2-40B4-BE49-F238E27FC236}">
                  <a16:creationId xmlns:a16="http://schemas.microsoft.com/office/drawing/2014/main" id="{F88C86FB-7565-599C-2D85-16D0544DA86D}"/>
                </a:ext>
              </a:extLst>
            </p:cNvPr>
            <p:cNvPicPr>
              <a:picLocks noChangeAspect="1"/>
            </p:cNvPicPr>
            <p:nvPr/>
          </p:nvPicPr>
          <p:blipFill>
            <a:blip r:embed="rId5" cstate="hqprint">
              <a:extLst>
                <a:ext uri="{28A0092B-C50C-407E-A947-70E740481C1C}">
                  <a14:useLocalDpi xmlns:a14="http://schemas.microsoft.com/office/drawing/2010/main" val="0"/>
                </a:ext>
              </a:extLst>
            </a:blip>
            <a:srcRect l="38572" t="24096" r="38571" b="53016"/>
            <a:stretch/>
          </p:blipFill>
          <p:spPr>
            <a:xfrm>
              <a:off x="4557866" y="3423167"/>
              <a:ext cx="1623407" cy="914399"/>
            </a:xfrm>
            <a:prstGeom prst="rect">
              <a:avLst/>
            </a:prstGeom>
          </p:spPr>
        </p:pic>
      </p:grpSp>
    </p:spTree>
    <p:extLst>
      <p:ext uri="{BB962C8B-B14F-4D97-AF65-F5344CB8AC3E}">
        <p14:creationId xmlns:p14="http://schemas.microsoft.com/office/powerpoint/2010/main" val="3466493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animEffect transition="in" filter="fade">
                                      <p:cBhvr>
                                        <p:cTn id="15" dur="500"/>
                                        <p:tgtEl>
                                          <p:spTgt spid="19"/>
                                        </p:tgtEl>
                                      </p:cBhvr>
                                    </p:animEffect>
                                  </p:childTnLst>
                                </p:cTn>
                              </p:par>
                              <p:par>
                                <p:cTn id="16" presetID="53" presetClass="entr" presetSubtype="16"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fltVal val="0"/>
                                          </p:val>
                                        </p:tav>
                                        <p:tav tm="100000">
                                          <p:val>
                                            <p:strVal val="#ppt_w"/>
                                          </p:val>
                                        </p:tav>
                                      </p:tavLst>
                                    </p:anim>
                                    <p:anim calcmode="lin" valueType="num">
                                      <p:cBhvr>
                                        <p:cTn id="19" dur="500" fill="hold"/>
                                        <p:tgtEl>
                                          <p:spTgt spid="18"/>
                                        </p:tgtEl>
                                        <p:attrNameLst>
                                          <p:attrName>ppt_h</p:attrName>
                                        </p:attrNameLst>
                                      </p:cBhvr>
                                      <p:tavLst>
                                        <p:tav tm="0">
                                          <p:val>
                                            <p:fltVal val="0"/>
                                          </p:val>
                                        </p:tav>
                                        <p:tav tm="100000">
                                          <p:val>
                                            <p:strVal val="#ppt_h"/>
                                          </p:val>
                                        </p:tav>
                                      </p:tavLst>
                                    </p:anim>
                                    <p:animEffect transition="in" filter="fade">
                                      <p:cBhvr>
                                        <p:cTn id="20" dur="500"/>
                                        <p:tgtEl>
                                          <p:spTgt spid="18"/>
                                        </p:tgtEl>
                                      </p:cBhvr>
                                    </p:animEffect>
                                  </p:childTnLst>
                                </p:cTn>
                              </p:par>
                            </p:childTnLst>
                          </p:cTn>
                        </p:par>
                        <p:par>
                          <p:cTn id="21" fill="hold">
                            <p:stCondLst>
                              <p:cond delay="500"/>
                            </p:stCondLst>
                            <p:childTnLst>
                              <p:par>
                                <p:cTn id="22" presetID="42" presetClass="path" presetSubtype="0" accel="50000" decel="50000" fill="hold" nodeType="afterEffect">
                                  <p:stCondLst>
                                    <p:cond delay="0"/>
                                  </p:stCondLst>
                                  <p:childTnLst>
                                    <p:animMotion origin="layout" path="M -4.16667E-6 4.07407E-6 L -0.46172 0.01273 " pathEditMode="relative" rAng="0" ptsTypes="AA">
                                      <p:cBhvr>
                                        <p:cTn id="23" dur="1000" fill="hold"/>
                                        <p:tgtEl>
                                          <p:spTgt spid="18"/>
                                        </p:tgtEl>
                                        <p:attrNameLst>
                                          <p:attrName>ppt_x</p:attrName>
                                          <p:attrName>ppt_y</p:attrName>
                                        </p:attrNameLst>
                                      </p:cBhvr>
                                      <p:rCtr x="-22435" y="-347"/>
                                    </p:animMotion>
                                  </p:childTnLst>
                                </p:cTn>
                              </p:par>
                            </p:childTnLst>
                          </p:cTn>
                        </p:par>
                        <p:par>
                          <p:cTn id="24" fill="hold">
                            <p:stCondLst>
                              <p:cond delay="1500"/>
                            </p:stCondLst>
                            <p:childTnLst>
                              <p:par>
                                <p:cTn id="25" presetID="1" presetClass="exit" presetSubtype="0" fill="hold" nodeType="afterEffect">
                                  <p:stCondLst>
                                    <p:cond delay="0"/>
                                  </p:stCondLst>
                                  <p:childTnLst>
                                    <p:set>
                                      <p:cBhvr>
                                        <p:cTn id="26" dur="1" fill="hold">
                                          <p:stCondLst>
                                            <p:cond delay="0"/>
                                          </p:stCondLst>
                                        </p:cTn>
                                        <p:tgtEl>
                                          <p:spTgt spid="19"/>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8"/>
                                        </p:tgtEl>
                                        <p:attrNameLst>
                                          <p:attrName>style.visibility</p:attrName>
                                        </p:attrNameLst>
                                      </p:cBhvr>
                                      <p:to>
                                        <p:strVal val="hidden"/>
                                      </p:to>
                                    </p:set>
                                  </p:childTnLst>
                                </p:cTn>
                              </p:par>
                            </p:childTnLst>
                          </p:cTn>
                        </p:par>
                        <p:par>
                          <p:cTn id="29" fill="hold">
                            <p:stCondLst>
                              <p:cond delay="1500"/>
                            </p:stCondLst>
                            <p:childTnLst>
                              <p:par>
                                <p:cTn id="30" presetID="1" presetClass="entr" presetSubtype="0" fill="hold" nodeType="afterEffect">
                                  <p:stCondLst>
                                    <p:cond delay="0"/>
                                  </p:stCondLst>
                                  <p:childTnLst>
                                    <p:set>
                                      <p:cBhvr>
                                        <p:cTn id="31" dur="1" fill="hold">
                                          <p:stCondLst>
                                            <p:cond delay="0"/>
                                          </p:stCondLst>
                                        </p:cTn>
                                        <p:tgtEl>
                                          <p:spTgt spid="20"/>
                                        </p:tgtEl>
                                        <p:attrNameLst>
                                          <p:attrName>style.visibility</p:attrName>
                                        </p:attrNameLst>
                                      </p:cBhvr>
                                      <p:to>
                                        <p:strVal val="visible"/>
                                      </p:to>
                                    </p:set>
                                  </p:childTnLst>
                                </p:cTn>
                              </p:par>
                              <p:par>
                                <p:cTn id="32" presetID="42" presetClass="path" presetSubtype="0" accel="50000" decel="50000" fill="hold" nodeType="withEffect">
                                  <p:stCondLst>
                                    <p:cond delay="0"/>
                                  </p:stCondLst>
                                  <p:childTnLst>
                                    <p:animMotion origin="layout" path="M 4.58333E-6 2.59259E-6 L -0.16654 -0.03102 " pathEditMode="relative" rAng="0" ptsTypes="AA">
                                      <p:cBhvr>
                                        <p:cTn id="33" dur="1250" fill="hold"/>
                                        <p:tgtEl>
                                          <p:spTgt spid="20"/>
                                        </p:tgtEl>
                                        <p:attrNameLst>
                                          <p:attrName>ppt_x</p:attrName>
                                          <p:attrName>ppt_y</p:attrName>
                                        </p:attrNameLst>
                                      </p:cBhvr>
                                      <p:rCtr x="-8333" y="-15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F3593-51F0-8B1F-1DCE-D114CF8F705F}"/>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DCD1DD1D-CBAC-E93E-539A-232EFBE292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2D2F9C89-4943-5FC3-8A90-43EBC23BF171}"/>
              </a:ext>
            </a:extLst>
          </p:cNvPr>
          <p:cNvGrpSpPr/>
          <p:nvPr/>
        </p:nvGrpSpPr>
        <p:grpSpPr>
          <a:xfrm>
            <a:off x="856343" y="174172"/>
            <a:ext cx="10348686" cy="1166221"/>
            <a:chOff x="856343" y="174172"/>
            <a:chExt cx="10348686" cy="1166221"/>
          </a:xfrm>
        </p:grpSpPr>
        <p:sp>
          <p:nvSpPr>
            <p:cNvPr id="5" name="Rectangle: Rounded Corners 4">
              <a:extLst>
                <a:ext uri="{FF2B5EF4-FFF2-40B4-BE49-F238E27FC236}">
                  <a16:creationId xmlns:a16="http://schemas.microsoft.com/office/drawing/2014/main" id="{7E2C045F-29D3-7B4C-382C-76C27D2D030B}"/>
                </a:ext>
              </a:extLst>
            </p:cNvPr>
            <p:cNvSpPr/>
            <p:nvPr/>
          </p:nvSpPr>
          <p:spPr>
            <a:xfrm>
              <a:off x="856343" y="174172"/>
              <a:ext cx="10348686" cy="1132114"/>
            </a:xfrm>
            <a:prstGeom prst="roundRect">
              <a:avLst>
                <a:gd name="adj" fmla="val 50000"/>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85EE9D95-F42E-B89B-4BD9-CCFAF9CD36D5}"/>
                </a:ext>
              </a:extLst>
            </p:cNvPr>
            <p:cNvSpPr txBox="1"/>
            <p:nvPr/>
          </p:nvSpPr>
          <p:spPr>
            <a:xfrm>
              <a:off x="1538515" y="263175"/>
              <a:ext cx="8984342" cy="1077218"/>
            </a:xfrm>
            <a:prstGeom prst="rect">
              <a:avLst/>
            </a:prstGeom>
            <a:noFill/>
          </p:spPr>
          <p:txBody>
            <a:bodyPr wrap="square" rtlCol="0">
              <a:spAutoFit/>
            </a:bodyPr>
            <a:lstStyle/>
            <a:p>
              <a:pPr algn="ct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1. </a:t>
              </a: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Tìm cặp kết từ nối các vế câu trong mỗi câu ghép dưới đây:</a:t>
              </a:r>
              <a:endPar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grpSp>
      <p:sp>
        <p:nvSpPr>
          <p:cNvPr id="2" name="TextBox 1">
            <a:extLst>
              <a:ext uri="{FF2B5EF4-FFF2-40B4-BE49-F238E27FC236}">
                <a16:creationId xmlns:a16="http://schemas.microsoft.com/office/drawing/2014/main" id="{722F1B76-7F77-2AB5-0379-D6CF56F37159}"/>
              </a:ext>
            </a:extLst>
          </p:cNvPr>
          <p:cNvSpPr txBox="1"/>
          <p:nvPr/>
        </p:nvSpPr>
        <p:spPr>
          <a:xfrm>
            <a:off x="682171" y="1486871"/>
            <a:ext cx="10929259" cy="1569660"/>
          </a:xfrm>
          <a:prstGeom prst="rect">
            <a:avLst/>
          </a:prstGeom>
          <a:noFill/>
        </p:spPr>
        <p:txBody>
          <a:bodyPr wrap="square" rtlCol="0">
            <a:spAutoFit/>
          </a:bodyPr>
          <a:lstStyle/>
          <a:p>
            <a:r>
              <a:rPr lang="en-US" sz="3200" dirty="0">
                <a:latin typeface="Tahoma" panose="020B0604030504040204" pitchFamily="34" charset="0"/>
                <a:ea typeface="Tahoma" panose="020B0604030504040204" pitchFamily="34" charset="0"/>
                <a:cs typeface="Tahoma" panose="020B0604030504040204" pitchFamily="34" charset="0"/>
              </a:rPr>
              <a:t>a.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Bởi</a:t>
            </a: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tôi</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ăn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uống</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điều</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độ</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và</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làm</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việc</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có</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chừng</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mực</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nên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tôi</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chóng</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lớn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lắm</a:t>
            </a:r>
            <a:r>
              <a:rPr lang="en-US" sz="3200" dirty="0">
                <a:latin typeface="Tahoma" panose="020B0604030504040204" pitchFamily="34" charset="0"/>
                <a:ea typeface="Tahoma" panose="020B0604030504040204" pitchFamily="34" charset="0"/>
                <a:cs typeface="Tahoma" panose="020B0604030504040204" pitchFamily="34" charset="0"/>
              </a:rPr>
              <a:t>.</a:t>
            </a:r>
          </a:p>
          <a:p>
            <a:pPr algn="r"/>
            <a:r>
              <a:rPr lang="en-US" sz="3200" dirty="0">
                <a:latin typeface="Tahoma" panose="020B0604030504040204" pitchFamily="34" charset="0"/>
                <a:ea typeface="Tahoma" panose="020B0604030504040204" pitchFamily="34" charset="0"/>
                <a:cs typeface="Tahoma" panose="020B0604030504040204" pitchFamily="34" charset="0"/>
              </a:rPr>
              <a:t>(</a:t>
            </a:r>
            <a:r>
              <a:rPr lang="en-US" sz="3200" dirty="0" err="1">
                <a:latin typeface="Tahoma" panose="020B0604030504040204" pitchFamily="34" charset="0"/>
                <a:ea typeface="Tahoma" panose="020B0604030504040204" pitchFamily="34" charset="0"/>
                <a:cs typeface="Tahoma" panose="020B0604030504040204" pitchFamily="34" charset="0"/>
              </a:rPr>
              <a:t>Tô</a:t>
            </a:r>
            <a:r>
              <a:rPr lang="en-US" sz="3200" dirty="0">
                <a:latin typeface="Tahoma" panose="020B0604030504040204" pitchFamily="34" charset="0"/>
                <a:ea typeface="Tahoma" panose="020B0604030504040204" pitchFamily="34" charset="0"/>
                <a:cs typeface="Tahoma" panose="020B0604030504040204" pitchFamily="34" charset="0"/>
              </a:rPr>
              <a:t> Hoài)</a:t>
            </a:r>
          </a:p>
        </p:txBody>
      </p:sp>
      <p:sp>
        <p:nvSpPr>
          <p:cNvPr id="3" name="TextBox 2">
            <a:extLst>
              <a:ext uri="{FF2B5EF4-FFF2-40B4-BE49-F238E27FC236}">
                <a16:creationId xmlns:a16="http://schemas.microsoft.com/office/drawing/2014/main" id="{99930BAA-0F1F-E2D7-3F2C-E941CC483719}"/>
              </a:ext>
            </a:extLst>
          </p:cNvPr>
          <p:cNvSpPr txBox="1"/>
          <p:nvPr/>
        </p:nvSpPr>
        <p:spPr>
          <a:xfrm>
            <a:off x="682171" y="3012876"/>
            <a:ext cx="10929258" cy="1569660"/>
          </a:xfrm>
          <a:prstGeom prst="rect">
            <a:avLst/>
          </a:prstGeom>
          <a:noFill/>
        </p:spPr>
        <p:txBody>
          <a:bodyPr wrap="square" rtlCol="0">
            <a:spAutoFit/>
          </a:bodyPr>
          <a:lstStyle/>
          <a:p>
            <a:r>
              <a:rPr lang="vi-VN" sz="3200" dirty="0">
                <a:latin typeface="Tahoma" panose="020B0604030504040204" pitchFamily="34" charset="0"/>
                <a:ea typeface="Tahoma" panose="020B0604030504040204" pitchFamily="34" charset="0"/>
                <a:cs typeface="Tahoma" panose="020B0604030504040204" pitchFamily="34" charset="0"/>
              </a:rPr>
              <a:t>b. </a:t>
            </a:r>
            <a:r>
              <a:rPr lang="vi-VN" sz="3200" b="1" dirty="0">
                <a:solidFill>
                  <a:srgbClr val="FF0000"/>
                </a:solidFill>
                <a:latin typeface="Tahoma" panose="020B0604030504040204" pitchFamily="34" charset="0"/>
                <a:ea typeface="Tahoma" panose="020B0604030504040204" pitchFamily="34" charset="0"/>
                <a:cs typeface="Tahoma" panose="020B0604030504040204" pitchFamily="34" charset="0"/>
              </a:rPr>
              <a:t>Mặc dù </a:t>
            </a:r>
            <a:r>
              <a:rPr lang="vi-VN" sz="3200" dirty="0">
                <a:latin typeface="Tahoma" panose="020B0604030504040204" pitchFamily="34" charset="0"/>
                <a:ea typeface="Tahoma" panose="020B0604030504040204" pitchFamily="34" charset="0"/>
                <a:cs typeface="Tahoma" panose="020B0604030504040204" pitchFamily="34" charset="0"/>
              </a:rPr>
              <a:t>chúng tôi vẫn chơi với nhau, </a:t>
            </a:r>
            <a:r>
              <a:rPr lang="vi-VN" sz="3200" b="1" dirty="0">
                <a:solidFill>
                  <a:srgbClr val="FF0000"/>
                </a:solidFill>
                <a:latin typeface="Tahoma" panose="020B0604030504040204" pitchFamily="34" charset="0"/>
                <a:ea typeface="Tahoma" panose="020B0604030504040204" pitchFamily="34" charset="0"/>
                <a:cs typeface="Tahoma" panose="020B0604030504040204" pitchFamily="34" charset="0"/>
              </a:rPr>
              <a:t>nhưng</a:t>
            </a:r>
            <a:r>
              <a:rPr lang="vi-VN" sz="3200" dirty="0">
                <a:latin typeface="Tahoma" panose="020B0604030504040204" pitchFamily="34" charset="0"/>
                <a:ea typeface="Tahoma" panose="020B0604030504040204" pitchFamily="34" charset="0"/>
                <a:cs typeface="Tahoma" panose="020B0604030504040204" pitchFamily="34" charset="0"/>
              </a:rPr>
              <a:t> thời gian Pam dành cho tôi không còn nhiều như trước.</a:t>
            </a:r>
            <a:endParaRPr lang="en-US" sz="3200" dirty="0">
              <a:latin typeface="Tahoma" panose="020B0604030504040204" pitchFamily="34" charset="0"/>
              <a:ea typeface="Tahoma" panose="020B0604030504040204" pitchFamily="34" charset="0"/>
              <a:cs typeface="Tahoma" panose="020B0604030504040204" pitchFamily="34" charset="0"/>
            </a:endParaRPr>
          </a:p>
          <a:p>
            <a:pPr algn="r"/>
            <a:r>
              <a:rPr lang="vi-VN" sz="3200" dirty="0">
                <a:latin typeface="Tahoma" panose="020B0604030504040204" pitchFamily="34" charset="0"/>
                <a:ea typeface="Tahoma" panose="020B0604030504040204" pitchFamily="34" charset="0"/>
                <a:cs typeface="Tahoma" panose="020B0604030504040204" pitchFamily="34" charset="0"/>
              </a:rPr>
              <a:t>(Theo Minh Hương)</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18FE996F-2293-6391-7CAF-23AA965AD004}"/>
              </a:ext>
            </a:extLst>
          </p:cNvPr>
          <p:cNvSpPr txBox="1"/>
          <p:nvPr/>
        </p:nvSpPr>
        <p:spPr>
          <a:xfrm>
            <a:off x="2336801" y="4711574"/>
            <a:ext cx="9260114" cy="1569660"/>
          </a:xfrm>
          <a:prstGeom prst="rect">
            <a:avLst/>
          </a:prstGeom>
          <a:noFill/>
        </p:spPr>
        <p:txBody>
          <a:bodyPr wrap="square" rtlCol="0">
            <a:spAutoFit/>
          </a:bodyPr>
          <a:lstStyle/>
          <a:p>
            <a:r>
              <a:rPr lang="vi-VN" sz="3200" dirty="0">
                <a:latin typeface="Tahoma" panose="020B0604030504040204" pitchFamily="34" charset="0"/>
                <a:ea typeface="Tahoma" panose="020B0604030504040204" pitchFamily="34" charset="0"/>
                <a:cs typeface="Tahoma" panose="020B0604030504040204" pitchFamily="34" charset="0"/>
              </a:rPr>
              <a:t>c. </a:t>
            </a:r>
            <a:r>
              <a:rPr lang="vi-VN" sz="3200" b="1" dirty="0">
                <a:solidFill>
                  <a:srgbClr val="FF0000"/>
                </a:solidFill>
                <a:latin typeface="Tahoma" panose="020B0604030504040204" pitchFamily="34" charset="0"/>
                <a:ea typeface="Tahoma" panose="020B0604030504040204" pitchFamily="34" charset="0"/>
                <a:cs typeface="Tahoma" panose="020B0604030504040204" pitchFamily="34" charset="0"/>
              </a:rPr>
              <a:t>Nếu</a:t>
            </a:r>
            <a:r>
              <a:rPr lang="vi-VN" sz="3200" dirty="0">
                <a:latin typeface="Tahoma" panose="020B0604030504040204" pitchFamily="34" charset="0"/>
                <a:ea typeface="Tahoma" panose="020B0604030504040204" pitchFamily="34" charset="0"/>
                <a:cs typeface="Tahoma" panose="020B0604030504040204" pitchFamily="34" charset="0"/>
              </a:rPr>
              <a:t> hoa mua có màu tím hồng</a:t>
            </a:r>
            <a:r>
              <a:rPr lang="vi-VN" sz="3200" b="1" dirty="0">
                <a:solidFill>
                  <a:srgbClr val="FF0000"/>
                </a:solidFill>
                <a:latin typeface="Tahoma" panose="020B0604030504040204" pitchFamily="34" charset="0"/>
                <a:ea typeface="Tahoma" panose="020B0604030504040204" pitchFamily="34" charset="0"/>
                <a:cs typeface="Tahoma" panose="020B0604030504040204" pitchFamily="34" charset="0"/>
              </a:rPr>
              <a:t> thì </a:t>
            </a:r>
            <a:r>
              <a:rPr lang="vi-VN" sz="3200" dirty="0">
                <a:latin typeface="Tahoma" panose="020B0604030504040204" pitchFamily="34" charset="0"/>
                <a:ea typeface="Tahoma" panose="020B0604030504040204" pitchFamily="34" charset="0"/>
                <a:cs typeface="Tahoma" panose="020B0604030504040204" pitchFamily="34" charset="0"/>
              </a:rPr>
              <a:t>hoa sim tím nhạt, phơn phớt như má con gái.</a:t>
            </a:r>
            <a:endParaRPr lang="en-US" sz="3200" dirty="0">
              <a:latin typeface="Tahoma" panose="020B0604030504040204" pitchFamily="34" charset="0"/>
              <a:ea typeface="Tahoma" panose="020B0604030504040204" pitchFamily="34" charset="0"/>
              <a:cs typeface="Tahoma" panose="020B0604030504040204" pitchFamily="34" charset="0"/>
            </a:endParaRPr>
          </a:p>
          <a:p>
            <a:pPr algn="r"/>
            <a:r>
              <a:rPr lang="vi-VN" sz="3200" dirty="0">
                <a:latin typeface="Tahoma" panose="020B0604030504040204" pitchFamily="34" charset="0"/>
                <a:ea typeface="Tahoma" panose="020B0604030504040204" pitchFamily="34" charset="0"/>
                <a:cs typeface="Tahoma" panose="020B0604030504040204" pitchFamily="34" charset="0"/>
              </a:rPr>
              <a:t>(Băng Sơn)</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10100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87AC4F-70F8-C120-9D85-7F3F84106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F971739-76B7-B643-3118-6C8735AEA7AA}"/>
              </a:ext>
            </a:extLst>
          </p:cNvPr>
          <p:cNvSpPr txBox="1"/>
          <p:nvPr/>
        </p:nvSpPr>
        <p:spPr>
          <a:xfrm>
            <a:off x="1304478" y="1860355"/>
            <a:ext cx="9583044" cy="4401205"/>
          </a:xfrm>
          <a:prstGeom prst="rect">
            <a:avLst/>
          </a:prstGeom>
          <a:noFill/>
        </p:spPr>
        <p:txBody>
          <a:bodyPr wrap="square" rtlCol="0">
            <a:spAutoFit/>
          </a:bodyPr>
          <a:lstStyle/>
          <a:p>
            <a:pPr algn="ctr"/>
            <a:r>
              <a:rPr lang="vi-VN" sz="4000" b="1" dirty="0">
                <a:solidFill>
                  <a:srgbClr val="EA6501"/>
                </a:solidFill>
                <a:latin typeface="Tahoma" panose="020B0604030504040204" pitchFamily="34" charset="0"/>
                <a:ea typeface="Tahoma" panose="020B0604030504040204" pitchFamily="34" charset="0"/>
                <a:cs typeface="Tahoma" panose="020B0604030504040204" pitchFamily="34" charset="0"/>
              </a:rPr>
              <a:t>Các vế của câu ghép có thể nối với nhau bằng các cặp từ:</a:t>
            </a:r>
            <a:endParaRPr lang="en-US" sz="4000" b="1" dirty="0">
              <a:solidFill>
                <a:srgbClr val="EA6501"/>
              </a:solidFill>
              <a:latin typeface="Tahoma" panose="020B0604030504040204" pitchFamily="34" charset="0"/>
              <a:ea typeface="Tahoma" panose="020B0604030504040204" pitchFamily="34" charset="0"/>
              <a:cs typeface="Tahoma" panose="020B0604030504040204" pitchFamily="34" charset="0"/>
            </a:endParaRPr>
          </a:p>
          <a:p>
            <a:r>
              <a:rPr lang="en-US" sz="4000" dirty="0">
                <a:solidFill>
                  <a:srgbClr val="EA6501"/>
                </a:solidFill>
                <a:latin typeface="Tahoma" panose="020B0604030504040204" pitchFamily="34" charset="0"/>
                <a:ea typeface="Tahoma" panose="020B0604030504040204" pitchFamily="34" charset="0"/>
                <a:cs typeface="Tahoma" panose="020B0604030504040204" pitchFamily="34" charset="0"/>
              </a:rPr>
              <a:t>-</a:t>
            </a:r>
            <a:r>
              <a:rPr lang="vi-VN" sz="4000" dirty="0">
                <a:solidFill>
                  <a:srgbClr val="EA6501"/>
                </a:solidFill>
                <a:latin typeface="Tahoma" panose="020B0604030504040204" pitchFamily="34" charset="0"/>
                <a:ea typeface="Tahoma" panose="020B0604030504040204" pitchFamily="34" charset="0"/>
                <a:cs typeface="Tahoma" panose="020B0604030504040204" pitchFamily="34" charset="0"/>
              </a:rPr>
              <a:t> </a:t>
            </a:r>
            <a:r>
              <a:rPr lang="vi-VN" sz="4000" i="1" dirty="0">
                <a:solidFill>
                  <a:srgbClr val="EA6501"/>
                </a:solidFill>
                <a:latin typeface="Tahoma" panose="020B0604030504040204" pitchFamily="34" charset="0"/>
                <a:ea typeface="Tahoma" panose="020B0604030504040204" pitchFamily="34" charset="0"/>
                <a:cs typeface="Tahoma" panose="020B0604030504040204" pitchFamily="34" charset="0"/>
              </a:rPr>
              <a:t>Các cặp kết từ: </a:t>
            </a:r>
            <a:r>
              <a:rPr lang="vi-VN" sz="4000" dirty="0">
                <a:solidFill>
                  <a:srgbClr val="00B050"/>
                </a:solidFill>
                <a:latin typeface="Tahoma" panose="020B0604030504040204" pitchFamily="34" charset="0"/>
                <a:ea typeface="Tahoma" panose="020B0604030504040204" pitchFamily="34" charset="0"/>
                <a:cs typeface="Tahoma" panose="020B0604030504040204" pitchFamily="34" charset="0"/>
              </a:rPr>
              <a:t>vì … nên …, </a:t>
            </a:r>
            <a:r>
              <a:rPr lang="vi-VN" sz="40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bởi ... nên ...</a:t>
            </a:r>
            <a:r>
              <a:rPr lang="vi-VN" sz="4000" dirty="0">
                <a:solidFill>
                  <a:srgbClr val="EA6501"/>
                </a:solidFill>
                <a:latin typeface="Tahoma" panose="020B0604030504040204" pitchFamily="34" charset="0"/>
                <a:ea typeface="Tahoma" panose="020B0604030504040204" pitchFamily="34" charset="0"/>
                <a:cs typeface="Tahoma" panose="020B0604030504040204" pitchFamily="34" charset="0"/>
              </a:rPr>
              <a:t>, nhờ ... nên (mà)….,</a:t>
            </a:r>
            <a:r>
              <a:rPr lang="vi-VN" sz="4000" dirty="0">
                <a:solidFill>
                  <a:srgbClr val="C00000"/>
                </a:solidFill>
                <a:latin typeface="Tahoma" panose="020B0604030504040204" pitchFamily="34" charset="0"/>
                <a:ea typeface="Tahoma" panose="020B0604030504040204" pitchFamily="34" charset="0"/>
                <a:cs typeface="Tahoma" panose="020B0604030504040204" pitchFamily="34" charset="0"/>
              </a:rPr>
              <a:t>nếu…. thì ...</a:t>
            </a:r>
            <a:r>
              <a:rPr lang="vi-VN" sz="4000" dirty="0">
                <a:solidFill>
                  <a:srgbClr val="EA6501"/>
                </a:solidFill>
                <a:latin typeface="Tahoma" panose="020B0604030504040204" pitchFamily="34" charset="0"/>
                <a:ea typeface="Tahoma" panose="020B0604030504040204" pitchFamily="34" charset="0"/>
                <a:cs typeface="Tahoma" panose="020B0604030504040204" pitchFamily="34" charset="0"/>
              </a:rPr>
              <a:t>, </a:t>
            </a:r>
            <a:r>
              <a:rPr lang="vi-VN" sz="4000" dirty="0">
                <a:solidFill>
                  <a:srgbClr val="E3099A"/>
                </a:solidFill>
                <a:latin typeface="Tahoma" panose="020B0604030504040204" pitchFamily="34" charset="0"/>
                <a:ea typeface="Tahoma" panose="020B0604030504040204" pitchFamily="34" charset="0"/>
                <a:cs typeface="Tahoma" panose="020B0604030504040204" pitchFamily="34" charset="0"/>
              </a:rPr>
              <a:t>hễ ... thì ....</a:t>
            </a:r>
            <a:r>
              <a:rPr lang="vi-VN" sz="4000" dirty="0">
                <a:solidFill>
                  <a:srgbClr val="EA6501"/>
                </a:solidFill>
                <a:latin typeface="Tahoma" panose="020B0604030504040204" pitchFamily="34" charset="0"/>
                <a:ea typeface="Tahoma" panose="020B0604030504040204" pitchFamily="34" charset="0"/>
                <a:cs typeface="Tahoma" panose="020B0604030504040204" pitchFamily="34" charset="0"/>
              </a:rPr>
              <a:t>, </a:t>
            </a:r>
            <a:r>
              <a:rPr lang="vi-VN" sz="4000" dirty="0">
                <a:solidFill>
                  <a:srgbClr val="FF0000"/>
                </a:solidFill>
                <a:latin typeface="Tahoma" panose="020B0604030504040204" pitchFamily="34" charset="0"/>
                <a:ea typeface="Tahoma" panose="020B0604030504040204" pitchFamily="34" charset="0"/>
                <a:cs typeface="Tahoma" panose="020B0604030504040204" pitchFamily="34" charset="0"/>
              </a:rPr>
              <a:t>giá ...thì …</a:t>
            </a:r>
            <a:r>
              <a:rPr lang="vi-VN" sz="4000" dirty="0">
                <a:solidFill>
                  <a:srgbClr val="EA6501"/>
                </a:solidFill>
                <a:latin typeface="Tahoma" panose="020B0604030504040204" pitchFamily="34" charset="0"/>
                <a:ea typeface="Tahoma" panose="020B0604030504040204" pitchFamily="34" charset="0"/>
                <a:cs typeface="Tahoma" panose="020B0604030504040204" pitchFamily="34" charset="0"/>
              </a:rPr>
              <a:t>, </a:t>
            </a:r>
            <a:r>
              <a:rPr lang="vi-VN" sz="4000" dirty="0">
                <a:solidFill>
                  <a:srgbClr val="7030A0"/>
                </a:solidFill>
                <a:latin typeface="Tahoma" panose="020B0604030504040204" pitchFamily="34" charset="0"/>
                <a:ea typeface="Tahoma" panose="020B0604030504040204" pitchFamily="34" charset="0"/>
                <a:cs typeface="Tahoma" panose="020B0604030504040204" pitchFamily="34" charset="0"/>
              </a:rPr>
              <a:t>tuy ... nhưng ...</a:t>
            </a:r>
            <a:r>
              <a:rPr lang="vi-VN" sz="4000" dirty="0">
                <a:solidFill>
                  <a:srgbClr val="EA6501"/>
                </a:solidFill>
                <a:latin typeface="Tahoma" panose="020B0604030504040204" pitchFamily="34" charset="0"/>
                <a:ea typeface="Tahoma" panose="020B0604030504040204" pitchFamily="34" charset="0"/>
                <a:cs typeface="Tahoma" panose="020B0604030504040204" pitchFamily="34" charset="0"/>
              </a:rPr>
              <a:t>, </a:t>
            </a:r>
            <a:r>
              <a:rPr lang="vi-VN" sz="40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mặc dù ... nhưng ..</a:t>
            </a:r>
            <a:r>
              <a:rPr lang="vi-VN" sz="4000" dirty="0">
                <a:solidFill>
                  <a:srgbClr val="EA6501"/>
                </a:solidFill>
                <a:latin typeface="Tahoma" panose="020B0604030504040204" pitchFamily="34" charset="0"/>
                <a:ea typeface="Tahoma" panose="020B0604030504040204" pitchFamily="34" charset="0"/>
                <a:cs typeface="Tahoma" panose="020B0604030504040204" pitchFamily="34" charset="0"/>
              </a:rPr>
              <a:t>, </a:t>
            </a:r>
            <a:r>
              <a:rPr lang="vi-VN" sz="4000"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dù ... nhưng ...</a:t>
            </a:r>
            <a:r>
              <a:rPr lang="vi-VN" sz="4000" dirty="0">
                <a:solidFill>
                  <a:srgbClr val="EA6501"/>
                </a:solidFill>
                <a:latin typeface="Tahoma" panose="020B0604030504040204" pitchFamily="34" charset="0"/>
                <a:ea typeface="Tahoma" panose="020B0604030504040204" pitchFamily="34" charset="0"/>
                <a:cs typeface="Tahoma" panose="020B0604030504040204" pitchFamily="34" charset="0"/>
              </a:rPr>
              <a:t>, </a:t>
            </a:r>
            <a:r>
              <a:rPr lang="vi-VN" sz="4000" dirty="0">
                <a:solidFill>
                  <a:srgbClr val="00B0F0"/>
                </a:solidFill>
                <a:latin typeface="Tahoma" panose="020B0604030504040204" pitchFamily="34" charset="0"/>
                <a:ea typeface="Tahoma" panose="020B0604030504040204" pitchFamily="34" charset="0"/>
                <a:cs typeface="Tahoma" panose="020B0604030504040204" pitchFamily="34" charset="0"/>
              </a:rPr>
              <a:t>chẳng những ... mà ...</a:t>
            </a:r>
            <a:r>
              <a:rPr lang="vi-VN" sz="4000" dirty="0">
                <a:solidFill>
                  <a:srgbClr val="EA6501"/>
                </a:solidFill>
                <a:latin typeface="Tahoma" panose="020B0604030504040204" pitchFamily="34" charset="0"/>
                <a:ea typeface="Tahoma" panose="020B0604030504040204" pitchFamily="34" charset="0"/>
                <a:cs typeface="Tahoma" panose="020B0604030504040204" pitchFamily="34" charset="0"/>
              </a:rPr>
              <a:t>, </a:t>
            </a:r>
            <a:r>
              <a:rPr lang="vi-VN" sz="4000" dirty="0">
                <a:solidFill>
                  <a:srgbClr val="002060"/>
                </a:solidFill>
                <a:latin typeface="Tahoma" panose="020B0604030504040204" pitchFamily="34" charset="0"/>
                <a:ea typeface="Tahoma" panose="020B0604030504040204" pitchFamily="34" charset="0"/>
                <a:cs typeface="Tahoma" panose="020B0604030504040204" pitchFamily="34" charset="0"/>
              </a:rPr>
              <a:t>không chỉ ... mà …</a:t>
            </a:r>
            <a:r>
              <a:rPr lang="vi-VN" sz="4000" dirty="0">
                <a:solidFill>
                  <a:srgbClr val="EA6501"/>
                </a:solidFill>
                <a:latin typeface="Tahoma" panose="020B0604030504040204" pitchFamily="34" charset="0"/>
                <a:ea typeface="Tahoma" panose="020B0604030504040204" pitchFamily="34" charset="0"/>
                <a:cs typeface="Tahoma" panose="020B0604030504040204" pitchFamily="34" charset="0"/>
              </a:rPr>
              <a:t>,…</a:t>
            </a:r>
            <a:endParaRPr lang="en-US" sz="4000" dirty="0">
              <a:solidFill>
                <a:srgbClr val="EA650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847719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73189-8EDC-153D-7B5D-A2BB985B730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EF57350-3F16-9A01-1D9D-EA70EC6C02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49E638D7-0764-EB9B-1238-4DA6F88DF890}"/>
              </a:ext>
            </a:extLst>
          </p:cNvPr>
          <p:cNvGrpSpPr/>
          <p:nvPr/>
        </p:nvGrpSpPr>
        <p:grpSpPr>
          <a:xfrm>
            <a:off x="856343" y="174172"/>
            <a:ext cx="10348686" cy="1132114"/>
            <a:chOff x="856343" y="174172"/>
            <a:chExt cx="10348686" cy="1132114"/>
          </a:xfrm>
        </p:grpSpPr>
        <p:sp>
          <p:nvSpPr>
            <p:cNvPr id="5" name="Rectangle: Rounded Corners 4">
              <a:extLst>
                <a:ext uri="{FF2B5EF4-FFF2-40B4-BE49-F238E27FC236}">
                  <a16:creationId xmlns:a16="http://schemas.microsoft.com/office/drawing/2014/main" id="{38B44C70-8F42-B391-DB2E-EA967D32782D}"/>
                </a:ext>
              </a:extLst>
            </p:cNvPr>
            <p:cNvSpPr/>
            <p:nvPr/>
          </p:nvSpPr>
          <p:spPr>
            <a:xfrm>
              <a:off x="856343" y="174172"/>
              <a:ext cx="10348686" cy="1132114"/>
            </a:xfrm>
            <a:prstGeom prst="roundRect">
              <a:avLst>
                <a:gd name="adj" fmla="val 50000"/>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A04548EC-2C82-D95C-801D-B155D53C9A39}"/>
                </a:ext>
              </a:extLst>
            </p:cNvPr>
            <p:cNvSpPr txBox="1"/>
            <p:nvPr/>
          </p:nvSpPr>
          <p:spPr>
            <a:xfrm>
              <a:off x="986971" y="229068"/>
              <a:ext cx="9996715" cy="1077218"/>
            </a:xfrm>
            <a:prstGeom prst="rect">
              <a:avLst/>
            </a:prstGeom>
            <a:noFill/>
          </p:spPr>
          <p:txBody>
            <a:bodyPr wrap="square" rtlCol="0">
              <a:spAutoFit/>
            </a:bodyPr>
            <a:lstStyle/>
            <a:p>
              <a:pPr algn="ct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2. </a:t>
              </a: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Chọn cặp từ (</a:t>
              </a:r>
              <a:r>
                <a:rPr lang="vi-VN" sz="3200" b="1" i="1" dirty="0">
                  <a:solidFill>
                    <a:srgbClr val="00B050"/>
                  </a:solidFill>
                  <a:latin typeface="Tahoma" panose="020B0604030504040204" pitchFamily="34" charset="0"/>
                  <a:ea typeface="Tahoma" panose="020B0604030504040204" pitchFamily="34" charset="0"/>
                  <a:cs typeface="Tahoma" panose="020B0604030504040204" pitchFamily="34" charset="0"/>
                </a:rPr>
                <a:t>đâu ... đó ...; chưa ... đã ...; </a:t>
              </a:r>
              <a:endParaRPr lang="en-US" sz="3200" b="1" i="1" dirty="0">
                <a:solidFill>
                  <a:srgbClr val="00B050"/>
                </a:solidFill>
                <a:latin typeface="Tahoma" panose="020B0604030504040204" pitchFamily="34" charset="0"/>
                <a:ea typeface="Tahoma" panose="020B0604030504040204" pitchFamily="34" charset="0"/>
                <a:cs typeface="Tahoma" panose="020B0604030504040204" pitchFamily="34" charset="0"/>
              </a:endParaRPr>
            </a:p>
            <a:p>
              <a:pPr algn="ctr"/>
              <a:r>
                <a:rPr lang="vi-VN" sz="3200" b="1" i="1" dirty="0">
                  <a:solidFill>
                    <a:srgbClr val="00B050"/>
                  </a:solidFill>
                  <a:latin typeface="Tahoma" panose="020B0604030504040204" pitchFamily="34" charset="0"/>
                  <a:ea typeface="Tahoma" panose="020B0604030504040204" pitchFamily="34" charset="0"/>
                  <a:cs typeface="Tahoma" panose="020B0604030504040204" pitchFamily="34" charset="0"/>
                </a:rPr>
                <a:t>bao nhiêu ... bấy nhiêu ...</a:t>
              </a: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 thay cho </a:t>
              </a:r>
              <a:r>
                <a:rPr lang="en-US" sz="3200" b="1" dirty="0" err="1">
                  <a:solidFill>
                    <a:srgbClr val="00B050"/>
                  </a:solidFill>
                  <a:latin typeface="Tahoma" panose="020B0604030504040204" pitchFamily="34" charset="0"/>
                  <a:ea typeface="Tahoma" panose="020B0604030504040204" pitchFamily="34" charset="0"/>
                  <a:cs typeface="Tahoma" panose="020B0604030504040204" pitchFamily="34" charset="0"/>
                </a:rPr>
                <a:t>bóng</a:t>
              </a: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B050"/>
                  </a:solidFill>
                  <a:latin typeface="Tahoma" panose="020B0604030504040204" pitchFamily="34" charset="0"/>
                  <a:ea typeface="Tahoma" panose="020B0604030504040204" pitchFamily="34" charset="0"/>
                  <a:cs typeface="Tahoma" panose="020B0604030504040204" pitchFamily="34" charset="0"/>
                </a:rPr>
                <a:t>tuyết</a:t>
              </a: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a:t>
              </a:r>
              <a:endPar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grpSp>
      <p:sp>
        <p:nvSpPr>
          <p:cNvPr id="7" name="TextBox 6">
            <a:extLst>
              <a:ext uri="{FF2B5EF4-FFF2-40B4-BE49-F238E27FC236}">
                <a16:creationId xmlns:a16="http://schemas.microsoft.com/office/drawing/2014/main" id="{3083E0C6-DB9F-80DC-1A5E-8CBF81BBA864}"/>
              </a:ext>
            </a:extLst>
          </p:cNvPr>
          <p:cNvSpPr txBox="1"/>
          <p:nvPr/>
        </p:nvSpPr>
        <p:spPr>
          <a:xfrm>
            <a:off x="682171" y="1480458"/>
            <a:ext cx="10929259" cy="1077218"/>
          </a:xfrm>
          <a:prstGeom prst="rect">
            <a:avLst/>
          </a:prstGeom>
          <a:noFill/>
        </p:spPr>
        <p:txBody>
          <a:bodyPr wrap="square" rtlCol="0">
            <a:spAutoFit/>
          </a:bodyPr>
          <a:lstStyle/>
          <a:p>
            <a:pPr marL="514350" indent="-514350">
              <a:buAutoNum type="alphaLcPeriod"/>
            </a:pPr>
            <a:r>
              <a:rPr lang="en-US" sz="3200" dirty="0" err="1">
                <a:latin typeface="Tahoma" panose="020B0604030504040204" pitchFamily="34" charset="0"/>
                <a:ea typeface="Tahoma" panose="020B0604030504040204" pitchFamily="34" charset="0"/>
                <a:cs typeface="Tahoma" panose="020B0604030504040204" pitchFamily="34" charset="0"/>
              </a:rPr>
              <a:t>Ngày</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chưa</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tắt</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hẳn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trăng</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đã</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lên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rồi</a:t>
            </a:r>
            <a:r>
              <a:rPr lang="en-US" sz="3200" dirty="0">
                <a:latin typeface="Tahoma" panose="020B0604030504040204" pitchFamily="34" charset="0"/>
                <a:ea typeface="Tahoma" panose="020B0604030504040204" pitchFamily="34" charset="0"/>
                <a:cs typeface="Tahoma" panose="020B0604030504040204" pitchFamily="34" charset="0"/>
              </a:rPr>
              <a:t>.</a:t>
            </a:r>
          </a:p>
          <a:p>
            <a:pPr marL="514350" indent="-514350" algn="r">
              <a:buAutoNum type="alphaLcPeriod"/>
            </a:pPr>
            <a:r>
              <a:rPr lang="en-US" sz="3200" dirty="0">
                <a:latin typeface="Tahoma" panose="020B0604030504040204" pitchFamily="34" charset="0"/>
                <a:ea typeface="Tahoma" panose="020B0604030504040204" pitchFamily="34" charset="0"/>
                <a:cs typeface="Tahoma" panose="020B0604030504040204" pitchFamily="34" charset="0"/>
              </a:rPr>
              <a:t>(Theo </a:t>
            </a:r>
            <a:r>
              <a:rPr lang="en-US" sz="3200" dirty="0" err="1">
                <a:latin typeface="Tahoma" panose="020B0604030504040204" pitchFamily="34" charset="0"/>
                <a:ea typeface="Tahoma" panose="020B0604030504040204" pitchFamily="34" charset="0"/>
                <a:cs typeface="Tahoma" panose="020B0604030504040204" pitchFamily="34" charset="0"/>
              </a:rPr>
              <a:t>Thạch</a:t>
            </a:r>
            <a:r>
              <a:rPr lang="en-US" sz="3200" dirty="0">
                <a:latin typeface="Tahoma" panose="020B0604030504040204" pitchFamily="34" charset="0"/>
                <a:ea typeface="Tahoma" panose="020B0604030504040204" pitchFamily="34" charset="0"/>
                <a:cs typeface="Tahoma" panose="020B0604030504040204" pitchFamily="34" charset="0"/>
              </a:rPr>
              <a:t> Lam)</a:t>
            </a:r>
          </a:p>
        </p:txBody>
      </p:sp>
      <p:sp>
        <p:nvSpPr>
          <p:cNvPr id="8" name="TextBox 7">
            <a:extLst>
              <a:ext uri="{FF2B5EF4-FFF2-40B4-BE49-F238E27FC236}">
                <a16:creationId xmlns:a16="http://schemas.microsoft.com/office/drawing/2014/main" id="{3927AA17-A6DD-659D-54BB-337C136E705E}"/>
              </a:ext>
            </a:extLst>
          </p:cNvPr>
          <p:cNvSpPr txBox="1"/>
          <p:nvPr/>
        </p:nvSpPr>
        <p:spPr>
          <a:xfrm>
            <a:off x="512202" y="3050811"/>
            <a:ext cx="11269196" cy="1077218"/>
          </a:xfrm>
          <a:prstGeom prst="rect">
            <a:avLst/>
          </a:prstGeom>
          <a:noFill/>
        </p:spPr>
        <p:txBody>
          <a:bodyPr wrap="square" rtlCol="0">
            <a:spAutoFit/>
          </a:bodyPr>
          <a:lstStyle/>
          <a:p>
            <a:r>
              <a:rPr lang="vi-VN" sz="3200" dirty="0">
                <a:latin typeface="Tahoma" panose="020B0604030504040204" pitchFamily="34" charset="0"/>
                <a:ea typeface="Tahoma" panose="020B0604030504040204" pitchFamily="34" charset="0"/>
                <a:cs typeface="Tahoma" panose="020B0604030504040204" pitchFamily="34" charset="0"/>
              </a:rPr>
              <a:t>b. Trăng đi đến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đâu</a:t>
            </a:r>
            <a:r>
              <a:rPr lang="vi-VN" sz="3200" dirty="0">
                <a:latin typeface="Tahoma" panose="020B0604030504040204" pitchFamily="34" charset="0"/>
                <a:ea typeface="Tahoma" panose="020B0604030504040204" pitchFamily="34" charset="0"/>
                <a:cs typeface="Tahoma" panose="020B0604030504040204" pitchFamily="34" charset="0"/>
              </a:rPr>
              <a:t>, luỹ tre được tắm đẫm màu sữa đến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đó</a:t>
            </a:r>
            <a:r>
              <a:rPr lang="vi-VN" sz="3200" dirty="0">
                <a:latin typeface="Tahoma" panose="020B0604030504040204" pitchFamily="34" charset="0"/>
                <a:ea typeface="Tahoma" panose="020B0604030504040204" pitchFamily="34" charset="0"/>
                <a:cs typeface="Tahoma" panose="020B0604030504040204" pitchFamily="34" charset="0"/>
              </a:rPr>
              <a:t>.</a:t>
            </a:r>
            <a:endParaRPr lang="en-US" sz="3200" dirty="0">
              <a:latin typeface="Tahoma" panose="020B0604030504040204" pitchFamily="34" charset="0"/>
              <a:ea typeface="Tahoma" panose="020B0604030504040204" pitchFamily="34" charset="0"/>
              <a:cs typeface="Tahoma" panose="020B0604030504040204" pitchFamily="34" charset="0"/>
            </a:endParaRPr>
          </a:p>
          <a:p>
            <a:pPr algn="r"/>
            <a:r>
              <a:rPr lang="vi-VN" sz="3200" dirty="0">
                <a:latin typeface="Tahoma" panose="020B0604030504040204" pitchFamily="34" charset="0"/>
                <a:ea typeface="Tahoma" panose="020B0604030504040204" pitchFamily="34" charset="0"/>
                <a:cs typeface="Tahoma" panose="020B0604030504040204" pitchFamily="34" charset="0"/>
              </a:rPr>
              <a:t>(Theo Phan Sĩ Châu)</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ED533EEF-6399-E1C6-93E5-863137CFB32D}"/>
              </a:ext>
            </a:extLst>
          </p:cNvPr>
          <p:cNvSpPr txBox="1"/>
          <p:nvPr/>
        </p:nvSpPr>
        <p:spPr>
          <a:xfrm>
            <a:off x="2674535" y="4482260"/>
            <a:ext cx="8936895" cy="1800493"/>
          </a:xfrm>
          <a:prstGeom prst="rect">
            <a:avLst/>
          </a:prstGeom>
          <a:noFill/>
        </p:spPr>
        <p:txBody>
          <a:bodyPr wrap="square" rtlCol="0">
            <a:spAutoFit/>
          </a:bodyPr>
          <a:lstStyle/>
          <a:p>
            <a:r>
              <a:rPr lang="vi-VN" sz="3200" dirty="0">
                <a:latin typeface="Tahoma" panose="020B0604030504040204" pitchFamily="34" charset="0"/>
                <a:ea typeface="Tahoma" panose="020B0604030504040204" pitchFamily="34" charset="0"/>
                <a:cs typeface="Tahoma" panose="020B0604030504040204" pitchFamily="34" charset="0"/>
              </a:rPr>
              <a:t>c. Nước dâng lên cao </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bao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nhiêu</a:t>
            </a:r>
            <a:r>
              <a:rPr lang="vi-VN" sz="3200" dirty="0">
                <a:latin typeface="Tahoma" panose="020B0604030504040204" pitchFamily="34" charset="0"/>
                <a:ea typeface="Tahoma" panose="020B0604030504040204" pitchFamily="34" charset="0"/>
                <a:cs typeface="Tahoma" panose="020B0604030504040204" pitchFamily="34" charset="0"/>
              </a:rPr>
              <a:t>, Sơn Tinh lại làm cho đồi, núi mọc cao lên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bấy</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nhiêu</a:t>
            </a:r>
            <a:r>
              <a:rPr lang="en-US" sz="3200" dirty="0">
                <a:latin typeface="Tahoma" panose="020B0604030504040204" pitchFamily="34" charset="0"/>
                <a:ea typeface="Tahoma" panose="020B0604030504040204" pitchFamily="34" charset="0"/>
                <a:cs typeface="Tahoma" panose="020B0604030504040204" pitchFamily="34" charset="0"/>
              </a:rPr>
              <a:t>.</a:t>
            </a:r>
          </a:p>
          <a:p>
            <a:pPr algn="r">
              <a:spcBef>
                <a:spcPts val="1800"/>
              </a:spcBef>
            </a:pPr>
            <a:r>
              <a:rPr lang="vi-VN" sz="3200" dirty="0">
                <a:latin typeface="Tahoma" panose="020B0604030504040204" pitchFamily="34" charset="0"/>
                <a:ea typeface="Tahoma" panose="020B0604030504040204" pitchFamily="34" charset="0"/>
                <a:cs typeface="Tahoma" panose="020B0604030504040204" pitchFamily="34" charset="0"/>
              </a:rPr>
              <a:t>(Truyện Sơn Thủy, Thủy Tinh)</a:t>
            </a:r>
            <a:endParaRPr lang="en-US" sz="3200" dirty="0">
              <a:latin typeface="Tahoma" panose="020B0604030504040204" pitchFamily="34" charset="0"/>
              <a:ea typeface="Tahoma" panose="020B0604030504040204" pitchFamily="34" charset="0"/>
              <a:cs typeface="Tahoma" panose="020B0604030504040204" pitchFamily="34" charset="0"/>
            </a:endParaRPr>
          </a:p>
        </p:txBody>
      </p:sp>
      <p:pic>
        <p:nvPicPr>
          <p:cNvPr id="13" name="Picture 12">
            <a:extLst>
              <a:ext uri="{FF2B5EF4-FFF2-40B4-BE49-F238E27FC236}">
                <a16:creationId xmlns:a16="http://schemas.microsoft.com/office/drawing/2014/main" id="{3CDAC610-68F4-BB00-9418-3CC293FDF4B5}"/>
              </a:ext>
            </a:extLst>
          </p:cNvPr>
          <p:cNvPicPr>
            <a:picLocks noChangeAspect="1"/>
          </p:cNvPicPr>
          <p:nvPr/>
        </p:nvPicPr>
        <p:blipFill>
          <a:blip r:embed="rId3" cstate="hqprint">
            <a:extLst>
              <a:ext uri="{28A0092B-C50C-407E-A947-70E740481C1C}">
                <a14:useLocalDpi xmlns:a14="http://schemas.microsoft.com/office/drawing/2010/main" val="0"/>
              </a:ext>
            </a:extLst>
          </a:blip>
          <a:srcRect r="80714" b="65614"/>
          <a:stretch/>
        </p:blipFill>
        <p:spPr>
          <a:xfrm>
            <a:off x="2063678" y="1051212"/>
            <a:ext cx="1321206" cy="1325068"/>
          </a:xfrm>
          <a:prstGeom prst="rect">
            <a:avLst/>
          </a:prstGeom>
        </p:spPr>
      </p:pic>
      <p:pic>
        <p:nvPicPr>
          <p:cNvPr id="14" name="Picture 13">
            <a:extLst>
              <a:ext uri="{FF2B5EF4-FFF2-40B4-BE49-F238E27FC236}">
                <a16:creationId xmlns:a16="http://schemas.microsoft.com/office/drawing/2014/main" id="{E776FE51-5D67-7A21-03CF-714F82E73D2A}"/>
              </a:ext>
            </a:extLst>
          </p:cNvPr>
          <p:cNvPicPr>
            <a:picLocks noChangeAspect="1"/>
          </p:cNvPicPr>
          <p:nvPr/>
        </p:nvPicPr>
        <p:blipFill>
          <a:blip r:embed="rId4" cstate="hqprint">
            <a:extLst>
              <a:ext uri="{28A0092B-C50C-407E-A947-70E740481C1C}">
                <a14:useLocalDpi xmlns:a14="http://schemas.microsoft.com/office/drawing/2010/main" val="0"/>
              </a:ext>
            </a:extLst>
          </a:blip>
          <a:srcRect r="80714" b="65614"/>
          <a:stretch/>
        </p:blipFill>
        <p:spPr>
          <a:xfrm>
            <a:off x="5803196" y="1258018"/>
            <a:ext cx="931279" cy="934002"/>
          </a:xfrm>
          <a:prstGeom prst="rect">
            <a:avLst/>
          </a:prstGeom>
        </p:spPr>
      </p:pic>
      <p:pic>
        <p:nvPicPr>
          <p:cNvPr id="16" name="Picture 15">
            <a:extLst>
              <a:ext uri="{FF2B5EF4-FFF2-40B4-BE49-F238E27FC236}">
                <a16:creationId xmlns:a16="http://schemas.microsoft.com/office/drawing/2014/main" id="{59BEDFA8-2E8C-7C35-7502-400975CFC22F}"/>
              </a:ext>
            </a:extLst>
          </p:cNvPr>
          <p:cNvPicPr>
            <a:picLocks noChangeAspect="1"/>
          </p:cNvPicPr>
          <p:nvPr/>
        </p:nvPicPr>
        <p:blipFill>
          <a:blip r:embed="rId3" cstate="hqprint">
            <a:extLst>
              <a:ext uri="{28A0092B-C50C-407E-A947-70E740481C1C}">
                <a14:useLocalDpi xmlns:a14="http://schemas.microsoft.com/office/drawing/2010/main" val="0"/>
              </a:ext>
            </a:extLst>
          </a:blip>
          <a:srcRect r="80714" b="65614"/>
          <a:stretch/>
        </p:blipFill>
        <p:spPr>
          <a:xfrm>
            <a:off x="3139035" y="2544380"/>
            <a:ext cx="1321206" cy="1325068"/>
          </a:xfrm>
          <a:prstGeom prst="rect">
            <a:avLst/>
          </a:prstGeom>
        </p:spPr>
      </p:pic>
      <p:pic>
        <p:nvPicPr>
          <p:cNvPr id="17" name="Picture 16">
            <a:extLst>
              <a:ext uri="{FF2B5EF4-FFF2-40B4-BE49-F238E27FC236}">
                <a16:creationId xmlns:a16="http://schemas.microsoft.com/office/drawing/2014/main" id="{522D55F7-B74A-5448-98C0-2475682129BB}"/>
              </a:ext>
            </a:extLst>
          </p:cNvPr>
          <p:cNvPicPr>
            <a:picLocks noChangeAspect="1"/>
          </p:cNvPicPr>
          <p:nvPr/>
        </p:nvPicPr>
        <p:blipFill>
          <a:blip r:embed="rId4" cstate="hqprint">
            <a:extLst>
              <a:ext uri="{28A0092B-C50C-407E-A947-70E740481C1C}">
                <a14:useLocalDpi xmlns:a14="http://schemas.microsoft.com/office/drawing/2010/main" val="0"/>
              </a:ext>
            </a:extLst>
          </a:blip>
          <a:srcRect r="80714" b="65614"/>
          <a:stretch/>
        </p:blipFill>
        <p:spPr>
          <a:xfrm>
            <a:off x="10739389" y="2712158"/>
            <a:ext cx="931279" cy="934002"/>
          </a:xfrm>
          <a:prstGeom prst="rect">
            <a:avLst/>
          </a:prstGeom>
        </p:spPr>
      </p:pic>
      <p:pic>
        <p:nvPicPr>
          <p:cNvPr id="20" name="Picture 19">
            <a:extLst>
              <a:ext uri="{FF2B5EF4-FFF2-40B4-BE49-F238E27FC236}">
                <a16:creationId xmlns:a16="http://schemas.microsoft.com/office/drawing/2014/main" id="{7B6846C3-8CFF-6539-0985-795A606F62E6}"/>
              </a:ext>
            </a:extLst>
          </p:cNvPr>
          <p:cNvPicPr>
            <a:picLocks noChangeAspect="1"/>
          </p:cNvPicPr>
          <p:nvPr/>
        </p:nvPicPr>
        <p:blipFill>
          <a:blip r:embed="rId5"/>
          <a:stretch>
            <a:fillRect/>
          </a:stretch>
        </p:blipFill>
        <p:spPr>
          <a:xfrm>
            <a:off x="6379970" y="3829434"/>
            <a:ext cx="2438611" cy="1322947"/>
          </a:xfrm>
          <a:prstGeom prst="rect">
            <a:avLst/>
          </a:prstGeom>
        </p:spPr>
      </p:pic>
      <p:pic>
        <p:nvPicPr>
          <p:cNvPr id="21" name="Picture 20">
            <a:extLst>
              <a:ext uri="{FF2B5EF4-FFF2-40B4-BE49-F238E27FC236}">
                <a16:creationId xmlns:a16="http://schemas.microsoft.com/office/drawing/2014/main" id="{6C1EFC16-1C99-C4D0-C9E2-ADADA302E98D}"/>
              </a:ext>
            </a:extLst>
          </p:cNvPr>
          <p:cNvPicPr>
            <a:picLocks noChangeAspect="1"/>
          </p:cNvPicPr>
          <p:nvPr/>
        </p:nvPicPr>
        <p:blipFill>
          <a:blip r:embed="rId5"/>
          <a:stretch>
            <a:fillRect/>
          </a:stretch>
        </p:blipFill>
        <p:spPr>
          <a:xfrm>
            <a:off x="7679647" y="4494086"/>
            <a:ext cx="2438611" cy="1322947"/>
          </a:xfrm>
          <a:prstGeom prst="rect">
            <a:avLst/>
          </a:prstGeom>
        </p:spPr>
      </p:pic>
      <p:pic>
        <p:nvPicPr>
          <p:cNvPr id="23" name="Picture 22">
            <a:extLst>
              <a:ext uri="{FF2B5EF4-FFF2-40B4-BE49-F238E27FC236}">
                <a16:creationId xmlns:a16="http://schemas.microsoft.com/office/drawing/2014/main" id="{92AC4CB8-7549-6F5D-4897-53CFD5FC5B5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82171" y="3843488"/>
            <a:ext cx="1682252" cy="2363914"/>
          </a:xfrm>
          <a:prstGeom prst="rect">
            <a:avLst/>
          </a:prstGeom>
        </p:spPr>
      </p:pic>
    </p:spTree>
    <p:extLst>
      <p:ext uri="{BB962C8B-B14F-4D97-AF65-F5344CB8AC3E}">
        <p14:creationId xmlns:p14="http://schemas.microsoft.com/office/powerpoint/2010/main" val="382328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024A9-08B7-EC30-A3A0-D2845879E21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1658CAE-E2E2-C968-FEF5-D5446553F9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88F8C218-4A87-3311-407A-FF34E7D7CBA5}"/>
              </a:ext>
            </a:extLst>
          </p:cNvPr>
          <p:cNvGrpSpPr/>
          <p:nvPr/>
        </p:nvGrpSpPr>
        <p:grpSpPr>
          <a:xfrm>
            <a:off x="856343" y="174172"/>
            <a:ext cx="10348686" cy="1132114"/>
            <a:chOff x="856343" y="174172"/>
            <a:chExt cx="10348686" cy="1132114"/>
          </a:xfrm>
        </p:grpSpPr>
        <p:sp>
          <p:nvSpPr>
            <p:cNvPr id="5" name="Rectangle: Rounded Corners 4">
              <a:extLst>
                <a:ext uri="{FF2B5EF4-FFF2-40B4-BE49-F238E27FC236}">
                  <a16:creationId xmlns:a16="http://schemas.microsoft.com/office/drawing/2014/main" id="{CD454A4E-3AE7-28EC-4140-42564D32DE77}"/>
                </a:ext>
              </a:extLst>
            </p:cNvPr>
            <p:cNvSpPr/>
            <p:nvPr/>
          </p:nvSpPr>
          <p:spPr>
            <a:xfrm>
              <a:off x="856343" y="174172"/>
              <a:ext cx="10348686" cy="1132114"/>
            </a:xfrm>
            <a:prstGeom prst="roundRect">
              <a:avLst>
                <a:gd name="adj" fmla="val 50000"/>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3EF07C80-68D0-FA0C-5A79-4997B0C0BB02}"/>
                </a:ext>
              </a:extLst>
            </p:cNvPr>
            <p:cNvSpPr txBox="1"/>
            <p:nvPr/>
          </p:nvSpPr>
          <p:spPr>
            <a:xfrm>
              <a:off x="986971" y="229068"/>
              <a:ext cx="9996715" cy="1077218"/>
            </a:xfrm>
            <a:prstGeom prst="rect">
              <a:avLst/>
            </a:prstGeom>
            <a:noFill/>
          </p:spPr>
          <p:txBody>
            <a:bodyPr wrap="square" rtlCol="0">
              <a:spAutoFit/>
            </a:bodyPr>
            <a:lstStyle/>
            <a:p>
              <a:pPr algn="ct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2. </a:t>
              </a: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Chọn cặp từ (</a:t>
              </a:r>
              <a:r>
                <a:rPr lang="vi-VN" sz="3200" b="1" i="1" dirty="0">
                  <a:solidFill>
                    <a:srgbClr val="00B050"/>
                  </a:solidFill>
                  <a:latin typeface="Tahoma" panose="020B0604030504040204" pitchFamily="34" charset="0"/>
                  <a:ea typeface="Tahoma" panose="020B0604030504040204" pitchFamily="34" charset="0"/>
                  <a:cs typeface="Tahoma" panose="020B0604030504040204" pitchFamily="34" charset="0"/>
                </a:rPr>
                <a:t>đâu ... đó ...; chưa ... đã ...; </a:t>
              </a:r>
              <a:endParaRPr lang="en-US" sz="3200" b="1" i="1" dirty="0">
                <a:solidFill>
                  <a:srgbClr val="00B050"/>
                </a:solidFill>
                <a:latin typeface="Tahoma" panose="020B0604030504040204" pitchFamily="34" charset="0"/>
                <a:ea typeface="Tahoma" panose="020B0604030504040204" pitchFamily="34" charset="0"/>
                <a:cs typeface="Tahoma" panose="020B0604030504040204" pitchFamily="34" charset="0"/>
              </a:endParaRPr>
            </a:p>
            <a:p>
              <a:pPr algn="ctr"/>
              <a:r>
                <a:rPr lang="vi-VN" sz="3200" b="1" i="1" dirty="0">
                  <a:solidFill>
                    <a:srgbClr val="00B050"/>
                  </a:solidFill>
                  <a:latin typeface="Tahoma" panose="020B0604030504040204" pitchFamily="34" charset="0"/>
                  <a:ea typeface="Tahoma" panose="020B0604030504040204" pitchFamily="34" charset="0"/>
                  <a:cs typeface="Tahoma" panose="020B0604030504040204" pitchFamily="34" charset="0"/>
                </a:rPr>
                <a:t>bao nhiêu ... bấy nhiêu ...</a:t>
              </a: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 thay cho </a:t>
              </a:r>
              <a:r>
                <a:rPr lang="en-US" sz="3200" b="1" dirty="0" err="1">
                  <a:solidFill>
                    <a:srgbClr val="00B050"/>
                  </a:solidFill>
                  <a:latin typeface="Tahoma" panose="020B0604030504040204" pitchFamily="34" charset="0"/>
                  <a:ea typeface="Tahoma" panose="020B0604030504040204" pitchFamily="34" charset="0"/>
                  <a:cs typeface="Tahoma" panose="020B0604030504040204" pitchFamily="34" charset="0"/>
                </a:rPr>
                <a:t>bóng</a:t>
              </a: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B050"/>
                  </a:solidFill>
                  <a:latin typeface="Tahoma" panose="020B0604030504040204" pitchFamily="34" charset="0"/>
                  <a:ea typeface="Tahoma" panose="020B0604030504040204" pitchFamily="34" charset="0"/>
                  <a:cs typeface="Tahoma" panose="020B0604030504040204" pitchFamily="34" charset="0"/>
                </a:rPr>
                <a:t>tuyết</a:t>
              </a: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a:t>
              </a:r>
              <a:endPar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grpSp>
      <p:sp>
        <p:nvSpPr>
          <p:cNvPr id="7" name="TextBox 6">
            <a:extLst>
              <a:ext uri="{FF2B5EF4-FFF2-40B4-BE49-F238E27FC236}">
                <a16:creationId xmlns:a16="http://schemas.microsoft.com/office/drawing/2014/main" id="{B9B24762-AC2E-6B9C-54E5-C2B48AB99253}"/>
              </a:ext>
            </a:extLst>
          </p:cNvPr>
          <p:cNvSpPr txBox="1"/>
          <p:nvPr/>
        </p:nvSpPr>
        <p:spPr>
          <a:xfrm>
            <a:off x="682171" y="1480458"/>
            <a:ext cx="10929259" cy="1077218"/>
          </a:xfrm>
          <a:prstGeom prst="rect">
            <a:avLst/>
          </a:prstGeom>
          <a:noFill/>
        </p:spPr>
        <p:txBody>
          <a:bodyPr wrap="square" rtlCol="0">
            <a:spAutoFit/>
          </a:bodyPr>
          <a:lstStyle/>
          <a:p>
            <a:pPr marL="514350" indent="-514350">
              <a:buAutoNum type="alphaLcPeriod"/>
            </a:pPr>
            <a:r>
              <a:rPr lang="en-US" sz="3200" dirty="0" err="1">
                <a:latin typeface="Tahoma" panose="020B0604030504040204" pitchFamily="34" charset="0"/>
                <a:ea typeface="Tahoma" panose="020B0604030504040204" pitchFamily="34" charset="0"/>
                <a:cs typeface="Tahoma" panose="020B0604030504040204" pitchFamily="34" charset="0"/>
              </a:rPr>
              <a:t>Ngày</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chưa</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tắt</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hẳn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trăng</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đã</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lên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rồi</a:t>
            </a:r>
            <a:r>
              <a:rPr lang="en-US" sz="3200" dirty="0">
                <a:latin typeface="Tahoma" panose="020B0604030504040204" pitchFamily="34" charset="0"/>
                <a:ea typeface="Tahoma" panose="020B0604030504040204" pitchFamily="34" charset="0"/>
                <a:cs typeface="Tahoma" panose="020B0604030504040204" pitchFamily="34" charset="0"/>
              </a:rPr>
              <a:t>.</a:t>
            </a:r>
          </a:p>
          <a:p>
            <a:pPr marL="514350" indent="-514350" algn="r">
              <a:buAutoNum type="alphaLcPeriod"/>
            </a:pPr>
            <a:r>
              <a:rPr lang="en-US" sz="3200" dirty="0">
                <a:latin typeface="Tahoma" panose="020B0604030504040204" pitchFamily="34" charset="0"/>
                <a:ea typeface="Tahoma" panose="020B0604030504040204" pitchFamily="34" charset="0"/>
                <a:cs typeface="Tahoma" panose="020B0604030504040204" pitchFamily="34" charset="0"/>
              </a:rPr>
              <a:t>(Theo </a:t>
            </a:r>
            <a:r>
              <a:rPr lang="en-US" sz="3200" dirty="0" err="1">
                <a:latin typeface="Tahoma" panose="020B0604030504040204" pitchFamily="34" charset="0"/>
                <a:ea typeface="Tahoma" panose="020B0604030504040204" pitchFamily="34" charset="0"/>
                <a:cs typeface="Tahoma" panose="020B0604030504040204" pitchFamily="34" charset="0"/>
              </a:rPr>
              <a:t>Thạch</a:t>
            </a:r>
            <a:r>
              <a:rPr lang="en-US" sz="3200" dirty="0">
                <a:latin typeface="Tahoma" panose="020B0604030504040204" pitchFamily="34" charset="0"/>
                <a:ea typeface="Tahoma" panose="020B0604030504040204" pitchFamily="34" charset="0"/>
                <a:cs typeface="Tahoma" panose="020B0604030504040204" pitchFamily="34" charset="0"/>
              </a:rPr>
              <a:t> Lam)</a:t>
            </a:r>
          </a:p>
        </p:txBody>
      </p:sp>
      <p:sp>
        <p:nvSpPr>
          <p:cNvPr id="8" name="TextBox 7">
            <a:extLst>
              <a:ext uri="{FF2B5EF4-FFF2-40B4-BE49-F238E27FC236}">
                <a16:creationId xmlns:a16="http://schemas.microsoft.com/office/drawing/2014/main" id="{438A6F24-A551-4F50-D877-F45DA302EAF5}"/>
              </a:ext>
            </a:extLst>
          </p:cNvPr>
          <p:cNvSpPr txBox="1"/>
          <p:nvPr/>
        </p:nvSpPr>
        <p:spPr>
          <a:xfrm>
            <a:off x="512202" y="3050811"/>
            <a:ext cx="11269196" cy="1077218"/>
          </a:xfrm>
          <a:prstGeom prst="rect">
            <a:avLst/>
          </a:prstGeom>
          <a:noFill/>
        </p:spPr>
        <p:txBody>
          <a:bodyPr wrap="square" rtlCol="0">
            <a:spAutoFit/>
          </a:bodyPr>
          <a:lstStyle/>
          <a:p>
            <a:r>
              <a:rPr lang="vi-VN" sz="3200" dirty="0">
                <a:latin typeface="Tahoma" panose="020B0604030504040204" pitchFamily="34" charset="0"/>
                <a:ea typeface="Tahoma" panose="020B0604030504040204" pitchFamily="34" charset="0"/>
                <a:cs typeface="Tahoma" panose="020B0604030504040204" pitchFamily="34" charset="0"/>
              </a:rPr>
              <a:t>b. Trăng đi đến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đâu</a:t>
            </a:r>
            <a:r>
              <a:rPr lang="vi-VN" sz="3200" dirty="0">
                <a:latin typeface="Tahoma" panose="020B0604030504040204" pitchFamily="34" charset="0"/>
                <a:ea typeface="Tahoma" panose="020B0604030504040204" pitchFamily="34" charset="0"/>
                <a:cs typeface="Tahoma" panose="020B0604030504040204" pitchFamily="34" charset="0"/>
              </a:rPr>
              <a:t>, luỹ tre được tắm đẫm màu sữa đến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đó</a:t>
            </a:r>
            <a:r>
              <a:rPr lang="vi-VN" sz="3200" dirty="0">
                <a:latin typeface="Tahoma" panose="020B0604030504040204" pitchFamily="34" charset="0"/>
                <a:ea typeface="Tahoma" panose="020B0604030504040204" pitchFamily="34" charset="0"/>
                <a:cs typeface="Tahoma" panose="020B0604030504040204" pitchFamily="34" charset="0"/>
              </a:rPr>
              <a:t>.</a:t>
            </a:r>
            <a:endParaRPr lang="en-US" sz="3200" dirty="0">
              <a:latin typeface="Tahoma" panose="020B0604030504040204" pitchFamily="34" charset="0"/>
              <a:ea typeface="Tahoma" panose="020B0604030504040204" pitchFamily="34" charset="0"/>
              <a:cs typeface="Tahoma" panose="020B0604030504040204" pitchFamily="34" charset="0"/>
            </a:endParaRPr>
          </a:p>
          <a:p>
            <a:pPr algn="r"/>
            <a:r>
              <a:rPr lang="vi-VN" sz="3200" dirty="0">
                <a:latin typeface="Tahoma" panose="020B0604030504040204" pitchFamily="34" charset="0"/>
                <a:ea typeface="Tahoma" panose="020B0604030504040204" pitchFamily="34" charset="0"/>
                <a:cs typeface="Tahoma" panose="020B0604030504040204" pitchFamily="34" charset="0"/>
              </a:rPr>
              <a:t>(Theo Phan Sĩ Châu)</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A3064F77-23B7-BB28-F745-40E2410B80CF}"/>
              </a:ext>
            </a:extLst>
          </p:cNvPr>
          <p:cNvSpPr txBox="1"/>
          <p:nvPr/>
        </p:nvSpPr>
        <p:spPr>
          <a:xfrm>
            <a:off x="2674535" y="4482260"/>
            <a:ext cx="8936895" cy="1800493"/>
          </a:xfrm>
          <a:prstGeom prst="rect">
            <a:avLst/>
          </a:prstGeom>
          <a:noFill/>
        </p:spPr>
        <p:txBody>
          <a:bodyPr wrap="square" rtlCol="0">
            <a:spAutoFit/>
          </a:bodyPr>
          <a:lstStyle/>
          <a:p>
            <a:r>
              <a:rPr lang="vi-VN" sz="3200" dirty="0">
                <a:latin typeface="Tahoma" panose="020B0604030504040204" pitchFamily="34" charset="0"/>
                <a:ea typeface="Tahoma" panose="020B0604030504040204" pitchFamily="34" charset="0"/>
                <a:cs typeface="Tahoma" panose="020B0604030504040204" pitchFamily="34" charset="0"/>
              </a:rPr>
              <a:t>c. Nước dâng lên cao </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bao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nhiêu</a:t>
            </a:r>
            <a:r>
              <a:rPr lang="vi-VN" sz="3200" dirty="0">
                <a:latin typeface="Tahoma" panose="020B0604030504040204" pitchFamily="34" charset="0"/>
                <a:ea typeface="Tahoma" panose="020B0604030504040204" pitchFamily="34" charset="0"/>
                <a:cs typeface="Tahoma" panose="020B0604030504040204" pitchFamily="34" charset="0"/>
              </a:rPr>
              <a:t>, Sơn Tinh lại làm cho đồi, núi mọc cao lên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bấy</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nhiêu</a:t>
            </a:r>
            <a:r>
              <a:rPr lang="en-US" sz="3200" dirty="0">
                <a:latin typeface="Tahoma" panose="020B0604030504040204" pitchFamily="34" charset="0"/>
                <a:ea typeface="Tahoma" panose="020B0604030504040204" pitchFamily="34" charset="0"/>
                <a:cs typeface="Tahoma" panose="020B0604030504040204" pitchFamily="34" charset="0"/>
              </a:rPr>
              <a:t>.</a:t>
            </a:r>
          </a:p>
          <a:p>
            <a:pPr algn="r">
              <a:spcBef>
                <a:spcPts val="1800"/>
              </a:spcBef>
            </a:pPr>
            <a:r>
              <a:rPr lang="vi-VN" sz="3200" dirty="0">
                <a:latin typeface="Tahoma" panose="020B0604030504040204" pitchFamily="34" charset="0"/>
                <a:ea typeface="Tahoma" panose="020B0604030504040204" pitchFamily="34" charset="0"/>
                <a:cs typeface="Tahoma" panose="020B0604030504040204" pitchFamily="34" charset="0"/>
              </a:rPr>
              <a:t>(Truyện Sơn Thủy, Thủy Tinh)</a:t>
            </a:r>
            <a:endParaRPr lang="en-US" sz="3200" dirty="0">
              <a:latin typeface="Tahoma" panose="020B0604030504040204" pitchFamily="34" charset="0"/>
              <a:ea typeface="Tahoma" panose="020B0604030504040204" pitchFamily="34" charset="0"/>
              <a:cs typeface="Tahoma" panose="020B0604030504040204" pitchFamily="34" charset="0"/>
            </a:endParaRPr>
          </a:p>
        </p:txBody>
      </p:sp>
      <p:pic>
        <p:nvPicPr>
          <p:cNvPr id="13" name="Picture 12">
            <a:extLst>
              <a:ext uri="{FF2B5EF4-FFF2-40B4-BE49-F238E27FC236}">
                <a16:creationId xmlns:a16="http://schemas.microsoft.com/office/drawing/2014/main" id="{F018D42D-7645-0705-2AFC-C535E637C9C3}"/>
              </a:ext>
            </a:extLst>
          </p:cNvPr>
          <p:cNvPicPr>
            <a:picLocks noChangeAspect="1"/>
          </p:cNvPicPr>
          <p:nvPr/>
        </p:nvPicPr>
        <p:blipFill>
          <a:blip r:embed="rId3" cstate="hqprint">
            <a:extLst>
              <a:ext uri="{28A0092B-C50C-407E-A947-70E740481C1C}">
                <a14:useLocalDpi xmlns:a14="http://schemas.microsoft.com/office/drawing/2010/main" val="0"/>
              </a:ext>
            </a:extLst>
          </a:blip>
          <a:srcRect r="80714" b="65614"/>
          <a:stretch/>
        </p:blipFill>
        <p:spPr>
          <a:xfrm>
            <a:off x="2079720" y="1051212"/>
            <a:ext cx="1321205" cy="1325068"/>
          </a:xfrm>
          <a:prstGeom prst="rect">
            <a:avLst/>
          </a:prstGeom>
        </p:spPr>
      </p:pic>
      <p:pic>
        <p:nvPicPr>
          <p:cNvPr id="14" name="Picture 13">
            <a:extLst>
              <a:ext uri="{FF2B5EF4-FFF2-40B4-BE49-F238E27FC236}">
                <a16:creationId xmlns:a16="http://schemas.microsoft.com/office/drawing/2014/main" id="{0CAFA935-80E5-97AB-F066-3944C39DA47A}"/>
              </a:ext>
            </a:extLst>
          </p:cNvPr>
          <p:cNvPicPr>
            <a:picLocks noChangeAspect="1"/>
          </p:cNvPicPr>
          <p:nvPr/>
        </p:nvPicPr>
        <p:blipFill>
          <a:blip r:embed="rId4" cstate="hqprint">
            <a:extLst>
              <a:ext uri="{28A0092B-C50C-407E-A947-70E740481C1C}">
                <a14:useLocalDpi xmlns:a14="http://schemas.microsoft.com/office/drawing/2010/main" val="0"/>
              </a:ext>
            </a:extLst>
          </a:blip>
          <a:srcRect r="80714" b="65614"/>
          <a:stretch/>
        </p:blipFill>
        <p:spPr>
          <a:xfrm>
            <a:off x="5803196" y="1258018"/>
            <a:ext cx="931279" cy="934002"/>
          </a:xfrm>
          <a:prstGeom prst="rect">
            <a:avLst/>
          </a:prstGeom>
        </p:spPr>
      </p:pic>
      <p:pic>
        <p:nvPicPr>
          <p:cNvPr id="16" name="Picture 15">
            <a:extLst>
              <a:ext uri="{FF2B5EF4-FFF2-40B4-BE49-F238E27FC236}">
                <a16:creationId xmlns:a16="http://schemas.microsoft.com/office/drawing/2014/main" id="{737E1197-CB2B-E167-A64A-48C91EAD9DEB}"/>
              </a:ext>
            </a:extLst>
          </p:cNvPr>
          <p:cNvPicPr>
            <a:picLocks noChangeAspect="1"/>
          </p:cNvPicPr>
          <p:nvPr/>
        </p:nvPicPr>
        <p:blipFill>
          <a:blip r:embed="rId3" cstate="hqprint">
            <a:extLst>
              <a:ext uri="{28A0092B-C50C-407E-A947-70E740481C1C}">
                <a14:useLocalDpi xmlns:a14="http://schemas.microsoft.com/office/drawing/2010/main" val="0"/>
              </a:ext>
            </a:extLst>
          </a:blip>
          <a:srcRect r="80714" b="65614"/>
          <a:stretch/>
        </p:blipFill>
        <p:spPr>
          <a:xfrm>
            <a:off x="3139035" y="2544380"/>
            <a:ext cx="1321206" cy="1325068"/>
          </a:xfrm>
          <a:prstGeom prst="rect">
            <a:avLst/>
          </a:prstGeom>
        </p:spPr>
      </p:pic>
      <p:pic>
        <p:nvPicPr>
          <p:cNvPr id="17" name="Picture 16">
            <a:extLst>
              <a:ext uri="{FF2B5EF4-FFF2-40B4-BE49-F238E27FC236}">
                <a16:creationId xmlns:a16="http://schemas.microsoft.com/office/drawing/2014/main" id="{6C2BCD37-941F-E2D6-4FFA-209FD05B392C}"/>
              </a:ext>
            </a:extLst>
          </p:cNvPr>
          <p:cNvPicPr>
            <a:picLocks noChangeAspect="1"/>
          </p:cNvPicPr>
          <p:nvPr/>
        </p:nvPicPr>
        <p:blipFill>
          <a:blip r:embed="rId4" cstate="hqprint">
            <a:extLst>
              <a:ext uri="{28A0092B-C50C-407E-A947-70E740481C1C}">
                <a14:useLocalDpi xmlns:a14="http://schemas.microsoft.com/office/drawing/2010/main" val="0"/>
              </a:ext>
            </a:extLst>
          </a:blip>
          <a:srcRect r="80714" b="65614"/>
          <a:stretch/>
        </p:blipFill>
        <p:spPr>
          <a:xfrm>
            <a:off x="10739389" y="2712158"/>
            <a:ext cx="931279" cy="934002"/>
          </a:xfrm>
          <a:prstGeom prst="rect">
            <a:avLst/>
          </a:prstGeom>
        </p:spPr>
      </p:pic>
      <p:pic>
        <p:nvPicPr>
          <p:cNvPr id="20" name="Picture 19">
            <a:extLst>
              <a:ext uri="{FF2B5EF4-FFF2-40B4-BE49-F238E27FC236}">
                <a16:creationId xmlns:a16="http://schemas.microsoft.com/office/drawing/2014/main" id="{2567EFD6-9804-AEA0-674E-08F6DC97117A}"/>
              </a:ext>
            </a:extLst>
          </p:cNvPr>
          <p:cNvPicPr>
            <a:picLocks noChangeAspect="1"/>
          </p:cNvPicPr>
          <p:nvPr/>
        </p:nvPicPr>
        <p:blipFill>
          <a:blip r:embed="rId5"/>
          <a:stretch>
            <a:fillRect/>
          </a:stretch>
        </p:blipFill>
        <p:spPr>
          <a:xfrm>
            <a:off x="6379970" y="3829434"/>
            <a:ext cx="2438611" cy="1322947"/>
          </a:xfrm>
          <a:prstGeom prst="rect">
            <a:avLst/>
          </a:prstGeom>
        </p:spPr>
      </p:pic>
      <p:pic>
        <p:nvPicPr>
          <p:cNvPr id="21" name="Picture 20">
            <a:extLst>
              <a:ext uri="{FF2B5EF4-FFF2-40B4-BE49-F238E27FC236}">
                <a16:creationId xmlns:a16="http://schemas.microsoft.com/office/drawing/2014/main" id="{E9167CF2-B9F7-98D7-86C7-0198F7C07548}"/>
              </a:ext>
            </a:extLst>
          </p:cNvPr>
          <p:cNvPicPr>
            <a:picLocks noChangeAspect="1"/>
          </p:cNvPicPr>
          <p:nvPr/>
        </p:nvPicPr>
        <p:blipFill>
          <a:blip r:embed="rId5"/>
          <a:stretch>
            <a:fillRect/>
          </a:stretch>
        </p:blipFill>
        <p:spPr>
          <a:xfrm>
            <a:off x="7679647" y="4494086"/>
            <a:ext cx="2438611" cy="1322947"/>
          </a:xfrm>
          <a:prstGeom prst="rect">
            <a:avLst/>
          </a:prstGeom>
        </p:spPr>
      </p:pic>
      <p:pic>
        <p:nvPicPr>
          <p:cNvPr id="12" name="Picture 11">
            <a:extLst>
              <a:ext uri="{FF2B5EF4-FFF2-40B4-BE49-F238E27FC236}">
                <a16:creationId xmlns:a16="http://schemas.microsoft.com/office/drawing/2014/main" id="{2D37A7A3-5C7C-5A5D-E9A8-827124876AA3}"/>
              </a:ext>
            </a:extLst>
          </p:cNvPr>
          <p:cNvPicPr>
            <a:picLocks noChangeAspect="1"/>
          </p:cNvPicPr>
          <p:nvPr/>
        </p:nvPicPr>
        <p:blipFill>
          <a:blip r:embed="rId6">
            <a:extLst>
              <a:ext uri="{28A0092B-C50C-407E-A947-70E740481C1C}">
                <a14:useLocalDpi xmlns:a14="http://schemas.microsoft.com/office/drawing/2010/main" val="0"/>
              </a:ext>
            </a:extLst>
          </a:blip>
          <a:srcRect l="19624" t="39746" r="63062" b="31462"/>
          <a:stretch/>
        </p:blipFill>
        <p:spPr>
          <a:xfrm>
            <a:off x="44311" y="4325321"/>
            <a:ext cx="2438612" cy="2510885"/>
          </a:xfrm>
          <a:prstGeom prst="rect">
            <a:avLst/>
          </a:prstGeom>
        </p:spPr>
      </p:pic>
      <p:pic>
        <p:nvPicPr>
          <p:cNvPr id="10" name="Picture 9">
            <a:extLst>
              <a:ext uri="{FF2B5EF4-FFF2-40B4-BE49-F238E27FC236}">
                <a16:creationId xmlns:a16="http://schemas.microsoft.com/office/drawing/2014/main" id="{5D27E6A9-9473-0455-4B94-CFFC18BEC558}"/>
              </a:ext>
            </a:extLst>
          </p:cNvPr>
          <p:cNvPicPr>
            <a:picLocks noChangeAspect="1"/>
          </p:cNvPicPr>
          <p:nvPr/>
        </p:nvPicPr>
        <p:blipFill>
          <a:blip r:embed="rId7">
            <a:extLst>
              <a:ext uri="{28A0092B-C50C-407E-A947-70E740481C1C}">
                <a14:useLocalDpi xmlns:a14="http://schemas.microsoft.com/office/drawing/2010/main" val="0"/>
              </a:ext>
            </a:extLst>
          </a:blip>
          <a:srcRect l="17175" t="75129" r="61052"/>
          <a:stretch/>
        </p:blipFill>
        <p:spPr>
          <a:xfrm>
            <a:off x="-97760" y="5245709"/>
            <a:ext cx="2628809" cy="1889853"/>
          </a:xfrm>
          <a:prstGeom prst="rect">
            <a:avLst/>
          </a:prstGeom>
        </p:spPr>
      </p:pic>
      <p:pic>
        <p:nvPicPr>
          <p:cNvPr id="18" name="Picture 17">
            <a:extLst>
              <a:ext uri="{FF2B5EF4-FFF2-40B4-BE49-F238E27FC236}">
                <a16:creationId xmlns:a16="http://schemas.microsoft.com/office/drawing/2014/main" id="{B3C81BCF-64CD-655D-2F35-8406A602B222}"/>
              </a:ext>
            </a:extLst>
          </p:cNvPr>
          <p:cNvPicPr>
            <a:picLocks noChangeAspect="1"/>
          </p:cNvPicPr>
          <p:nvPr/>
        </p:nvPicPr>
        <p:blipFill>
          <a:blip r:embed="rId8">
            <a:extLst>
              <a:ext uri="{28A0092B-C50C-407E-A947-70E740481C1C}">
                <a14:useLocalDpi xmlns:a14="http://schemas.microsoft.com/office/drawing/2010/main" val="0"/>
              </a:ext>
            </a:extLst>
          </a:blip>
          <a:srcRect l="37780" t="55808" r="50000" b="24871"/>
          <a:stretch/>
        </p:blipFill>
        <p:spPr>
          <a:xfrm>
            <a:off x="130340" y="3348128"/>
            <a:ext cx="2133593" cy="1897582"/>
          </a:xfrm>
          <a:prstGeom prst="rect">
            <a:avLst/>
          </a:prstGeom>
        </p:spPr>
      </p:pic>
    </p:spTree>
    <p:extLst>
      <p:ext uri="{BB962C8B-B14F-4D97-AF65-F5344CB8AC3E}">
        <p14:creationId xmlns:p14="http://schemas.microsoft.com/office/powerpoint/2010/main" val="157122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7 1.48148E-6 L -0.14753 0.59699 " pathEditMode="relative" rAng="0" ptsTypes="AA">
                                      <p:cBhvr>
                                        <p:cTn id="6" dur="1000" fill="hold"/>
                                        <p:tgtEl>
                                          <p:spTgt spid="13"/>
                                        </p:tgtEl>
                                        <p:attrNameLst>
                                          <p:attrName>ppt_x</p:attrName>
                                          <p:attrName>ppt_y</p:attrName>
                                        </p:attrNameLst>
                                      </p:cBhvr>
                                      <p:rCtr x="-7383" y="29838"/>
                                    </p:animMotion>
                                  </p:childTnLst>
                                </p:cTn>
                              </p:par>
                              <p:par>
                                <p:cTn id="7" presetID="42" presetClass="path" presetSubtype="0" accel="50000" decel="50000" fill="hold" nodeType="withEffect">
                                  <p:stCondLst>
                                    <p:cond delay="0"/>
                                  </p:stCondLst>
                                  <p:childTnLst>
                                    <p:animMotion origin="layout" path="M -2.70833E-6 1.11111E-6 L -0.4332 0.61412 " pathEditMode="relative" rAng="0" ptsTypes="AA">
                                      <p:cBhvr>
                                        <p:cTn id="8" dur="1000" fill="hold"/>
                                        <p:tgtEl>
                                          <p:spTgt spid="14"/>
                                        </p:tgtEl>
                                        <p:attrNameLst>
                                          <p:attrName>ppt_x</p:attrName>
                                          <p:attrName>ppt_y</p:attrName>
                                        </p:attrNameLst>
                                      </p:cBhvr>
                                      <p:rCtr x="-21667" y="30694"/>
                                    </p:animMotion>
                                  </p:childTnLst>
                                </p:cTn>
                              </p:par>
                            </p:childTnLst>
                          </p:cTn>
                        </p:par>
                        <p:par>
                          <p:cTn id="9" fill="hold">
                            <p:stCondLst>
                              <p:cond delay="1000"/>
                            </p:stCondLst>
                            <p:childTnLst>
                              <p:par>
                                <p:cTn id="10" presetID="1" presetClass="exit" presetSubtype="0" fill="hold" nodeType="afterEffect">
                                  <p:stCondLst>
                                    <p:cond delay="0"/>
                                  </p:stCondLst>
                                  <p:childTnLst>
                                    <p:set>
                                      <p:cBhvr>
                                        <p:cTn id="11" dur="1" fill="hold">
                                          <p:stCondLst>
                                            <p:cond delay="0"/>
                                          </p:stCondLst>
                                        </p:cTn>
                                        <p:tgtEl>
                                          <p:spTgt spid="13"/>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0"/>
                                          </p:stCondLst>
                                        </p:cTn>
                                        <p:tgtEl>
                                          <p:spTgt spid="14"/>
                                        </p:tgtEl>
                                        <p:attrNameLst>
                                          <p:attrName>style.visibility</p:attrName>
                                        </p:attrNameLst>
                                      </p:cBhvr>
                                      <p:to>
                                        <p:strVal val="hidden"/>
                                      </p:to>
                                    </p:set>
                                  </p:childTnLst>
                                </p:cTn>
                              </p:par>
                            </p:childTnLst>
                          </p:cTn>
                        </p:par>
                        <p:par>
                          <p:cTn id="14" fill="hold">
                            <p:stCondLst>
                              <p:cond delay="1000"/>
                            </p:stCondLst>
                            <p:childTnLst>
                              <p:par>
                                <p:cTn id="15" presetID="1"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1.45833E-6 -2.59259E-6 L -0.2306 0.35023 " pathEditMode="relative" rAng="0" ptsTypes="AA">
                                      <p:cBhvr>
                                        <p:cTn id="20" dur="2000" fill="hold"/>
                                        <p:tgtEl>
                                          <p:spTgt spid="16"/>
                                        </p:tgtEl>
                                        <p:attrNameLst>
                                          <p:attrName>ppt_x</p:attrName>
                                          <p:attrName>ppt_y</p:attrName>
                                        </p:attrNameLst>
                                      </p:cBhvr>
                                      <p:rCtr x="-11536" y="17500"/>
                                    </p:animMotion>
                                  </p:childTnLst>
                                </p:cTn>
                              </p:par>
                              <p:par>
                                <p:cTn id="21" presetID="42" presetClass="path" presetSubtype="0" accel="50000" decel="50000" fill="hold" nodeType="withEffect">
                                  <p:stCondLst>
                                    <p:cond delay="0"/>
                                  </p:stCondLst>
                                  <p:childTnLst>
                                    <p:animMotion origin="layout" path="M -4.16667E-7 4.07407E-6 L -0.82825 0.35324 " pathEditMode="relative" rAng="0" ptsTypes="AA">
                                      <p:cBhvr>
                                        <p:cTn id="22" dur="2000" fill="hold"/>
                                        <p:tgtEl>
                                          <p:spTgt spid="17"/>
                                        </p:tgtEl>
                                        <p:attrNameLst>
                                          <p:attrName>ppt_x</p:attrName>
                                          <p:attrName>ppt_y</p:attrName>
                                        </p:attrNameLst>
                                      </p:cBhvr>
                                      <p:rCtr x="-41419" y="17662"/>
                                    </p:animMotion>
                                  </p:childTnLst>
                                </p:cTn>
                              </p:par>
                            </p:childTnLst>
                          </p:cTn>
                        </p:par>
                        <p:par>
                          <p:cTn id="23" fill="hold">
                            <p:stCondLst>
                              <p:cond delay="2000"/>
                            </p:stCondLst>
                            <p:childTnLst>
                              <p:par>
                                <p:cTn id="24" presetID="1" presetClass="exit" presetSubtype="0" fill="hold" nodeType="afterEffect">
                                  <p:stCondLst>
                                    <p:cond delay="0"/>
                                  </p:stCondLst>
                                  <p:childTnLst>
                                    <p:set>
                                      <p:cBhvr>
                                        <p:cTn id="25" dur="1" fill="hold">
                                          <p:stCondLst>
                                            <p:cond delay="0"/>
                                          </p:stCondLst>
                                        </p:cTn>
                                        <p:tgtEl>
                                          <p:spTgt spid="16"/>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17"/>
                                        </p:tgtEl>
                                        <p:attrNameLst>
                                          <p:attrName>style.visibility</p:attrName>
                                        </p:attrNameLst>
                                      </p:cBhvr>
                                      <p:to>
                                        <p:strVal val="hidden"/>
                                      </p:to>
                                    </p:set>
                                  </p:childTnLst>
                                </p:cTn>
                              </p:par>
                              <p:par>
                                <p:cTn id="28" presetID="22" presetClass="entr" presetSubtype="4"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2.70833E-6 -1.11111E-6 L -0.51537 -0.03889 " pathEditMode="relative" rAng="0" ptsTypes="AA">
                                      <p:cBhvr>
                                        <p:cTn id="34" dur="2000" fill="hold"/>
                                        <p:tgtEl>
                                          <p:spTgt spid="20"/>
                                        </p:tgtEl>
                                        <p:attrNameLst>
                                          <p:attrName>ppt_x</p:attrName>
                                          <p:attrName>ppt_y</p:attrName>
                                        </p:attrNameLst>
                                      </p:cBhvr>
                                      <p:rCtr x="-25768" y="-1944"/>
                                    </p:animMotion>
                                  </p:childTnLst>
                                </p:cTn>
                              </p:par>
                              <p:par>
                                <p:cTn id="35" presetID="42" presetClass="path" presetSubtype="0" accel="50000" decel="50000" fill="hold" nodeType="withEffect">
                                  <p:stCondLst>
                                    <p:cond delay="0"/>
                                  </p:stCondLst>
                                  <p:childTnLst>
                                    <p:animMotion origin="layout" path="M 2.08333E-6 -3.7037E-7 L -0.63919 -0.10116 " pathEditMode="relative" rAng="0" ptsTypes="AA">
                                      <p:cBhvr>
                                        <p:cTn id="36" dur="2000" fill="hold"/>
                                        <p:tgtEl>
                                          <p:spTgt spid="21"/>
                                        </p:tgtEl>
                                        <p:attrNameLst>
                                          <p:attrName>ppt_x</p:attrName>
                                          <p:attrName>ppt_y</p:attrName>
                                        </p:attrNameLst>
                                      </p:cBhvr>
                                      <p:rCtr x="-31966" y="-5069"/>
                                    </p:animMotion>
                                  </p:childTnLst>
                                </p:cTn>
                              </p:par>
                            </p:childTnLst>
                          </p:cTn>
                        </p:par>
                        <p:par>
                          <p:cTn id="37" fill="hold">
                            <p:stCondLst>
                              <p:cond delay="2000"/>
                            </p:stCondLst>
                            <p:childTnLst>
                              <p:par>
                                <p:cTn id="38" presetID="1" presetClass="exit" presetSubtype="0" fill="hold" nodeType="afterEffect">
                                  <p:stCondLst>
                                    <p:cond delay="0"/>
                                  </p:stCondLst>
                                  <p:childTnLst>
                                    <p:set>
                                      <p:cBhvr>
                                        <p:cTn id="39" dur="1" fill="hold">
                                          <p:stCondLst>
                                            <p:cond delay="0"/>
                                          </p:stCondLst>
                                        </p:cTn>
                                        <p:tgtEl>
                                          <p:spTgt spid="20"/>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1"/>
                                        </p:tgtEl>
                                        <p:attrNameLst>
                                          <p:attrName>style.visibility</p:attrName>
                                        </p:attrNameLst>
                                      </p:cBhvr>
                                      <p:to>
                                        <p:strVal val="hidden"/>
                                      </p:to>
                                    </p:set>
                                  </p:childTnLst>
                                </p:cTn>
                              </p:par>
                            </p:childTnLst>
                          </p:cTn>
                        </p:par>
                        <p:par>
                          <p:cTn id="42" fill="hold">
                            <p:stCondLst>
                              <p:cond delay="2000"/>
                            </p:stCondLst>
                            <p:childTnLst>
                              <p:par>
                                <p:cTn id="43" presetID="1" presetClass="entr" presetSubtype="0" fill="hold" nodeType="after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547</TotalTime>
  <Words>1404</Words>
  <Application>Microsoft Office PowerPoint</Application>
  <PresentationFormat>Widescreen</PresentationFormat>
  <Paragraphs>93</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Thi Thao Ly_GV</dc:creator>
  <cp:lastModifiedBy>Lương Thành Trung</cp:lastModifiedBy>
  <cp:revision>9</cp:revision>
  <dcterms:created xsi:type="dcterms:W3CDTF">2024-12-07T15:14:17Z</dcterms:created>
  <dcterms:modified xsi:type="dcterms:W3CDTF">2025-02-15T09:30:01Z</dcterms:modified>
</cp:coreProperties>
</file>