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0"/>
  </p:notesMasterIdLst>
  <p:sldIdLst>
    <p:sldId id="353" r:id="rId3"/>
    <p:sldId id="261" r:id="rId4"/>
    <p:sldId id="263" r:id="rId5"/>
    <p:sldId id="347" r:id="rId6"/>
    <p:sldId id="346" r:id="rId7"/>
    <p:sldId id="258" r:id="rId8"/>
    <p:sldId id="267" r:id="rId9"/>
    <p:sldId id="269" r:id="rId10"/>
    <p:sldId id="294" r:id="rId11"/>
    <p:sldId id="295" r:id="rId12"/>
    <p:sldId id="348" r:id="rId13"/>
    <p:sldId id="296" r:id="rId14"/>
    <p:sldId id="349" r:id="rId15"/>
    <p:sldId id="350" r:id="rId16"/>
    <p:sldId id="351" r:id="rId17"/>
    <p:sldId id="352" r:id="rId18"/>
    <p:sldId id="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D8F8"/>
    <a:srgbClr val="FFFFFF"/>
    <a:srgbClr val="E6E6E6"/>
    <a:srgbClr val="FAF0D5"/>
    <a:srgbClr val="803300"/>
    <a:srgbClr val="10472A"/>
    <a:srgbClr val="ED7D31"/>
    <a:srgbClr val="FFF79A"/>
    <a:srgbClr val="FFFBCB"/>
    <a:srgbClr val="B8D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23" autoAdjust="0"/>
    <p:restoredTop sz="82738" autoAdjust="0"/>
  </p:normalViewPr>
  <p:slideViewPr>
    <p:cSldViewPr snapToGrid="0">
      <p:cViewPr>
        <p:scale>
          <a:sx n="78" d="100"/>
          <a:sy n="78" d="100"/>
        </p:scale>
        <p:origin x="-45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1744D-8257-41D2-AF87-5424FE24F288}"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12F9A-D3DA-4975-AB80-8CE8E6B9A5F5}" type="slidenum">
              <a:rPr lang="en-US" smtClean="0"/>
              <a:t>‹#›</a:t>
            </a:fld>
            <a:endParaRPr lang="en-US"/>
          </a:p>
        </p:txBody>
      </p:sp>
    </p:spTree>
    <p:extLst>
      <p:ext uri="{BB962C8B-B14F-4D97-AF65-F5344CB8AC3E}">
        <p14:creationId xmlns:p14="http://schemas.microsoft.com/office/powerpoint/2010/main" val="352477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50232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8879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27898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F2FE46-87C6-1284-5BF9-66DFF6A3B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BF95497C-2297-4FD2-58B5-642C0AD3B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A91DC7F4-4594-7E81-D257-26DA860130E0}"/>
              </a:ext>
            </a:extLst>
          </p:cNvPr>
          <p:cNvSpPr>
            <a:spLocks noGrp="1"/>
          </p:cNvSpPr>
          <p:nvPr>
            <p:ph type="dt" sz="half" idx="10"/>
          </p:nvPr>
        </p:nvSpPr>
        <p:spPr/>
        <p:txBody>
          <a:bodyPr/>
          <a:lstStyle/>
          <a:p>
            <a:fld id="{F79914BB-A921-4131-A456-7FD4ACC0E315}" type="datetimeFigureOut">
              <a:rPr lang="vi-VN" smtClean="0"/>
              <a:t>05/02/2025</a:t>
            </a:fld>
            <a:endParaRPr lang="vi-VN"/>
          </a:p>
        </p:txBody>
      </p:sp>
      <p:sp>
        <p:nvSpPr>
          <p:cNvPr id="5" name="Footer Placeholder 4">
            <a:extLst>
              <a:ext uri="{FF2B5EF4-FFF2-40B4-BE49-F238E27FC236}">
                <a16:creationId xmlns="" xmlns:a16="http://schemas.microsoft.com/office/drawing/2014/main" id="{915953D3-77E7-B503-325C-F7E52B6AF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C8E75437-0C44-3D1A-2054-E6D6120781B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80870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C30FAE-64B8-D532-A949-DE54EABA7ED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CF00ADCE-696E-6DB8-9C2E-33875ECAA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EB8AE76-13BE-B768-FA66-22AC14DF8536}"/>
              </a:ext>
            </a:extLst>
          </p:cNvPr>
          <p:cNvSpPr>
            <a:spLocks noGrp="1"/>
          </p:cNvSpPr>
          <p:nvPr>
            <p:ph type="dt" sz="half" idx="10"/>
          </p:nvPr>
        </p:nvSpPr>
        <p:spPr/>
        <p:txBody>
          <a:bodyPr/>
          <a:lstStyle/>
          <a:p>
            <a:fld id="{F79914BB-A921-4131-A456-7FD4ACC0E315}" type="datetimeFigureOut">
              <a:rPr lang="vi-VN" smtClean="0"/>
              <a:t>05/02/2025</a:t>
            </a:fld>
            <a:endParaRPr lang="vi-VN"/>
          </a:p>
        </p:txBody>
      </p:sp>
      <p:sp>
        <p:nvSpPr>
          <p:cNvPr id="5" name="Footer Placeholder 4">
            <a:extLst>
              <a:ext uri="{FF2B5EF4-FFF2-40B4-BE49-F238E27FC236}">
                <a16:creationId xmlns="" xmlns:a16="http://schemas.microsoft.com/office/drawing/2014/main" id="{64A164FA-1F56-7618-F61F-CAABC326A6D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40E0DCDF-6D7A-A48A-B046-B4C0297F5D2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53056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75FDB4-5F3E-11B1-199F-7BA1E9366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FDDC6CB-C3D9-02C7-F75C-F195A0976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D269B0E-A4AA-68EB-DE9A-5FA0F34E89D4}"/>
              </a:ext>
            </a:extLst>
          </p:cNvPr>
          <p:cNvSpPr>
            <a:spLocks noGrp="1"/>
          </p:cNvSpPr>
          <p:nvPr>
            <p:ph type="dt" sz="half" idx="10"/>
          </p:nvPr>
        </p:nvSpPr>
        <p:spPr/>
        <p:txBody>
          <a:bodyPr/>
          <a:lstStyle/>
          <a:p>
            <a:fld id="{F79914BB-A921-4131-A456-7FD4ACC0E315}" type="datetimeFigureOut">
              <a:rPr lang="vi-VN" smtClean="0"/>
              <a:t>05/02/2025</a:t>
            </a:fld>
            <a:endParaRPr lang="vi-VN"/>
          </a:p>
        </p:txBody>
      </p:sp>
      <p:sp>
        <p:nvSpPr>
          <p:cNvPr id="5" name="Footer Placeholder 4">
            <a:extLst>
              <a:ext uri="{FF2B5EF4-FFF2-40B4-BE49-F238E27FC236}">
                <a16:creationId xmlns="" xmlns:a16="http://schemas.microsoft.com/office/drawing/2014/main" id="{53FCAB1B-6724-35CC-0C14-A312EADC8A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6E1A2DE2-9450-2422-6245-EBD6F6EEE0D4}"/>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369217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09E5B9-5240-9BDD-C13E-7C38D4AA1F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4D21DE53-B8AC-3B4B-B922-631880B19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54175AFF-47E8-4B10-0B49-CABF0E505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B9CCD223-A855-3042-72BF-E394CF1C3E54}"/>
              </a:ext>
            </a:extLst>
          </p:cNvPr>
          <p:cNvSpPr>
            <a:spLocks noGrp="1"/>
          </p:cNvSpPr>
          <p:nvPr>
            <p:ph type="dt" sz="half" idx="10"/>
          </p:nvPr>
        </p:nvSpPr>
        <p:spPr/>
        <p:txBody>
          <a:bodyPr/>
          <a:lstStyle/>
          <a:p>
            <a:fld id="{F79914BB-A921-4131-A456-7FD4ACC0E315}" type="datetimeFigureOut">
              <a:rPr lang="vi-VN" smtClean="0"/>
              <a:t>05/02/2025</a:t>
            </a:fld>
            <a:endParaRPr lang="vi-VN"/>
          </a:p>
        </p:txBody>
      </p:sp>
      <p:sp>
        <p:nvSpPr>
          <p:cNvPr id="6" name="Footer Placeholder 5">
            <a:extLst>
              <a:ext uri="{FF2B5EF4-FFF2-40B4-BE49-F238E27FC236}">
                <a16:creationId xmlns="" xmlns:a16="http://schemas.microsoft.com/office/drawing/2014/main" id="{2DE407F9-2E2D-F883-F987-C7875B9951A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8DECF7DC-053C-239A-A910-22723F70386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83210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56E390-367B-A1C6-5E68-AE5F288B6FF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E82A3ED2-7C54-35B4-F8A3-D48CF2B61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8603A37-8060-76C4-0263-C9BAF3629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FAB3C658-4A46-6169-2A58-BE00114F5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FAEC1E4-8EA3-7798-0282-4D52E8AF1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7738AA3D-AB5B-E198-3CC1-CD2A08C6B821}"/>
              </a:ext>
            </a:extLst>
          </p:cNvPr>
          <p:cNvSpPr>
            <a:spLocks noGrp="1"/>
          </p:cNvSpPr>
          <p:nvPr>
            <p:ph type="dt" sz="half" idx="10"/>
          </p:nvPr>
        </p:nvSpPr>
        <p:spPr/>
        <p:txBody>
          <a:bodyPr/>
          <a:lstStyle/>
          <a:p>
            <a:fld id="{F79914BB-A921-4131-A456-7FD4ACC0E315}" type="datetimeFigureOut">
              <a:rPr lang="vi-VN" smtClean="0"/>
              <a:t>05/02/2025</a:t>
            </a:fld>
            <a:endParaRPr lang="vi-VN"/>
          </a:p>
        </p:txBody>
      </p:sp>
      <p:sp>
        <p:nvSpPr>
          <p:cNvPr id="8" name="Footer Placeholder 7">
            <a:extLst>
              <a:ext uri="{FF2B5EF4-FFF2-40B4-BE49-F238E27FC236}">
                <a16:creationId xmlns="" xmlns:a16="http://schemas.microsoft.com/office/drawing/2014/main" id="{CE2FC749-AE94-3AAA-75D4-9137153144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2A43B182-12CD-74E0-D40F-2D9E610A891F}"/>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446695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D41ACD-7D9E-4A5A-9CCD-7AAA0FCD848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7AAAF28F-35D0-502D-D07A-36E57614326F}"/>
              </a:ext>
            </a:extLst>
          </p:cNvPr>
          <p:cNvSpPr>
            <a:spLocks noGrp="1"/>
          </p:cNvSpPr>
          <p:nvPr>
            <p:ph type="dt" sz="half" idx="10"/>
          </p:nvPr>
        </p:nvSpPr>
        <p:spPr/>
        <p:txBody>
          <a:bodyPr/>
          <a:lstStyle/>
          <a:p>
            <a:fld id="{F79914BB-A921-4131-A456-7FD4ACC0E315}" type="datetimeFigureOut">
              <a:rPr lang="vi-VN" smtClean="0"/>
              <a:t>05/02/2025</a:t>
            </a:fld>
            <a:endParaRPr lang="vi-VN"/>
          </a:p>
        </p:txBody>
      </p:sp>
      <p:sp>
        <p:nvSpPr>
          <p:cNvPr id="4" name="Footer Placeholder 3">
            <a:extLst>
              <a:ext uri="{FF2B5EF4-FFF2-40B4-BE49-F238E27FC236}">
                <a16:creationId xmlns="" xmlns:a16="http://schemas.microsoft.com/office/drawing/2014/main" id="{80584D07-9502-7F29-433B-64A1AD0A7C9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A4CE9620-4F5C-B0CE-C339-E1706E8AC9F5}"/>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421669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0278EA2-4B54-0291-7218-D41707BCEEF4}"/>
              </a:ext>
            </a:extLst>
          </p:cNvPr>
          <p:cNvSpPr>
            <a:spLocks noGrp="1"/>
          </p:cNvSpPr>
          <p:nvPr>
            <p:ph type="dt" sz="half" idx="10"/>
          </p:nvPr>
        </p:nvSpPr>
        <p:spPr/>
        <p:txBody>
          <a:bodyPr/>
          <a:lstStyle/>
          <a:p>
            <a:fld id="{F79914BB-A921-4131-A456-7FD4ACC0E315}" type="datetimeFigureOut">
              <a:rPr lang="vi-VN" smtClean="0"/>
              <a:t>05/02/2025</a:t>
            </a:fld>
            <a:endParaRPr lang="vi-VN"/>
          </a:p>
        </p:txBody>
      </p:sp>
      <p:sp>
        <p:nvSpPr>
          <p:cNvPr id="3" name="Footer Placeholder 2">
            <a:extLst>
              <a:ext uri="{FF2B5EF4-FFF2-40B4-BE49-F238E27FC236}">
                <a16:creationId xmlns="" xmlns:a16="http://schemas.microsoft.com/office/drawing/2014/main" id="{0396306A-7BBD-9FA0-72F8-B41079FCFC5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DA9C3D08-9B10-7010-0724-6B750863B72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340782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3BC7FB-3F66-6540-36A5-89A9B54B5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BF10E76-97AD-8C69-42E9-5A4603324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687C7A8D-C7A4-2F6C-B0EB-9FC129552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3F06367-70CC-A8BA-A0B1-FD3F08A68BB6}"/>
              </a:ext>
            </a:extLst>
          </p:cNvPr>
          <p:cNvSpPr>
            <a:spLocks noGrp="1"/>
          </p:cNvSpPr>
          <p:nvPr>
            <p:ph type="dt" sz="half" idx="10"/>
          </p:nvPr>
        </p:nvSpPr>
        <p:spPr/>
        <p:txBody>
          <a:bodyPr/>
          <a:lstStyle/>
          <a:p>
            <a:fld id="{F79914BB-A921-4131-A456-7FD4ACC0E315}" type="datetimeFigureOut">
              <a:rPr lang="vi-VN" smtClean="0"/>
              <a:t>05/02/2025</a:t>
            </a:fld>
            <a:endParaRPr lang="vi-VN"/>
          </a:p>
        </p:txBody>
      </p:sp>
      <p:sp>
        <p:nvSpPr>
          <p:cNvPr id="6" name="Footer Placeholder 5">
            <a:extLst>
              <a:ext uri="{FF2B5EF4-FFF2-40B4-BE49-F238E27FC236}">
                <a16:creationId xmlns="" xmlns:a16="http://schemas.microsoft.com/office/drawing/2014/main" id="{E1345AD5-FA76-C361-5D04-E9A0E33700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DA81C296-4E17-5322-F3A0-B2E2EBF652CA}"/>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65122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66560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B273D8-13D7-9B52-861F-0959E9317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7B8B267B-ACA5-1721-6F44-048736882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4EEE60FF-2BF6-B1AF-D11F-2A0D8A75E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F7FD1A9-BFE1-0DC6-F1C2-3426D7054353}"/>
              </a:ext>
            </a:extLst>
          </p:cNvPr>
          <p:cNvSpPr>
            <a:spLocks noGrp="1"/>
          </p:cNvSpPr>
          <p:nvPr>
            <p:ph type="dt" sz="half" idx="10"/>
          </p:nvPr>
        </p:nvSpPr>
        <p:spPr/>
        <p:txBody>
          <a:bodyPr/>
          <a:lstStyle/>
          <a:p>
            <a:fld id="{F79914BB-A921-4131-A456-7FD4ACC0E315}" type="datetimeFigureOut">
              <a:rPr lang="vi-VN" smtClean="0"/>
              <a:t>05/02/2025</a:t>
            </a:fld>
            <a:endParaRPr lang="vi-VN"/>
          </a:p>
        </p:txBody>
      </p:sp>
      <p:sp>
        <p:nvSpPr>
          <p:cNvPr id="6" name="Footer Placeholder 5">
            <a:extLst>
              <a:ext uri="{FF2B5EF4-FFF2-40B4-BE49-F238E27FC236}">
                <a16:creationId xmlns="" xmlns:a16="http://schemas.microsoft.com/office/drawing/2014/main" id="{7D45B632-DBE9-1674-9D59-B7A587A053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DA57F41E-9CDA-3F6C-CDE5-872B9020EA9E}"/>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98497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4BBA7E-8FAA-46C8-3B77-E36A40B0F9B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BDABD239-A26B-8B39-A6B2-7F752751A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AE7BB5E-0F3F-BA5F-3360-9AF29DC95E2F}"/>
              </a:ext>
            </a:extLst>
          </p:cNvPr>
          <p:cNvSpPr>
            <a:spLocks noGrp="1"/>
          </p:cNvSpPr>
          <p:nvPr>
            <p:ph type="dt" sz="half" idx="10"/>
          </p:nvPr>
        </p:nvSpPr>
        <p:spPr/>
        <p:txBody>
          <a:bodyPr/>
          <a:lstStyle/>
          <a:p>
            <a:fld id="{F79914BB-A921-4131-A456-7FD4ACC0E315}" type="datetimeFigureOut">
              <a:rPr lang="vi-VN" smtClean="0"/>
              <a:t>05/02/2025</a:t>
            </a:fld>
            <a:endParaRPr lang="vi-VN"/>
          </a:p>
        </p:txBody>
      </p:sp>
      <p:sp>
        <p:nvSpPr>
          <p:cNvPr id="5" name="Footer Placeholder 4">
            <a:extLst>
              <a:ext uri="{FF2B5EF4-FFF2-40B4-BE49-F238E27FC236}">
                <a16:creationId xmlns="" xmlns:a16="http://schemas.microsoft.com/office/drawing/2014/main" id="{AE1848C1-5041-51D5-F545-13A15F11CE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C2BC852B-072F-A942-B0F0-F058007A058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00093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6551592-6214-971F-C337-D6E7DF8A2B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098DB0D1-1472-6D6F-6724-AD896860A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B2987081-C494-A509-C4C6-D7F0ABB60B3E}"/>
              </a:ext>
            </a:extLst>
          </p:cNvPr>
          <p:cNvSpPr>
            <a:spLocks noGrp="1"/>
          </p:cNvSpPr>
          <p:nvPr>
            <p:ph type="dt" sz="half" idx="10"/>
          </p:nvPr>
        </p:nvSpPr>
        <p:spPr/>
        <p:txBody>
          <a:bodyPr/>
          <a:lstStyle/>
          <a:p>
            <a:fld id="{F79914BB-A921-4131-A456-7FD4ACC0E315}" type="datetimeFigureOut">
              <a:rPr lang="vi-VN" smtClean="0"/>
              <a:t>05/02/2025</a:t>
            </a:fld>
            <a:endParaRPr lang="vi-VN"/>
          </a:p>
        </p:txBody>
      </p:sp>
      <p:sp>
        <p:nvSpPr>
          <p:cNvPr id="5" name="Footer Placeholder 4">
            <a:extLst>
              <a:ext uri="{FF2B5EF4-FFF2-40B4-BE49-F238E27FC236}">
                <a16:creationId xmlns="" xmlns:a16="http://schemas.microsoft.com/office/drawing/2014/main" id="{430EECC2-0BB5-4749-4920-C03367DCD8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EF2F34EF-4B63-80F7-204E-6180C11E1E6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8411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70592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4816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2/5/2025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2326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2/5/2025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10919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2/5/2025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52771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7727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92059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round pink label with white text and a black background&#10;&#10;Description automatically generated">
            <a:extLst>
              <a:ext uri="{FF2B5EF4-FFF2-40B4-BE49-F238E27FC236}">
                <a16:creationId xmlns="" xmlns:a16="http://schemas.microsoft.com/office/drawing/2014/main" id="{FF05D920-AD9C-5D98-5BA0-6DC8998770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54697" y="0"/>
            <a:ext cx="1615640" cy="1615640"/>
          </a:xfrm>
          <a:prstGeom prst="rect">
            <a:avLst/>
          </a:prstGeom>
        </p:spPr>
      </p:pic>
    </p:spTree>
    <p:extLst>
      <p:ext uri="{BB962C8B-B14F-4D97-AF65-F5344CB8AC3E}">
        <p14:creationId xmlns:p14="http://schemas.microsoft.com/office/powerpoint/2010/main" val="223950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FD440EA-8A0F-13AF-6B39-7E3D8D4A5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2430CF4-2D9C-6FA0-EAA2-B3369DF917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8118BEC-B3F6-D20F-20F6-B98B8AB37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914BB-A921-4131-A456-7FD4ACC0E315}" type="datetimeFigureOut">
              <a:rPr lang="vi-VN" smtClean="0"/>
              <a:t>05/02/2025</a:t>
            </a:fld>
            <a:endParaRPr lang="vi-VN"/>
          </a:p>
        </p:txBody>
      </p:sp>
      <p:sp>
        <p:nvSpPr>
          <p:cNvPr id="5" name="Footer Placeholder 4">
            <a:extLst>
              <a:ext uri="{FF2B5EF4-FFF2-40B4-BE49-F238E27FC236}">
                <a16:creationId xmlns="" xmlns:a16="http://schemas.microsoft.com/office/drawing/2014/main" id="{21723FA9-436D-E7A6-3C8F-4D237CCFF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B922AAF9-7704-625F-5233-FC11A0185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4B942-28F7-453E-8C9F-E4811E1ADBC1}"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 xmlns:a16="http://schemas.microsoft.com/office/drawing/2014/main" id="{1128A9CB-7BEA-19E1-0C38-3EF71C55DD6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9348" y="133648"/>
            <a:ext cx="1569256" cy="1569256"/>
          </a:xfrm>
          <a:prstGeom prst="rect">
            <a:avLst/>
          </a:prstGeom>
        </p:spPr>
      </p:pic>
    </p:spTree>
    <p:extLst>
      <p:ext uri="{BB962C8B-B14F-4D97-AF65-F5344CB8AC3E}">
        <p14:creationId xmlns:p14="http://schemas.microsoft.com/office/powerpoint/2010/main" val="1894011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6433722-EB73-2E33-151D-F23EFA1AE456}"/>
            </a:ext>
          </a:extLst>
        </p:cNvPr>
        <p:cNvGrpSpPr/>
        <p:nvPr/>
      </p:nvGrpSpPr>
      <p:grpSpPr>
        <a:xfrm>
          <a:off x="0" y="0"/>
          <a:ext cx="0" cy="0"/>
          <a:chOff x="0" y="0"/>
          <a:chExt cx="0" cy="0"/>
        </a:xfrm>
      </p:grpSpPr>
      <p:pic>
        <p:nvPicPr>
          <p:cNvPr id="5" name="Picture 4">
            <a:extLst>
              <a:ext uri="{FF2B5EF4-FFF2-40B4-BE49-F238E27FC236}">
                <a16:creationId xmlns="" xmlns:a16="http://schemas.microsoft.com/office/drawing/2014/main" id="{6CACB917-8C67-3313-F2E9-9797A4107EA4}"/>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 xmlns:a16="http://schemas.microsoft.com/office/drawing/2014/main" id="{2B591FE8-A56C-9BA1-DAE5-52D1ECD1FCEF}"/>
              </a:ext>
            </a:extLst>
          </p:cNvPr>
          <p:cNvPicPr>
            <a:picLocks noChangeAspect="1"/>
          </p:cNvPicPr>
          <p:nvPr/>
        </p:nvPicPr>
        <p:blipFill>
          <a:blip r:embed="rId4"/>
          <a:stretch>
            <a:fillRect/>
          </a:stretch>
        </p:blipFill>
        <p:spPr>
          <a:xfrm>
            <a:off x="1905457" y="932471"/>
            <a:ext cx="7672300" cy="4993057"/>
          </a:xfrm>
          <a:prstGeom prst="rect">
            <a:avLst/>
          </a:prstGeom>
        </p:spPr>
      </p:pic>
      <p:sp>
        <p:nvSpPr>
          <p:cNvPr id="13" name="Hộp Văn bản 1">
            <a:extLst>
              <a:ext uri="{FF2B5EF4-FFF2-40B4-BE49-F238E27FC236}">
                <a16:creationId xmlns="" xmlns:a16="http://schemas.microsoft.com/office/drawing/2014/main" id="{1624BBE4-6478-AF87-BFED-E61B17D8780D}"/>
              </a:ext>
            </a:extLst>
          </p:cNvPr>
          <p:cNvSpPr txBox="1"/>
          <p:nvPr/>
        </p:nvSpPr>
        <p:spPr>
          <a:xfrm>
            <a:off x="2547177" y="1600355"/>
            <a:ext cx="681627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Thứ</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a:t>
            </a:r>
            <a:r>
              <a:rPr kumimoji="0" lang="en-US" sz="3600" b="0" i="0" u="none" strike="noStrike" kern="0" cap="none" spc="0" normalizeH="0" baseline="0" noProof="0" dirty="0" err="1" smtClean="0">
                <a:ln>
                  <a:noFill/>
                </a:ln>
                <a:solidFill>
                  <a:srgbClr val="33CC33"/>
                </a:solidFill>
                <a:effectLst/>
                <a:uLnTx/>
                <a:uFillTx/>
                <a:latin typeface="Calibri" panose="020F0502020204030204"/>
                <a:ea typeface="+mn-ea"/>
                <a:cs typeface="Arial"/>
                <a:sym typeface="Arial"/>
              </a:rPr>
              <a:t>Tư</a:t>
            </a:r>
            <a:r>
              <a:rPr kumimoji="0" lang="en-US" sz="3600" b="0" i="0" u="none" strike="noStrike" kern="0" cap="none" spc="0" normalizeH="0" baseline="0" noProof="0" dirty="0" smtClean="0">
                <a:ln>
                  <a:noFill/>
                </a:ln>
                <a:solidFill>
                  <a:srgbClr val="33CC33"/>
                </a:solidFill>
                <a:effectLst/>
                <a:uLnTx/>
                <a:uFillTx/>
                <a:latin typeface="Calibri" panose="020F0502020204030204"/>
                <a:ea typeface="+mn-ea"/>
                <a:cs typeface="Arial"/>
                <a:sym typeface="Arial"/>
              </a:rPr>
              <a:t>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ngày</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a:t>
            </a:r>
            <a:r>
              <a:rPr kumimoji="0" lang="en-US" sz="3600" b="0" i="0" u="none" strike="noStrike" kern="0" cap="none" spc="0" normalizeH="0" baseline="0" noProof="0" dirty="0" smtClean="0">
                <a:ln>
                  <a:noFill/>
                </a:ln>
                <a:solidFill>
                  <a:srgbClr val="33CC33"/>
                </a:solidFill>
                <a:effectLst/>
                <a:uLnTx/>
                <a:uFillTx/>
                <a:latin typeface="Calibri" panose="020F0502020204030204"/>
                <a:ea typeface="+mn-ea"/>
                <a:cs typeface="Arial"/>
                <a:sym typeface="Arial"/>
              </a:rPr>
              <a:t>5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tháng</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a:t>
            </a:r>
            <a:r>
              <a:rPr kumimoji="0" lang="en-US" sz="3600" b="0" i="0" u="none" strike="noStrike" kern="0" cap="none" spc="0" normalizeH="0" baseline="0" noProof="0" dirty="0" smtClean="0">
                <a:ln>
                  <a:noFill/>
                </a:ln>
                <a:solidFill>
                  <a:srgbClr val="33CC33"/>
                </a:solidFill>
                <a:effectLst/>
                <a:uLnTx/>
                <a:uFillTx/>
                <a:latin typeface="Calibri" panose="020F0502020204030204"/>
                <a:ea typeface="+mn-ea"/>
                <a:cs typeface="Arial"/>
                <a:sym typeface="Arial"/>
              </a:rPr>
              <a:t>2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năm</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a:t>
            </a:r>
            <a:r>
              <a:rPr kumimoji="0" lang="en-US" sz="3600" b="0" i="0" u="none" strike="noStrike" kern="0" cap="none" spc="0" normalizeH="0" baseline="0" noProof="0" dirty="0" smtClean="0">
                <a:ln>
                  <a:noFill/>
                </a:ln>
                <a:solidFill>
                  <a:srgbClr val="33CC33"/>
                </a:solidFill>
                <a:effectLst/>
                <a:uLnTx/>
                <a:uFillTx/>
                <a:latin typeface="Calibri" panose="020F0502020204030204"/>
                <a:ea typeface="+mn-ea"/>
                <a:cs typeface="Arial"/>
                <a:sym typeface="Arial"/>
              </a:rPr>
              <a:t>2025</a:t>
            </a:r>
            <a:endPar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endParaRPr>
          </a:p>
        </p:txBody>
      </p:sp>
      <p:pic>
        <p:nvPicPr>
          <p:cNvPr id="2" name="Picture 1">
            <a:extLst>
              <a:ext uri="{FF2B5EF4-FFF2-40B4-BE49-F238E27FC236}">
                <a16:creationId xmlns="" xmlns:a16="http://schemas.microsoft.com/office/drawing/2014/main" id="{5972D2AC-9ADF-7FC0-73C5-C31D9911AB1E}"/>
              </a:ext>
            </a:extLst>
          </p:cNvPr>
          <p:cNvPicPr>
            <a:picLocks noChangeAspect="1"/>
          </p:cNvPicPr>
          <p:nvPr/>
        </p:nvPicPr>
        <p:blipFill>
          <a:blip r:embed="rId5"/>
          <a:stretch>
            <a:fillRect/>
          </a:stretch>
        </p:blipFill>
        <p:spPr>
          <a:xfrm>
            <a:off x="2070840" y="2986653"/>
            <a:ext cx="6620830" cy="1487553"/>
          </a:xfrm>
          <a:prstGeom prst="rect">
            <a:avLst/>
          </a:prstGeom>
        </p:spPr>
      </p:pic>
      <p:pic>
        <p:nvPicPr>
          <p:cNvPr id="3" name="Picture 2">
            <a:extLst>
              <a:ext uri="{FF2B5EF4-FFF2-40B4-BE49-F238E27FC236}">
                <a16:creationId xmlns="" xmlns:a16="http://schemas.microsoft.com/office/drawing/2014/main" id="{F86D6A4D-E125-B1D6-3281-E8D0CE22A870}"/>
              </a:ext>
            </a:extLst>
          </p:cNvPr>
          <p:cNvPicPr>
            <a:picLocks noChangeAspect="1"/>
          </p:cNvPicPr>
          <p:nvPr/>
        </p:nvPicPr>
        <p:blipFill>
          <a:blip r:embed="rId6"/>
          <a:stretch>
            <a:fillRect/>
          </a:stretch>
        </p:blipFill>
        <p:spPr>
          <a:xfrm>
            <a:off x="4518512" y="2086157"/>
            <a:ext cx="1963082" cy="1286367"/>
          </a:xfrm>
          <a:prstGeom prst="rect">
            <a:avLst/>
          </a:prstGeom>
        </p:spPr>
      </p:pic>
      <p:sp>
        <p:nvSpPr>
          <p:cNvPr id="4" name="TextBox 3">
            <a:extLst>
              <a:ext uri="{FF2B5EF4-FFF2-40B4-BE49-F238E27FC236}">
                <a16:creationId xmlns="" xmlns:a16="http://schemas.microsoft.com/office/drawing/2014/main" id="{1B7BC2D7-13A0-97A1-5C3E-65EA7126FE9C}"/>
              </a:ext>
            </a:extLst>
          </p:cNvPr>
          <p:cNvSpPr txBox="1"/>
          <p:nvPr/>
        </p:nvSpPr>
        <p:spPr>
          <a:xfrm>
            <a:off x="4492255" y="4586499"/>
            <a:ext cx="1778000" cy="707886"/>
          </a:xfrm>
          <a:prstGeom prst="rect">
            <a:avLst/>
          </a:prstGeom>
          <a:noFill/>
        </p:spPr>
        <p:txBody>
          <a:bodyPr wrap="square" rtlCol="0">
            <a:spAutoFit/>
          </a:bodyPr>
          <a:lstStyle/>
          <a:p>
            <a:r>
              <a:rPr lang="en-US" sz="4000" b="1" dirty="0"/>
              <a:t>(TIẾT 2)</a:t>
            </a:r>
          </a:p>
        </p:txBody>
      </p:sp>
    </p:spTree>
    <p:extLst>
      <p:ext uri="{BB962C8B-B14F-4D97-AF65-F5344CB8AC3E}">
        <p14:creationId xmlns:p14="http://schemas.microsoft.com/office/powerpoint/2010/main" val="242234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 xmlns:a16="http://schemas.microsoft.com/office/drawing/2014/main" id="{FF644087-6D9C-4217-AA0C-24D61DC22A60}"/>
                  </a:ext>
                </a:extLst>
              </p:cNvPr>
              <p:cNvSpPr txBox="1"/>
              <p:nvPr/>
            </p:nvSpPr>
            <p:spPr>
              <a:xfrm>
                <a:off x="1228099" y="368067"/>
                <a:ext cx="10404686" cy="1984582"/>
              </a:xfrm>
              <a:prstGeom prst="rect">
                <a:avLst/>
              </a:prstGeom>
              <a:noFill/>
            </p:spPr>
            <p:txBody>
              <a:bodyPr wrap="square">
                <a:spAutoFit/>
              </a:bodyPr>
              <a:lstStyle/>
              <a:p>
                <a:pPr algn="just"/>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Một mảnh đất hình chữ nhật có chiều dài hơn chiều rộng 10 m, chiều dài bằng </a:t>
                </a:r>
                <a14:m>
                  <m:oMath xmlns:m="http://schemas.openxmlformats.org/officeDocument/2006/math">
                    <m:f>
                      <m:fPr>
                        <m:ctrlPr>
                          <a:rPr lang="en-US" sz="3600" i="1" smtClean="0">
                            <a:solidFill>
                              <a:srgbClr val="002060"/>
                            </a:solidFill>
                            <a:latin typeface="Cambria Math"/>
                          </a:rPr>
                        </m:ctrlPr>
                      </m:fPr>
                      <m:num>
                        <m:r>
                          <a:rPr lang="en-US" sz="3600" b="0" i="0" smtClean="0">
                            <a:solidFill>
                              <a:srgbClr val="002060"/>
                            </a:solidFill>
                            <a:latin typeface="Cambria Math" panose="02040503050406030204" pitchFamily="18" charset="0"/>
                          </a:rPr>
                          <m:t>3</m:t>
                        </m:r>
                      </m:num>
                      <m:den>
                        <m:r>
                          <a:rPr lang="en-US" sz="3600" b="0" i="0" smtClean="0">
                            <a:solidFill>
                              <a:srgbClr val="002060"/>
                            </a:solidFill>
                            <a:latin typeface="Cambria Math" panose="02040503050406030204" pitchFamily="18" charset="0"/>
                          </a:rPr>
                          <m:t>2</m:t>
                        </m:r>
                      </m:den>
                    </m:f>
                  </m:oMath>
                </a14:m>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 chiều rộng. Tính chu vi và diện tích mảnh đất đó.</a:t>
                </a:r>
                <a:endPar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28099" y="368067"/>
                <a:ext cx="10404686" cy="1984582"/>
              </a:xfrm>
              <a:prstGeom prst="rect">
                <a:avLst/>
              </a:prstGeom>
              <a:blipFill>
                <a:blip r:embed="rId3"/>
                <a:stretch>
                  <a:fillRect l="-1757" t="-4601" r="-1816" b="-10429"/>
                </a:stretch>
              </a:blipFill>
            </p:spPr>
            <p:txBody>
              <a:bodyPr/>
              <a:lstStyle/>
              <a:p>
                <a:r>
                  <a:rPr lang="en-US">
                    <a:noFill/>
                  </a:rPr>
                  <a:t> </a:t>
                </a:r>
              </a:p>
            </p:txBody>
          </p:sp>
        </mc:Fallback>
      </mc:AlternateContent>
      <p:sp>
        <p:nvSpPr>
          <p:cNvPr id="2" name="TextBox 1">
            <a:extLst>
              <a:ext uri="{FF2B5EF4-FFF2-40B4-BE49-F238E27FC236}">
                <a16:creationId xmlns="" xmlns:a16="http://schemas.microsoft.com/office/drawing/2014/main" id="{461E3902-6874-1440-826C-CC208A755920}"/>
              </a:ext>
            </a:extLst>
          </p:cNvPr>
          <p:cNvSpPr txBox="1"/>
          <p:nvPr/>
        </p:nvSpPr>
        <p:spPr>
          <a:xfrm>
            <a:off x="3601720" y="2821940"/>
            <a:ext cx="30480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Ta </a:t>
            </a:r>
            <a:r>
              <a:rPr lang="en-US" sz="3600" dirty="0" err="1">
                <a:solidFill>
                  <a:srgbClr val="FF0000"/>
                </a:solidFill>
                <a:latin typeface="Cambria" panose="02040503050406030204" pitchFamily="18" charset="0"/>
                <a:ea typeface="Cambria" panose="02040503050406030204" pitchFamily="18" charset="0"/>
              </a:rPr>
              <a:t>có</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sơ</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a:t>
            </a:r>
            <a:r>
              <a:rPr lang="en-US" sz="36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 xmlns:a16="http://schemas.microsoft.com/office/drawing/2014/main" id="{8E51506C-2BFB-FEFA-5F1F-D354029E8FB7}"/>
              </a:ext>
            </a:extLst>
          </p:cNvPr>
          <p:cNvSpPr txBox="1"/>
          <p:nvPr/>
        </p:nvSpPr>
        <p:spPr>
          <a:xfrm>
            <a:off x="3362960" y="3817620"/>
            <a:ext cx="357124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endParaRPr lang="en-US" sz="40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 xmlns:a16="http://schemas.microsoft.com/office/drawing/2014/main" id="{15E390EE-98B3-CD66-9FC5-2168B590E15A}"/>
              </a:ext>
            </a:extLst>
          </p:cNvPr>
          <p:cNvSpPr txBox="1"/>
          <p:nvPr/>
        </p:nvSpPr>
        <p:spPr>
          <a:xfrm>
            <a:off x="3434080" y="4808220"/>
            <a:ext cx="350012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endParaRPr lang="en-US" sz="4000" dirty="0">
              <a:solidFill>
                <a:srgbClr val="FF0000"/>
              </a:solidFill>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 xmlns:a16="http://schemas.microsoft.com/office/drawing/2014/main" id="{B56043C6-D606-3D54-5579-F628E65053AF}"/>
              </a:ext>
            </a:extLst>
          </p:cNvPr>
          <p:cNvGrpSpPr/>
          <p:nvPr/>
        </p:nvGrpSpPr>
        <p:grpSpPr>
          <a:xfrm>
            <a:off x="6019800" y="4046220"/>
            <a:ext cx="2133600" cy="381000"/>
            <a:chOff x="2971800" y="2400300"/>
            <a:chExt cx="2133600" cy="381000"/>
          </a:xfrm>
        </p:grpSpPr>
        <p:cxnSp>
          <p:nvCxnSpPr>
            <p:cNvPr id="8" name="Straight Connector 7">
              <a:extLst>
                <a:ext uri="{FF2B5EF4-FFF2-40B4-BE49-F238E27FC236}">
                  <a16:creationId xmlns="" xmlns:a16="http://schemas.microsoft.com/office/drawing/2014/main" id="{9AE5C0C0-28A0-CAC5-2DD9-E0C97D010D6C}"/>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5E72530C-FC6A-69C0-9D56-4F5070B20EE4}"/>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FC66BD5E-6921-2C71-C2B5-FE7EBA428A8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C1F404CE-1BA5-76C5-2BB0-2D1C9546649C}"/>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 xmlns:a16="http://schemas.microsoft.com/office/drawing/2014/main" id="{00342ACA-4027-1F1C-68C9-22ABC5F7DACE}"/>
              </a:ext>
            </a:extLst>
          </p:cNvPr>
          <p:cNvGrpSpPr/>
          <p:nvPr/>
        </p:nvGrpSpPr>
        <p:grpSpPr>
          <a:xfrm>
            <a:off x="6019800" y="4960620"/>
            <a:ext cx="3276600" cy="411480"/>
            <a:chOff x="2971800" y="2400300"/>
            <a:chExt cx="3276600" cy="411480"/>
          </a:xfrm>
        </p:grpSpPr>
        <p:cxnSp>
          <p:nvCxnSpPr>
            <p:cNvPr id="13" name="Straight Connector 12">
              <a:extLst>
                <a:ext uri="{FF2B5EF4-FFF2-40B4-BE49-F238E27FC236}">
                  <a16:creationId xmlns="" xmlns:a16="http://schemas.microsoft.com/office/drawing/2014/main" id="{6A13D975-5CEE-02E8-18A5-61184D68223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4FCE54A0-3458-AE21-F91E-4089E8541BA7}"/>
                </a:ext>
              </a:extLst>
            </p:cNvPr>
            <p:cNvCxnSpPr>
              <a:cxnSpLocks/>
            </p:cNvCxnSpPr>
            <p:nvPr/>
          </p:nvCxnSpPr>
          <p:spPr>
            <a:xfrm>
              <a:off x="2971800" y="2628900"/>
              <a:ext cx="3276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E31E95DD-1F42-D1FE-FB25-F34A12A3698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3A900714-9E32-E0F1-1663-1E3C63CC2C39}"/>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460EE2AA-60A7-8907-8F53-DBDD0C68F9EE}"/>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 xmlns:a16="http://schemas.microsoft.com/office/drawing/2014/main" id="{978DF9B6-CF5C-ADC8-F1CE-634060A4E1CE}"/>
              </a:ext>
            </a:extLst>
          </p:cNvPr>
          <p:cNvCxnSpPr>
            <a:cxnSpLocks/>
          </p:cNvCxnSpPr>
          <p:nvPr/>
        </p:nvCxnSpPr>
        <p:spPr>
          <a:xfrm>
            <a:off x="8178800" y="4447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 xmlns:a16="http://schemas.microsoft.com/office/drawing/2014/main" id="{755850E1-5D03-69B3-D8DC-FA532F0F4B9B}"/>
              </a:ext>
            </a:extLst>
          </p:cNvPr>
          <p:cNvSpPr/>
          <p:nvPr/>
        </p:nvSpPr>
        <p:spPr>
          <a:xfrm rot="16200000">
            <a:off x="8515350" y="4375150"/>
            <a:ext cx="457200" cy="10033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0" name="TextBox 19">
            <a:extLst>
              <a:ext uri="{FF2B5EF4-FFF2-40B4-BE49-F238E27FC236}">
                <a16:creationId xmlns="" xmlns:a16="http://schemas.microsoft.com/office/drawing/2014/main" id="{9061E02A-F5D7-FD04-6A3E-7E00179CC219}"/>
              </a:ext>
            </a:extLst>
          </p:cNvPr>
          <p:cNvSpPr txBox="1"/>
          <p:nvPr/>
        </p:nvSpPr>
        <p:spPr>
          <a:xfrm>
            <a:off x="8229600" y="404622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10 m</a:t>
            </a:r>
          </a:p>
        </p:txBody>
      </p:sp>
      <p:sp>
        <p:nvSpPr>
          <p:cNvPr id="21" name="Right Brace 20">
            <a:extLst>
              <a:ext uri="{FF2B5EF4-FFF2-40B4-BE49-F238E27FC236}">
                <a16:creationId xmlns="" xmlns:a16="http://schemas.microsoft.com/office/drawing/2014/main" id="{7B7EF3F3-FE74-BF07-4EF1-CDE61A24E4B8}"/>
              </a:ext>
            </a:extLst>
          </p:cNvPr>
          <p:cNvSpPr/>
          <p:nvPr/>
        </p:nvSpPr>
        <p:spPr>
          <a:xfrm rot="16200000">
            <a:off x="6859270" y="284099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2" name="TextBox 21">
            <a:extLst>
              <a:ext uri="{FF2B5EF4-FFF2-40B4-BE49-F238E27FC236}">
                <a16:creationId xmlns="" xmlns:a16="http://schemas.microsoft.com/office/drawing/2014/main" id="{6B6D95A0-7062-9447-5E41-12733B3494F2}"/>
              </a:ext>
            </a:extLst>
          </p:cNvPr>
          <p:cNvSpPr txBox="1"/>
          <p:nvPr/>
        </p:nvSpPr>
        <p:spPr>
          <a:xfrm>
            <a:off x="6685280" y="316230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
        <p:nvSpPr>
          <p:cNvPr id="23" name="Right Brace 22">
            <a:extLst>
              <a:ext uri="{FF2B5EF4-FFF2-40B4-BE49-F238E27FC236}">
                <a16:creationId xmlns="" xmlns:a16="http://schemas.microsoft.com/office/drawing/2014/main" id="{A93A26D0-9305-F6F6-9436-46C1E14B5A69}"/>
              </a:ext>
            </a:extLst>
          </p:cNvPr>
          <p:cNvSpPr/>
          <p:nvPr/>
        </p:nvSpPr>
        <p:spPr>
          <a:xfrm rot="5400000">
            <a:off x="7448550" y="3958590"/>
            <a:ext cx="457200" cy="313690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 xmlns:a16="http://schemas.microsoft.com/office/drawing/2014/main" id="{0E698082-5305-28A5-5A40-135E10816ED1}"/>
              </a:ext>
            </a:extLst>
          </p:cNvPr>
          <p:cNvSpPr txBox="1"/>
          <p:nvPr/>
        </p:nvSpPr>
        <p:spPr>
          <a:xfrm>
            <a:off x="7162800" y="571246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Tree>
    <p:extLst>
      <p:ext uri="{BB962C8B-B14F-4D97-AF65-F5344CB8AC3E}">
        <p14:creationId xmlns:p14="http://schemas.microsoft.com/office/powerpoint/2010/main" val="689554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9" grpId="0" animBg="1"/>
      <p:bldP spid="20" grpId="0"/>
      <p:bldP spid="21" grpId="0" animBg="1"/>
      <p:bldP spid="22" grpId="0"/>
      <p:bldP spid="23"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err="1">
                <a:solidFill>
                  <a:srgbClr val="FF0000"/>
                </a:solidFill>
              </a:rPr>
              <a:t>Hiệu</a:t>
            </a:r>
            <a:r>
              <a:rPr lang="en-US" sz="2800" dirty="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bằng</a:t>
            </a:r>
            <a:r>
              <a:rPr lang="en-US" sz="2800" dirty="0">
                <a:solidFill>
                  <a:srgbClr val="FF0000"/>
                </a:solidFill>
              </a:rPr>
              <a:t> </a:t>
            </a:r>
            <a:r>
              <a:rPr lang="en-US" sz="2800" dirty="0" err="1">
                <a:solidFill>
                  <a:srgbClr val="FF0000"/>
                </a:solidFill>
              </a:rPr>
              <a:t>nhau</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3 – 2 = 1 (</a:t>
            </a:r>
            <a:r>
              <a:rPr lang="en-US" sz="2800" dirty="0" err="1">
                <a:solidFill>
                  <a:srgbClr val="FF0000"/>
                </a:solidFill>
              </a:rPr>
              <a:t>phần</a:t>
            </a:r>
            <a:r>
              <a:rPr lang="en-US" sz="2800" dirty="0">
                <a:solidFill>
                  <a:srgbClr val="FF0000"/>
                </a:solidFill>
              </a:rPr>
              <a:t>)</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rộng</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10 : 1 × 2 = 20 (m)</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dài</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+ 10 = 30 (m)</a:t>
            </a:r>
          </a:p>
          <a:p>
            <a:pPr algn="ctr"/>
            <a:r>
              <a:rPr lang="en-US" sz="2800" dirty="0">
                <a:solidFill>
                  <a:srgbClr val="FF0000"/>
                </a:solidFill>
              </a:rPr>
              <a:t>Chu vi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2 = 100 (m)</a:t>
            </a:r>
          </a:p>
          <a:p>
            <a:pPr algn="ct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600 (m</a:t>
            </a:r>
            <a:r>
              <a:rPr lang="en-US" sz="2800" baseline="30000" dirty="0">
                <a:solidFill>
                  <a:srgbClr val="FF0000"/>
                </a:solidFill>
              </a:rPr>
              <a:t>2</a:t>
            </a:r>
            <a:r>
              <a:rPr lang="en-US" sz="2800" dirty="0">
                <a:solidFill>
                  <a:srgbClr val="FF0000"/>
                </a:solidFill>
              </a:rPr>
              <a:t>)</a:t>
            </a:r>
          </a:p>
          <a:p>
            <a:pPr algn="ctr"/>
            <a:r>
              <a:rPr lang="en-US" sz="2800" dirty="0" err="1">
                <a:solidFill>
                  <a:srgbClr val="FF0000"/>
                </a:solidFill>
              </a:rPr>
              <a:t>Đáp</a:t>
            </a:r>
            <a:r>
              <a:rPr lang="en-US" sz="2800" dirty="0">
                <a:solidFill>
                  <a:srgbClr val="FF0000"/>
                </a:solidFill>
              </a:rPr>
              <a:t> </a:t>
            </a:r>
            <a:r>
              <a:rPr lang="en-US" sz="2800" dirty="0" err="1">
                <a:solidFill>
                  <a:srgbClr val="FF0000"/>
                </a:solidFill>
              </a:rPr>
              <a:t>số</a:t>
            </a:r>
            <a:r>
              <a:rPr lang="en-US" sz="2800" dirty="0">
                <a:solidFill>
                  <a:srgbClr val="FF0000"/>
                </a:solidFill>
              </a:rPr>
              <a:t>: Chu vi: 100 m;</a:t>
            </a:r>
          </a:p>
          <a:p>
            <a:pPr algn="ctr"/>
            <a:r>
              <a:rPr lang="en-US" sz="2800" dirty="0">
                <a:solidFill>
                  <a:srgbClr val="FF0000"/>
                </a:solidFill>
              </a:rPr>
              <a:t>                     </a:t>
            </a: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600 m</a:t>
            </a:r>
            <a:r>
              <a:rPr lang="en-US" sz="2800" baseline="30000" dirty="0">
                <a:solidFill>
                  <a:srgbClr val="FF0000"/>
                </a:solidFill>
              </a:rPr>
              <a:t>2</a:t>
            </a:r>
            <a:r>
              <a:rPr lang="en-US" sz="2800" dirty="0">
                <a:solidFill>
                  <a:srgbClr val="FF0000"/>
                </a:solidFill>
              </a:rPr>
              <a:t>.</a:t>
            </a:r>
          </a:p>
        </p:txBody>
      </p:sp>
    </p:spTree>
    <p:extLst>
      <p:ext uri="{BB962C8B-B14F-4D97-AF65-F5344CB8AC3E}">
        <p14:creationId xmlns:p14="http://schemas.microsoft.com/office/powerpoint/2010/main" val="21956165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 xmlns:a16="http://schemas.microsoft.com/office/drawing/2014/main" id="{FF644087-6D9C-4217-AA0C-24D61DC22A60}"/>
                  </a:ext>
                </a:extLst>
              </p:cNvPr>
              <p:cNvSpPr txBox="1"/>
              <p:nvPr/>
            </p:nvSpPr>
            <p:spPr>
              <a:xfrm>
                <a:off x="1207779" y="530627"/>
                <a:ext cx="10404686" cy="3293081"/>
              </a:xfrm>
              <a:prstGeom prst="rect">
                <a:avLst/>
              </a:prstGeom>
              <a:noFill/>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Gia đình bác Năm nuôi cá tra ở miền Tây Nam Bộ, sau vụ nuôi cá lần này đã thu hoạch được một lượng lớn cá tra gồm hai loại: loại A và loại B. Tính ra số tấn cá loại A bằng </a:t>
                </a:r>
                <a14:m>
                  <m:oMath xmlns:m="http://schemas.openxmlformats.org/officeDocument/2006/math">
                    <m:f>
                      <m:fPr>
                        <m:ctrlPr>
                          <a:rPr lang="en-US" sz="2800" i="1">
                            <a:solidFill>
                              <a:srgbClr val="002060"/>
                            </a:solidFill>
                            <a:latin typeface="Cambria Math"/>
                          </a:rPr>
                        </m:ctrlPr>
                      </m:fPr>
                      <m:num>
                        <m:r>
                          <a:rPr lang="en-US" sz="2800" b="0" i="0" smtClean="0">
                            <a:solidFill>
                              <a:srgbClr val="002060"/>
                            </a:solidFill>
                            <a:latin typeface="Cambria Math" panose="02040503050406030204" pitchFamily="18" charset="0"/>
                          </a:rPr>
                          <m:t>5</m:t>
                        </m:r>
                      </m:num>
                      <m:den>
                        <m:r>
                          <a:rPr lang="en-US" sz="2800">
                            <a:solidFill>
                              <a:srgbClr val="002060"/>
                            </a:solidFill>
                            <a:latin typeface="Cambria Math" panose="02040503050406030204" pitchFamily="18" charset="0"/>
                          </a:rPr>
                          <m:t>2</m:t>
                        </m:r>
                      </m:den>
                    </m:f>
                  </m:oMath>
                </a14:m>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 số tấn cá loại B.</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a) Hỏi gia đình bác Năm đã thu hoạch được bao nhiêu tấn cá tra mỗi loại, biết số cá tra loại A nhiều hơn số cá tra loại B là 6 tấn.</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b) Biết 1 kg cá tra loại A là 29 500 đồng. Hỏi bác Năm bán hết số cá tra loại A thì thu được bao nhiêu tiền?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3293081"/>
              </a:xfrm>
              <a:prstGeom prst="rect">
                <a:avLst/>
              </a:prstGeom>
              <a:blipFill>
                <a:blip r:embed="rId3"/>
                <a:stretch>
                  <a:fillRect l="-1172" t="-1852" r="-1230" b="-4259"/>
                </a:stretch>
              </a:blipFill>
            </p:spPr>
            <p:txBody>
              <a:bodyPr/>
              <a:lstStyle/>
              <a:p>
                <a:r>
                  <a:rPr lang="en-US">
                    <a:noFill/>
                  </a:rPr>
                  <a:t> </a:t>
                </a:r>
              </a:p>
            </p:txBody>
          </p:sp>
        </mc:Fallback>
      </mc:AlternateContent>
      <p:pic>
        <p:nvPicPr>
          <p:cNvPr id="3" name="Picture 2">
            <a:extLst>
              <a:ext uri="{FF2B5EF4-FFF2-40B4-BE49-F238E27FC236}">
                <a16:creationId xmlns="" xmlns:a16="http://schemas.microsoft.com/office/drawing/2014/main" id="{34DE6C0E-227F-EFE8-6F6A-1B8669241A79}"/>
              </a:ext>
            </a:extLst>
          </p:cNvPr>
          <p:cNvPicPr>
            <a:picLocks noChangeAspect="1"/>
          </p:cNvPicPr>
          <p:nvPr/>
        </p:nvPicPr>
        <p:blipFill>
          <a:blip r:embed="rId4"/>
          <a:stretch>
            <a:fillRect/>
          </a:stretch>
        </p:blipFill>
        <p:spPr>
          <a:xfrm>
            <a:off x="7508240" y="3461031"/>
            <a:ext cx="3495040" cy="2967370"/>
          </a:xfrm>
          <a:prstGeom prst="rect">
            <a:avLst/>
          </a:prstGeom>
        </p:spPr>
      </p:pic>
    </p:spTree>
    <p:extLst>
      <p:ext uri="{BB962C8B-B14F-4D97-AF65-F5344CB8AC3E}">
        <p14:creationId xmlns:p14="http://schemas.microsoft.com/office/powerpoint/2010/main" val="2275647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 xmlns:a16="http://schemas.microsoft.com/office/drawing/2014/main" id="{F98C30D6-1E45-858E-B11A-FEE3D8153F5A}"/>
              </a:ext>
            </a:extLst>
          </p:cNvPr>
          <p:cNvSpPr txBox="1"/>
          <p:nvPr/>
        </p:nvSpPr>
        <p:spPr>
          <a:xfrm>
            <a:off x="3916680" y="800100"/>
            <a:ext cx="3048000" cy="769441"/>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Ta </a:t>
            </a:r>
            <a:r>
              <a:rPr lang="en-US" sz="4400" dirty="0" err="1">
                <a:latin typeface="Cambria" panose="02040503050406030204" pitchFamily="18" charset="0"/>
                <a:ea typeface="Cambria" panose="02040503050406030204" pitchFamily="18" charset="0"/>
              </a:rPr>
              <a:t>có</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sơ</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đồ</a:t>
            </a:r>
            <a:r>
              <a:rPr lang="en-US" sz="4400"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 xmlns:a16="http://schemas.microsoft.com/office/drawing/2014/main" id="{10DA6F68-BC91-24A2-D89F-24F18FC469EF}"/>
              </a:ext>
            </a:extLst>
          </p:cNvPr>
          <p:cNvSpPr txBox="1"/>
          <p:nvPr/>
        </p:nvSpPr>
        <p:spPr>
          <a:xfrm>
            <a:off x="3489960" y="20193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A:</a:t>
            </a:r>
          </a:p>
        </p:txBody>
      </p:sp>
      <p:sp>
        <p:nvSpPr>
          <p:cNvPr id="5" name="TextBox 4">
            <a:extLst>
              <a:ext uri="{FF2B5EF4-FFF2-40B4-BE49-F238E27FC236}">
                <a16:creationId xmlns="" xmlns:a16="http://schemas.microsoft.com/office/drawing/2014/main" id="{28F2CB57-EB26-D8DC-EFBA-5EA42B8D0E21}"/>
              </a:ext>
            </a:extLst>
          </p:cNvPr>
          <p:cNvSpPr txBox="1"/>
          <p:nvPr/>
        </p:nvSpPr>
        <p:spPr>
          <a:xfrm>
            <a:off x="3489960" y="30099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B:</a:t>
            </a:r>
          </a:p>
        </p:txBody>
      </p:sp>
      <p:grpSp>
        <p:nvGrpSpPr>
          <p:cNvPr id="6" name="Group 5">
            <a:extLst>
              <a:ext uri="{FF2B5EF4-FFF2-40B4-BE49-F238E27FC236}">
                <a16:creationId xmlns="" xmlns:a16="http://schemas.microsoft.com/office/drawing/2014/main" id="{442E5581-CA49-199E-C5BC-3830091C0DC8}"/>
              </a:ext>
            </a:extLst>
          </p:cNvPr>
          <p:cNvGrpSpPr/>
          <p:nvPr/>
        </p:nvGrpSpPr>
        <p:grpSpPr>
          <a:xfrm>
            <a:off x="5623560" y="2247900"/>
            <a:ext cx="2667000" cy="381000"/>
            <a:chOff x="2971800" y="2400300"/>
            <a:chExt cx="2667000" cy="381000"/>
          </a:xfrm>
        </p:grpSpPr>
        <p:cxnSp>
          <p:nvCxnSpPr>
            <p:cNvPr id="7" name="Straight Connector 6">
              <a:extLst>
                <a:ext uri="{FF2B5EF4-FFF2-40B4-BE49-F238E27FC236}">
                  <a16:creationId xmlns="" xmlns:a16="http://schemas.microsoft.com/office/drawing/2014/main" id="{C8EFA6E6-E554-227B-904D-4784A8463E9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F437FF75-1233-794D-4DCF-2E6CB33532E5}"/>
                </a:ext>
              </a:extLst>
            </p:cNvPr>
            <p:cNvCxnSpPr>
              <a:cxnSpLocks/>
            </p:cNvCxnSpPr>
            <p:nvPr/>
          </p:nvCxnSpPr>
          <p:spPr>
            <a:xfrm>
              <a:off x="2971800" y="2628900"/>
              <a:ext cx="2636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49D88E1A-7349-9B2A-9DC7-DFF50345D77E}"/>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568C012C-C8BB-1370-2F01-8EFFCF0114D5}"/>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096534A0-E4EE-8CBA-1F6B-CF4D1871EB24}"/>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2C306368-977B-6EE1-A5D8-115EA24415C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0496A620-766E-3C09-2245-27EEE829D868}"/>
                </a:ext>
              </a:extLst>
            </p:cNvPr>
            <p:cNvCxnSpPr>
              <a:cxnSpLocks/>
            </p:cNvCxnSpPr>
            <p:nvPr/>
          </p:nvCxnSpPr>
          <p:spPr>
            <a:xfrm>
              <a:off x="5638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 xmlns:a16="http://schemas.microsoft.com/office/drawing/2014/main" id="{9C6EF942-34D4-BF87-BA28-4AB4D9138942}"/>
              </a:ext>
            </a:extLst>
          </p:cNvPr>
          <p:cNvGrpSpPr/>
          <p:nvPr/>
        </p:nvGrpSpPr>
        <p:grpSpPr>
          <a:xfrm>
            <a:off x="5623560" y="3162300"/>
            <a:ext cx="1082040" cy="381000"/>
            <a:chOff x="2971800" y="2400300"/>
            <a:chExt cx="1082040" cy="381000"/>
          </a:xfrm>
        </p:grpSpPr>
        <p:cxnSp>
          <p:nvCxnSpPr>
            <p:cNvPr id="15" name="Straight Connector 14">
              <a:extLst>
                <a:ext uri="{FF2B5EF4-FFF2-40B4-BE49-F238E27FC236}">
                  <a16:creationId xmlns="" xmlns:a16="http://schemas.microsoft.com/office/drawing/2014/main" id="{F979FDA0-9A18-EAF9-0F5A-FADA46F7CB6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0E58A9D-12C8-8471-560D-347398A7716B}"/>
                </a:ext>
              </a:extLst>
            </p:cNvPr>
            <p:cNvCxnSpPr>
              <a:cxnSpLocks/>
            </p:cNvCxnSpPr>
            <p:nvPr/>
          </p:nvCxnSpPr>
          <p:spPr>
            <a:xfrm>
              <a:off x="2971800" y="2628900"/>
              <a:ext cx="1082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9A6FEA19-CE0C-FA28-8DAE-2C71A911EC24}"/>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A177C7DF-F435-6580-C25C-8AC844C85C50}"/>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 xmlns:a16="http://schemas.microsoft.com/office/drawing/2014/main" id="{68A5C45B-069C-069F-21D2-EB1831E15D48}"/>
              </a:ext>
            </a:extLst>
          </p:cNvPr>
          <p:cNvCxnSpPr>
            <a:cxnSpLocks/>
          </p:cNvCxnSpPr>
          <p:nvPr/>
        </p:nvCxnSpPr>
        <p:spPr>
          <a:xfrm>
            <a:off x="6695440" y="2669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 xmlns:a16="http://schemas.microsoft.com/office/drawing/2014/main" id="{FDDA6365-8F9D-BF35-DF03-3C86AE630EC8}"/>
              </a:ext>
            </a:extLst>
          </p:cNvPr>
          <p:cNvSpPr/>
          <p:nvPr/>
        </p:nvSpPr>
        <p:spPr>
          <a:xfrm rot="5400000">
            <a:off x="7284720" y="2067560"/>
            <a:ext cx="457200" cy="149352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 xmlns:a16="http://schemas.microsoft.com/office/drawing/2014/main" id="{BCF39736-012F-4D70-436F-EFFB4079AC72}"/>
              </a:ext>
            </a:extLst>
          </p:cNvPr>
          <p:cNvSpPr txBox="1"/>
          <p:nvPr/>
        </p:nvSpPr>
        <p:spPr>
          <a:xfrm>
            <a:off x="6939280" y="29895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6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6" name="Right Brace 25">
            <a:extLst>
              <a:ext uri="{FF2B5EF4-FFF2-40B4-BE49-F238E27FC236}">
                <a16:creationId xmlns="" xmlns:a16="http://schemas.microsoft.com/office/drawing/2014/main" id="{BA529DB9-4213-21E5-DF16-1051CA016542}"/>
              </a:ext>
            </a:extLst>
          </p:cNvPr>
          <p:cNvSpPr/>
          <p:nvPr/>
        </p:nvSpPr>
        <p:spPr>
          <a:xfrm rot="16200000">
            <a:off x="6715760" y="726440"/>
            <a:ext cx="457200" cy="261112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 xmlns:a16="http://schemas.microsoft.com/office/drawing/2014/main" id="{3F6E5651-C63F-B04A-5E7D-924740C78AFD}"/>
              </a:ext>
            </a:extLst>
          </p:cNvPr>
          <p:cNvSpPr txBox="1"/>
          <p:nvPr/>
        </p:nvSpPr>
        <p:spPr>
          <a:xfrm>
            <a:off x="6725920" y="1323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9" name="Right Brace 28">
            <a:extLst>
              <a:ext uri="{FF2B5EF4-FFF2-40B4-BE49-F238E27FC236}">
                <a16:creationId xmlns="" xmlns:a16="http://schemas.microsoft.com/office/drawing/2014/main" id="{A0E4815B-9E78-9B01-A5AD-117FC398AE5C}"/>
              </a:ext>
            </a:extLst>
          </p:cNvPr>
          <p:cNvSpPr/>
          <p:nvPr/>
        </p:nvSpPr>
        <p:spPr>
          <a:xfrm rot="5400000">
            <a:off x="5953760" y="3246120"/>
            <a:ext cx="457200" cy="104648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 xmlns:a16="http://schemas.microsoft.com/office/drawing/2014/main" id="{88A8AB0B-739D-84C8-C141-C9B86497A240}"/>
              </a:ext>
            </a:extLst>
          </p:cNvPr>
          <p:cNvSpPr txBox="1"/>
          <p:nvPr/>
        </p:nvSpPr>
        <p:spPr>
          <a:xfrm>
            <a:off x="5831840" y="394462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5397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1" grpId="0" animBg="1"/>
      <p:bldP spid="22" grpId="0"/>
      <p:bldP spid="26" grpId="0" animBg="1"/>
      <p:bldP spid="27" grpId="0"/>
      <p:bldP spid="29" grpId="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2800" dirty="0">
                <a:solidFill>
                  <a:srgbClr val="FF0000"/>
                </a:solidFill>
                <a:latin typeface="Calibri" panose="020F0502020204030204"/>
              </a:rPr>
              <a:t>Hiệu số phần bằng nhau là:</a:t>
            </a:r>
          </a:p>
          <a:p>
            <a:pPr lvl="0" algn="ctr"/>
            <a:r>
              <a:rPr lang="vi-VN" sz="2800" dirty="0">
                <a:solidFill>
                  <a:srgbClr val="FF0000"/>
                </a:solidFill>
                <a:latin typeface="Calibri" panose="020F0502020204030204"/>
              </a:rPr>
              <a:t>5 – 2 = 3 (phần)</a:t>
            </a:r>
          </a:p>
          <a:p>
            <a:pPr lvl="0" algn="ctr"/>
            <a:r>
              <a:rPr lang="vi-VN" sz="2800" dirty="0">
                <a:solidFill>
                  <a:srgbClr val="FF0000"/>
                </a:solidFill>
                <a:latin typeface="Calibri" panose="020F0502020204030204"/>
              </a:rPr>
              <a:t>Số cá tra loại A là:</a:t>
            </a:r>
          </a:p>
          <a:p>
            <a:pPr lvl="0" algn="ctr"/>
            <a:r>
              <a:rPr lang="vi-VN" sz="2800" dirty="0">
                <a:solidFill>
                  <a:srgbClr val="FF0000"/>
                </a:solidFill>
                <a:latin typeface="Calibri" panose="020F0502020204030204"/>
              </a:rPr>
              <a:t>6 : 3 × 5 = 10 (tấn)</a:t>
            </a:r>
          </a:p>
          <a:p>
            <a:pPr lvl="0" algn="ctr"/>
            <a:r>
              <a:rPr lang="vi-VN" sz="2800" dirty="0">
                <a:solidFill>
                  <a:srgbClr val="FF0000"/>
                </a:solidFill>
                <a:latin typeface="Calibri" panose="020F0502020204030204"/>
              </a:rPr>
              <a:t>Số cá tra loại B là:</a:t>
            </a:r>
          </a:p>
          <a:p>
            <a:pPr lvl="0" algn="ctr"/>
            <a:r>
              <a:rPr lang="vi-VN" sz="2800" dirty="0">
                <a:solidFill>
                  <a:srgbClr val="FF0000"/>
                </a:solidFill>
                <a:latin typeface="Calibri" panose="020F0502020204030204"/>
              </a:rPr>
              <a:t>10 – 6 = 4 (tấn)</a:t>
            </a:r>
          </a:p>
          <a:p>
            <a:pPr lvl="0" algn="ctr"/>
            <a:r>
              <a:rPr lang="vi-VN" sz="2800" dirty="0">
                <a:solidFill>
                  <a:srgbClr val="FF0000"/>
                </a:solidFill>
                <a:latin typeface="Calibri" panose="020F0502020204030204"/>
              </a:rPr>
              <a:t>Đáp số: 10 tấn cá tra loại A;</a:t>
            </a:r>
          </a:p>
          <a:p>
            <a:pPr lvl="0" algn="ctr"/>
            <a:r>
              <a:rPr lang="vi-VN" sz="2800" dirty="0">
                <a:solidFill>
                  <a:srgbClr val="FF0000"/>
                </a:solidFill>
                <a:latin typeface="Calibri" panose="020F0502020204030204"/>
              </a:rPr>
              <a:t>4 tấn cá tra loại B.</a:t>
            </a:r>
          </a:p>
          <a:p>
            <a:pPr lvl="0" algn="ctr"/>
            <a:r>
              <a:rPr lang="vi-VN" sz="2800" dirty="0">
                <a:solidFill>
                  <a:srgbClr val="FF0000"/>
                </a:solidFill>
                <a:latin typeface="Calibri" panose="020F0502020204030204"/>
              </a:rPr>
              <a:t>b) Đổi 10 tấn = 10 000 kg</a:t>
            </a:r>
          </a:p>
          <a:p>
            <a:pPr lvl="0" algn="ctr"/>
            <a:r>
              <a:rPr lang="vi-VN" sz="2800" dirty="0">
                <a:solidFill>
                  <a:srgbClr val="FF0000"/>
                </a:solidFill>
                <a:latin typeface="Calibri" panose="020F0502020204030204"/>
              </a:rPr>
              <a:t>Bác Năm bán hết số cá tra loại A thì thu được số tiền là:</a:t>
            </a:r>
          </a:p>
          <a:p>
            <a:pPr lvl="0" algn="ctr"/>
            <a:r>
              <a:rPr lang="vi-VN" sz="2800" dirty="0">
                <a:solidFill>
                  <a:srgbClr val="FF0000"/>
                </a:solidFill>
                <a:latin typeface="Calibri" panose="020F0502020204030204"/>
              </a:rPr>
              <a:t>29 500 × 10 000 = 295 000 000 (đồng)</a:t>
            </a:r>
          </a:p>
          <a:p>
            <a:pPr lvl="0" algn="ctr"/>
            <a:r>
              <a:rPr lang="vi-VN" sz="2800" dirty="0">
                <a:solidFill>
                  <a:srgbClr val="FF0000"/>
                </a:solidFill>
                <a:latin typeface="Calibri" panose="020F0502020204030204"/>
              </a:rPr>
              <a:t>Đáp số: 295 000 000 đồng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0501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 xmlns:a16="http://schemas.microsoft.com/office/drawing/2014/main" id="{FF644087-6D9C-4217-AA0C-24D61DC22A60}"/>
                  </a:ext>
                </a:extLst>
              </p:cNvPr>
              <p:cNvSpPr txBox="1"/>
              <p:nvPr/>
            </p:nvSpPr>
            <p:spPr>
              <a:xfrm>
                <a:off x="1207779" y="530627"/>
                <a:ext cx="10404686" cy="1817229"/>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Hiện nay, mẹ hơn con 25 tuổi. Biết sau 2 năm nữa, tuổi con bằng </a:t>
                </a:r>
                <a14:m>
                  <m:oMath xmlns:m="http://schemas.openxmlformats.org/officeDocument/2006/math">
                    <m:f>
                      <m:fPr>
                        <m:ctrlPr>
                          <a:rPr lang="en-US" sz="3200" i="1">
                            <a:solidFill>
                              <a:srgbClr val="002060"/>
                            </a:solidFill>
                            <a:latin typeface="Cambria Math"/>
                          </a:rPr>
                        </m:ctrlPr>
                      </m:fPr>
                      <m:num>
                        <m:r>
                          <a:rPr lang="en-US" sz="3200" b="0" i="0" smtClean="0">
                            <a:solidFill>
                              <a:srgbClr val="002060"/>
                            </a:solidFill>
                            <a:latin typeface="Cambria Math" panose="02040503050406030204" pitchFamily="18" charset="0"/>
                          </a:rPr>
                          <m:t>2</m:t>
                        </m:r>
                      </m:num>
                      <m:den>
                        <m:r>
                          <a:rPr lang="en-US" sz="3200" b="0" i="0" smtClean="0">
                            <a:solidFill>
                              <a:srgbClr val="002060"/>
                            </a:solidFill>
                            <a:latin typeface="Cambria Math" panose="02040503050406030204" pitchFamily="18" charset="0"/>
                          </a:rPr>
                          <m:t>7</m:t>
                        </m:r>
                      </m:den>
                    </m:f>
                  </m:oMath>
                </a14:m>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 tuổi mẹ. Hỏi hiện nay, tuổi mẹ là bao nhiêu, tuổi con là bao nhiêu?</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1817229"/>
              </a:xfrm>
              <a:prstGeom prst="rect">
                <a:avLst/>
              </a:prstGeom>
              <a:blipFill>
                <a:blip r:embed="rId3"/>
                <a:stretch>
                  <a:fillRect l="-1465" t="-4362" r="-1523" b="-7718"/>
                </a:stretch>
              </a:blipFill>
            </p:spPr>
            <p:txBody>
              <a:bodyPr/>
              <a:lstStyle/>
              <a:p>
                <a:r>
                  <a:rPr lang="en-US">
                    <a:noFill/>
                  </a:rPr>
                  <a:t> </a:t>
                </a:r>
              </a:p>
            </p:txBody>
          </p:sp>
        </mc:Fallback>
      </mc:AlternateContent>
      <p:sp>
        <p:nvSpPr>
          <p:cNvPr id="2" name="TextBox 1">
            <a:extLst>
              <a:ext uri="{FF2B5EF4-FFF2-40B4-BE49-F238E27FC236}">
                <a16:creationId xmlns="" xmlns:a16="http://schemas.microsoft.com/office/drawing/2014/main" id="{48E9FC5C-2D60-5EA4-5965-35E8CF3323FF}"/>
              </a:ext>
            </a:extLst>
          </p:cNvPr>
          <p:cNvSpPr txBox="1"/>
          <p:nvPr/>
        </p:nvSpPr>
        <p:spPr>
          <a:xfrm>
            <a:off x="767080" y="26085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 xmlns:a16="http://schemas.microsoft.com/office/drawing/2014/main" id="{84B3E05B-DA5E-7CAE-0579-DC7AE751EC8C}"/>
              </a:ext>
            </a:extLst>
          </p:cNvPr>
          <p:cNvSpPr txBox="1"/>
          <p:nvPr/>
        </p:nvSpPr>
        <p:spPr>
          <a:xfrm>
            <a:off x="335280" y="3685540"/>
            <a:ext cx="364236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con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 xmlns:a16="http://schemas.microsoft.com/office/drawing/2014/main" id="{37C4AD57-AF85-07C5-1B9B-858438552DDC}"/>
              </a:ext>
            </a:extLst>
          </p:cNvPr>
          <p:cNvSpPr txBox="1"/>
          <p:nvPr/>
        </p:nvSpPr>
        <p:spPr>
          <a:xfrm>
            <a:off x="345440" y="4757420"/>
            <a:ext cx="273812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 xmlns:a16="http://schemas.microsoft.com/office/drawing/2014/main" id="{DAE4942E-B2A6-2A86-2D66-110EE2FBF021}"/>
              </a:ext>
            </a:extLst>
          </p:cNvPr>
          <p:cNvGrpSpPr/>
          <p:nvPr/>
        </p:nvGrpSpPr>
        <p:grpSpPr>
          <a:xfrm>
            <a:off x="3185160" y="3832860"/>
            <a:ext cx="2133600" cy="381000"/>
            <a:chOff x="2971800" y="2400300"/>
            <a:chExt cx="2133600" cy="381000"/>
          </a:xfrm>
        </p:grpSpPr>
        <p:cxnSp>
          <p:nvCxnSpPr>
            <p:cNvPr id="8" name="Straight Connector 7">
              <a:extLst>
                <a:ext uri="{FF2B5EF4-FFF2-40B4-BE49-F238E27FC236}">
                  <a16:creationId xmlns="" xmlns:a16="http://schemas.microsoft.com/office/drawing/2014/main" id="{AA150A85-88AF-C937-85B1-A4D1034F9F54}"/>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E4E2797C-73BB-3D84-999B-D9E2C128FE6F}"/>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5C29C8BF-683B-AEB9-E40E-39635819366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D4A0627F-BEE1-37E7-AD87-A340F011D066}"/>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 xmlns:a16="http://schemas.microsoft.com/office/drawing/2014/main" id="{5878F0A4-7880-4AD1-AA9B-F3E704DC76D7}"/>
              </a:ext>
            </a:extLst>
          </p:cNvPr>
          <p:cNvGrpSpPr/>
          <p:nvPr/>
        </p:nvGrpSpPr>
        <p:grpSpPr>
          <a:xfrm>
            <a:off x="3185160" y="4747260"/>
            <a:ext cx="6974840" cy="411480"/>
            <a:chOff x="2971800" y="2400300"/>
            <a:chExt cx="6974840" cy="411480"/>
          </a:xfrm>
        </p:grpSpPr>
        <p:cxnSp>
          <p:nvCxnSpPr>
            <p:cNvPr id="13" name="Straight Connector 12">
              <a:extLst>
                <a:ext uri="{FF2B5EF4-FFF2-40B4-BE49-F238E27FC236}">
                  <a16:creationId xmlns="" xmlns:a16="http://schemas.microsoft.com/office/drawing/2014/main" id="{D2E53CD7-AD36-D552-6C08-C7D9FD23E3D8}"/>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B72606B6-CE2C-F717-3420-9ED85609EB97}"/>
                </a:ext>
              </a:extLst>
            </p:cNvPr>
            <p:cNvCxnSpPr>
              <a:cxnSpLocks/>
            </p:cNvCxnSpPr>
            <p:nvPr/>
          </p:nvCxnSpPr>
          <p:spPr>
            <a:xfrm>
              <a:off x="2971800" y="2628900"/>
              <a:ext cx="6974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45659751-2184-4BEE-D8D0-8F31CACFFBFE}"/>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26F9CAF2-2341-9BB6-7C18-076FC20A2B63}"/>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EF930D66-BEE2-193D-1A3F-72758ACA0479}"/>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 xmlns:a16="http://schemas.microsoft.com/office/drawing/2014/main" id="{C6B127CA-6CC4-4EB4-6863-31F084648668}"/>
                </a:ext>
              </a:extLst>
            </p:cNvPr>
            <p:cNvCxnSpPr>
              <a:cxnSpLocks/>
            </p:cNvCxnSpPr>
            <p:nvPr/>
          </p:nvCxnSpPr>
          <p:spPr>
            <a:xfrm>
              <a:off x="721360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 xmlns:a16="http://schemas.microsoft.com/office/drawing/2014/main" id="{2511DD2A-6AE2-149B-75D0-FDC9C2D90784}"/>
                </a:ext>
              </a:extLst>
            </p:cNvPr>
            <p:cNvCxnSpPr>
              <a:cxnSpLocks/>
            </p:cNvCxnSpPr>
            <p:nvPr/>
          </p:nvCxnSpPr>
          <p:spPr>
            <a:xfrm>
              <a:off x="8168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 xmlns:a16="http://schemas.microsoft.com/office/drawing/2014/main" id="{48F8306A-58E7-9282-06B7-E7A0F35ACA09}"/>
                </a:ext>
              </a:extLst>
            </p:cNvPr>
            <p:cNvCxnSpPr>
              <a:cxnSpLocks/>
            </p:cNvCxnSpPr>
            <p:nvPr/>
          </p:nvCxnSpPr>
          <p:spPr>
            <a:xfrm>
              <a:off x="907288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 xmlns:a16="http://schemas.microsoft.com/office/drawing/2014/main" id="{B5708976-2549-442D-111A-5A22656FE40D}"/>
                </a:ext>
              </a:extLst>
            </p:cNvPr>
            <p:cNvCxnSpPr>
              <a:cxnSpLocks/>
            </p:cNvCxnSpPr>
            <p:nvPr/>
          </p:nvCxnSpPr>
          <p:spPr>
            <a:xfrm>
              <a:off x="992632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 xmlns:a16="http://schemas.microsoft.com/office/drawing/2014/main" id="{4DBEF7E9-F854-3B4F-A74F-63DF285AD255}"/>
              </a:ext>
            </a:extLst>
          </p:cNvPr>
          <p:cNvCxnSpPr>
            <a:cxnSpLocks/>
          </p:cNvCxnSpPr>
          <p:nvPr/>
        </p:nvCxnSpPr>
        <p:spPr>
          <a:xfrm>
            <a:off x="5344160" y="423418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 xmlns:a16="http://schemas.microsoft.com/office/drawing/2014/main" id="{3D470EBA-13AA-342B-5C74-0A65563C6535}"/>
              </a:ext>
            </a:extLst>
          </p:cNvPr>
          <p:cNvSpPr/>
          <p:nvPr/>
        </p:nvSpPr>
        <p:spPr>
          <a:xfrm rot="16200000">
            <a:off x="7529830" y="2312670"/>
            <a:ext cx="457200" cy="470154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 xmlns:a16="http://schemas.microsoft.com/office/drawing/2014/main" id="{9B7F38D7-B50A-C4E1-5C98-A07D5F4AF205}"/>
              </a:ext>
            </a:extLst>
          </p:cNvPr>
          <p:cNvSpPr txBox="1"/>
          <p:nvPr/>
        </p:nvSpPr>
        <p:spPr>
          <a:xfrm>
            <a:off x="7112000" y="38735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25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1" name="Right Brace 20">
            <a:extLst>
              <a:ext uri="{FF2B5EF4-FFF2-40B4-BE49-F238E27FC236}">
                <a16:creationId xmlns="" xmlns:a16="http://schemas.microsoft.com/office/drawing/2014/main" id="{6E089351-901B-9F7B-A02F-59E7159FDF38}"/>
              </a:ext>
            </a:extLst>
          </p:cNvPr>
          <p:cNvSpPr/>
          <p:nvPr/>
        </p:nvSpPr>
        <p:spPr>
          <a:xfrm rot="16200000">
            <a:off x="4024630" y="26276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 xmlns:a16="http://schemas.microsoft.com/office/drawing/2014/main" id="{28B25951-6733-EE2A-BB64-DD5779152717}"/>
              </a:ext>
            </a:extLst>
          </p:cNvPr>
          <p:cNvSpPr txBox="1"/>
          <p:nvPr/>
        </p:nvSpPr>
        <p:spPr>
          <a:xfrm>
            <a:off x="3850640" y="29489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3" name="Right Brace 22">
            <a:extLst>
              <a:ext uri="{FF2B5EF4-FFF2-40B4-BE49-F238E27FC236}">
                <a16:creationId xmlns="" xmlns:a16="http://schemas.microsoft.com/office/drawing/2014/main" id="{2703EF46-DB80-CC5A-278B-3F301A1D53F6}"/>
              </a:ext>
            </a:extLst>
          </p:cNvPr>
          <p:cNvSpPr/>
          <p:nvPr/>
        </p:nvSpPr>
        <p:spPr>
          <a:xfrm rot="5400000">
            <a:off x="6473190" y="1885950"/>
            <a:ext cx="457200" cy="68554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 xmlns:a16="http://schemas.microsoft.com/office/drawing/2014/main" id="{811264EF-5049-9EBB-2FAF-CD7E431FEA32}"/>
              </a:ext>
            </a:extLst>
          </p:cNvPr>
          <p:cNvSpPr txBox="1"/>
          <p:nvPr/>
        </p:nvSpPr>
        <p:spPr>
          <a:xfrm>
            <a:off x="6065520" y="56007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367320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6" grpId="0"/>
      <p:bldP spid="19" grpId="0" animBg="1"/>
      <p:bldP spid="20" grpId="0"/>
      <p:bldP spid="21" grpId="0" animBg="1"/>
      <p:bldP spid="22" grpId="0"/>
      <p:bldP spid="23" grpId="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95879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093E021-CCC6-4259-9953-5F1DC35B58B4}"/>
              </a:ext>
            </a:extLst>
          </p:cNvPr>
          <p:cNvPicPr>
            <a:picLocks noChangeAspect="1"/>
          </p:cNvPicPr>
          <p:nvPr/>
        </p:nvPicPr>
        <p:blipFill>
          <a:blip r:embed="rId2"/>
          <a:stretch>
            <a:fillRect/>
          </a:stretch>
        </p:blipFill>
        <p:spPr>
          <a:xfrm>
            <a:off x="-449706" y="0"/>
            <a:ext cx="13229187" cy="6858000"/>
          </a:xfrm>
          <a:prstGeom prst="rect">
            <a:avLst/>
          </a:prstGeom>
        </p:spPr>
      </p:pic>
    </p:spTree>
    <p:extLst>
      <p:ext uri="{BB962C8B-B14F-4D97-AF65-F5344CB8AC3E}">
        <p14:creationId xmlns:p14="http://schemas.microsoft.com/office/powerpoint/2010/main" val="309469354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2C35466-875C-468A-B433-CD807CA2869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216054574"/>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9">
              <a:extLst>
                <a:ext uri="{FF2B5EF4-FFF2-40B4-BE49-F238E27FC236}">
                  <a16:creationId xmlns=""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algn="ctr"/>
            <a:r>
              <a:rPr lang="pt-BR" sz="4000" dirty="0">
                <a:solidFill>
                  <a:schemeClr val="bg1"/>
                </a:solidFill>
                <a:cs typeface="Times New Roman" panose="02020603050405020304" pitchFamily="18" charset="0"/>
              </a:rPr>
              <a:t>Em hãy nêu cách tìm hai số khi biết hiệu và tỉ số của hai số đó.</a:t>
            </a:r>
            <a:endParaRPr lang="en-US" sz="4000" dirty="0">
              <a:solidFill>
                <a:schemeClr val="bg1"/>
              </a:solidFill>
            </a:endParaRPr>
          </a:p>
        </p:txBody>
      </p:sp>
      <p:sp>
        <p:nvSpPr>
          <p:cNvPr id="23" name="Hộp Văn bản 30">
            <a:extLst>
              <a:ext uri="{FF2B5EF4-FFF2-40B4-BE49-F238E27FC236}">
                <a16:creationId xmlns="" xmlns:a16="http://schemas.microsoft.com/office/drawing/2014/main" id="{42F67E33-B497-A4DD-05FC-169F91395116}"/>
              </a:ext>
            </a:extLst>
          </p:cNvPr>
          <p:cNvSpPr txBox="1"/>
          <p:nvPr/>
        </p:nvSpPr>
        <p:spPr>
          <a:xfrm>
            <a:off x="4635383" y="3195812"/>
            <a:ext cx="6865737" cy="2677656"/>
          </a:xfrm>
          <a:prstGeom prst="rect">
            <a:avLst/>
          </a:prstGeom>
          <a:noFill/>
        </p:spPr>
        <p:txBody>
          <a:bodyPr wrap="square">
            <a:spAutoFit/>
          </a:bodyPr>
          <a:lstStyle/>
          <a:p>
            <a:pPr algn="just"/>
            <a:r>
              <a:rPr lang="pt-BR" sz="2800" b="1" dirty="0">
                <a:solidFill>
                  <a:srgbClr val="FFFF00"/>
                </a:solidFill>
                <a:cs typeface="Times New Roman" panose="02020603050405020304" pitchFamily="18" charset="0"/>
              </a:rPr>
              <a:t>Muốn tìm hai số khi biết hiệu và tỉ số của hai số đó ta thực hiện tìm. Số bé bằng hiệu của hai số chia chi hiệu số phần nhân với số phần của số bé. Số lớn bằng hiệu của hai số chia cho hiệu số phần nhân với số phần của số lớn hoặc số lớn bằng số bé cộng với hiệu.</a:t>
            </a:r>
            <a:endParaRPr lang="en-US" sz="2800" b="1" dirty="0">
              <a:solidFill>
                <a:srgbClr val="FFFF00"/>
              </a:solidFill>
            </a:endParaRPr>
          </a:p>
        </p:txBody>
      </p:sp>
      <p:pic>
        <p:nvPicPr>
          <p:cNvPr id="24" name="Hình ảnh 2" descr="Ảnh có chứa mũi tên&#10;&#10;Mô tả được tạo tự động">
            <a:extLst>
              <a:ext uri="{FF2B5EF4-FFF2-40B4-BE49-F238E27FC236}">
                <a16:creationId xmlns=""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421081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 xmlns:a16="http://schemas.microsoft.com/office/drawing/2014/main" id="{FDA25A0E-6CA8-F627-9F54-C34A3E9BD581}"/>
              </a:ext>
            </a:extLst>
          </p:cNvPr>
          <p:cNvSpPr txBox="1"/>
          <p:nvPr/>
        </p:nvSpPr>
        <p:spPr>
          <a:xfrm>
            <a:off x="4683760" y="1746230"/>
            <a:ext cx="6817360" cy="1938992"/>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Em hay nêu một tình huống thực tế về hiệu và tỉ số của hai số đó?</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3" name="Hộp Văn bản 30">
                <a:extLst>
                  <a:ext uri="{FF2B5EF4-FFF2-40B4-BE49-F238E27FC236}">
                    <a16:creationId xmlns="" xmlns:a16="http://schemas.microsoft.com/office/drawing/2014/main" id="{42F67E33-B497-A4DD-05FC-169F91395116}"/>
                  </a:ext>
                </a:extLst>
              </p:cNvPr>
              <p:cNvSpPr txBox="1"/>
              <p:nvPr/>
            </p:nvSpPr>
            <p:spPr>
              <a:xfrm>
                <a:off x="4777623" y="3967972"/>
                <a:ext cx="6865737" cy="2000548"/>
              </a:xfrm>
              <a:prstGeom prst="rect">
                <a:avLst/>
              </a:prstGeom>
              <a:noFill/>
            </p:spPr>
            <p:txBody>
              <a:bodyPr wrap="square">
                <a:spAutoFit/>
              </a:bodyPr>
              <a:lstStyle/>
              <a:p>
                <a:pPr algn="just"/>
                <a:r>
                  <a:rPr lang="nl-NL" sz="3600" dirty="0">
                    <a:solidFill>
                      <a:srgbClr val="FFFF00"/>
                    </a:solidFill>
                  </a:rPr>
                  <a:t>Trong vườn nhà em số cây xoài ít hơn số cây bưởi là 6 cây, trong đó số cây xoài bằng </a:t>
                </a:r>
                <a14:m>
                  <m:oMath xmlns:m="http://schemas.openxmlformats.org/officeDocument/2006/math">
                    <m:f>
                      <m:fPr>
                        <m:ctrlPr>
                          <a:rPr lang="en-US" sz="3600" i="1">
                            <a:solidFill>
                              <a:srgbClr val="FFFF00"/>
                            </a:solidFill>
                            <a:latin typeface="Cambria Math"/>
                          </a:rPr>
                        </m:ctrlPr>
                      </m:fPr>
                      <m:num>
                        <m:r>
                          <a:rPr lang="nl-NL" sz="3600" i="1">
                            <a:solidFill>
                              <a:srgbClr val="FFFF00"/>
                            </a:solidFill>
                            <a:latin typeface="Cambria Math" panose="02040503050406030204" pitchFamily="18" charset="0"/>
                          </a:rPr>
                          <m:t>2</m:t>
                        </m:r>
                      </m:num>
                      <m:den>
                        <m:r>
                          <a:rPr lang="nl-NL" sz="3600" i="1">
                            <a:solidFill>
                              <a:srgbClr val="FFFF00"/>
                            </a:solidFill>
                            <a:latin typeface="Cambria Math" panose="02040503050406030204" pitchFamily="18" charset="0"/>
                          </a:rPr>
                          <m:t>5</m:t>
                        </m:r>
                      </m:den>
                    </m:f>
                  </m:oMath>
                </a14:m>
                <a:r>
                  <a:rPr lang="nl-NL" sz="3600" dirty="0">
                    <a:solidFill>
                      <a:srgbClr val="FFFF00"/>
                    </a:solidFill>
                  </a:rPr>
                  <a:t> số cây bưởi.</a:t>
                </a:r>
                <a:endParaRPr lang="en-US" sz="3600" dirty="0">
                  <a:solidFill>
                    <a:srgbClr val="FFFF00"/>
                  </a:solidFill>
                </a:endParaRPr>
              </a:p>
            </p:txBody>
          </p:sp>
        </mc:Choice>
        <mc:Fallback xmlns="">
          <p:sp>
            <p:nvSpPr>
              <p:cNvPr id="23" name="Hộp Văn bản 30">
                <a:extLst>
                  <a:ext uri="{FF2B5EF4-FFF2-40B4-BE49-F238E27FC236}">
                    <a16:creationId xmlns:a16="http://schemas.microsoft.com/office/drawing/2014/main" id="{42F67E33-B497-A4DD-05FC-169F91395116}"/>
                  </a:ext>
                </a:extLst>
              </p:cNvPr>
              <p:cNvSpPr txBox="1">
                <a:spLocks noRot="1" noChangeAspect="1" noMove="1" noResize="1" noEditPoints="1" noAdjustHandles="1" noChangeArrowheads="1" noChangeShapeType="1" noTextEdit="1"/>
              </p:cNvSpPr>
              <p:nvPr/>
            </p:nvSpPr>
            <p:spPr>
              <a:xfrm>
                <a:off x="4777623" y="3967972"/>
                <a:ext cx="6865737" cy="2000548"/>
              </a:xfrm>
              <a:prstGeom prst="rect">
                <a:avLst/>
              </a:prstGeom>
              <a:blipFill>
                <a:blip r:embed="rId4"/>
                <a:stretch>
                  <a:fillRect l="-2753" t="-4878" r="-2664" b="-5183"/>
                </a:stretch>
              </a:blipFill>
            </p:spPr>
            <p:txBody>
              <a:bodyPr/>
              <a:lstStyle/>
              <a:p>
                <a:r>
                  <a:rPr lang="en-US">
                    <a:noFill/>
                  </a:rPr>
                  <a:t> </a:t>
                </a:r>
              </a:p>
            </p:txBody>
          </p:sp>
        </mc:Fallback>
      </mc:AlternateContent>
      <p:pic>
        <p:nvPicPr>
          <p:cNvPr id="24" name="Hình ảnh 2" descr="Ảnh có chứa mũi tên&#10;&#10;Mô tả được tạo tự động">
            <a:extLst>
              <a:ext uri="{FF2B5EF4-FFF2-40B4-BE49-F238E27FC236}">
                <a16:creationId xmlns="" xmlns:a16="http://schemas.microsoft.com/office/drawing/2014/main" id="{2BCE0C72-2E21-8A4C-397D-EC58EAEA23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 xmlns:a16="http://schemas.microsoft.com/office/drawing/2014/main" id="{8682330C-D47A-AF5A-3848-A70AE5C46D58}"/>
              </a:ext>
            </a:extLst>
          </p:cNvPr>
          <p:cNvPicPr>
            <a:picLocks noChangeAspect="1"/>
          </p:cNvPicPr>
          <p:nvPr/>
        </p:nvPicPr>
        <p:blipFill>
          <a:blip r:embed="rId6"/>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468706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 xmlns:a16="http://schemas.microsoft.com/office/drawing/2014/main" id="{FDA25A0E-6CA8-F627-9F54-C34A3E9BD581}"/>
              </a:ext>
            </a:extLst>
          </p:cNvPr>
          <p:cNvSpPr txBox="1"/>
          <p:nvPr/>
        </p:nvSpPr>
        <p:spPr>
          <a:xfrm>
            <a:off x="4683760" y="2441174"/>
            <a:ext cx="6715761" cy="2554545"/>
          </a:xfrm>
          <a:prstGeom prst="rect">
            <a:avLst/>
          </a:prstGeom>
          <a:noFill/>
        </p:spPr>
        <p:txBody>
          <a:bodyPr wrap="square">
            <a:spAutoFit/>
          </a:bodyPr>
          <a:lstStyle/>
          <a:p>
            <a:pPr algn="ctr"/>
            <a:r>
              <a:rPr lang="en-US" sz="4000" dirty="0" err="1" smtClean="0">
                <a:solidFill>
                  <a:prstClr val="white"/>
                </a:solidFill>
                <a:latin typeface="Calibri" panose="020F0502020204030204"/>
                <a:cs typeface="Times New Roman" panose="02020603050405020304" pitchFamily="18" charset="0"/>
              </a:rPr>
              <a:t>Vẽ</a:t>
            </a:r>
            <a:r>
              <a:rPr lang="en-US" sz="4000" dirty="0" smtClean="0">
                <a:solidFill>
                  <a:prstClr val="white"/>
                </a:solidFill>
                <a:latin typeface="Calibri" panose="020F0502020204030204"/>
                <a:cs typeface="Times New Roman" panose="02020603050405020304" pitchFamily="18" charset="0"/>
              </a:rPr>
              <a:t> </a:t>
            </a:r>
            <a:r>
              <a:rPr lang="en-US" sz="4000" dirty="0" err="1" smtClean="0">
                <a:solidFill>
                  <a:prstClr val="white"/>
                </a:solidFill>
                <a:latin typeface="Calibri" panose="020F0502020204030204"/>
                <a:cs typeface="Times New Roman" panose="02020603050405020304" pitchFamily="18" charset="0"/>
              </a:rPr>
              <a:t>sơ</a:t>
            </a:r>
            <a:r>
              <a:rPr lang="en-US" sz="4000" dirty="0" smtClean="0">
                <a:solidFill>
                  <a:prstClr val="white"/>
                </a:solidFill>
                <a:latin typeface="Calibri" panose="020F0502020204030204"/>
                <a:cs typeface="Times New Roman" panose="02020603050405020304" pitchFamily="18" charset="0"/>
              </a:rPr>
              <a:t> </a:t>
            </a:r>
            <a:r>
              <a:rPr lang="en-US" sz="4000" dirty="0" err="1" smtClean="0">
                <a:solidFill>
                  <a:prstClr val="white"/>
                </a:solidFill>
                <a:latin typeface="Calibri" panose="020F0502020204030204"/>
                <a:cs typeface="Times New Roman" panose="02020603050405020304" pitchFamily="18" charset="0"/>
              </a:rPr>
              <a:t>đồ</a:t>
            </a:r>
            <a:r>
              <a:rPr lang="en-US" sz="4000" dirty="0" smtClean="0">
                <a:solidFill>
                  <a:prstClr val="white"/>
                </a:solidFill>
                <a:latin typeface="Calibri" panose="020F0502020204030204"/>
                <a:cs typeface="Times New Roman" panose="02020603050405020304" pitchFamily="18" charset="0"/>
              </a:rPr>
              <a:t> </a:t>
            </a:r>
            <a:r>
              <a:rPr lang="en-US" sz="4000" dirty="0" err="1" smtClean="0">
                <a:solidFill>
                  <a:prstClr val="white"/>
                </a:solidFill>
                <a:latin typeface="Calibri" panose="020F0502020204030204"/>
                <a:cs typeface="Times New Roman" panose="02020603050405020304" pitchFamily="18" charset="0"/>
              </a:rPr>
              <a:t>biểu</a:t>
            </a:r>
            <a:r>
              <a:rPr lang="en-US" sz="4000" dirty="0" smtClean="0">
                <a:solidFill>
                  <a:prstClr val="white"/>
                </a:solidFill>
                <a:latin typeface="Calibri" panose="020F0502020204030204"/>
                <a:cs typeface="Times New Roman" panose="02020603050405020304" pitchFamily="18" charset="0"/>
              </a:rPr>
              <a:t> </a:t>
            </a:r>
            <a:r>
              <a:rPr lang="en-US" sz="4000" dirty="0" err="1" smtClean="0">
                <a:solidFill>
                  <a:prstClr val="white"/>
                </a:solidFill>
                <a:latin typeface="Calibri" panose="020F0502020204030204"/>
                <a:cs typeface="Times New Roman" panose="02020603050405020304" pitchFamily="18" charset="0"/>
              </a:rPr>
              <a:t>thị</a:t>
            </a:r>
            <a:r>
              <a:rPr lang="en-US" sz="4000" dirty="0" smtClean="0">
                <a:solidFill>
                  <a:prstClr val="white"/>
                </a:solidFill>
                <a:latin typeface="Calibri" panose="020F0502020204030204"/>
                <a:cs typeface="Times New Roman" panose="02020603050405020304" pitchFamily="18" charset="0"/>
              </a:rPr>
              <a:t> </a:t>
            </a:r>
            <a:r>
              <a:rPr lang="en-US" sz="4000" dirty="0" err="1" smtClean="0">
                <a:solidFill>
                  <a:prstClr val="white"/>
                </a:solidFill>
                <a:latin typeface="Calibri" panose="020F0502020204030204"/>
                <a:cs typeface="Times New Roman" panose="02020603050405020304" pitchFamily="18" charset="0"/>
              </a:rPr>
              <a:t>tình</a:t>
            </a:r>
            <a:r>
              <a:rPr lang="en-US" sz="4000" dirty="0" smtClean="0">
                <a:solidFill>
                  <a:prstClr val="white"/>
                </a:solidFill>
                <a:latin typeface="Calibri" panose="020F0502020204030204"/>
                <a:cs typeface="Times New Roman" panose="02020603050405020304" pitchFamily="18" charset="0"/>
              </a:rPr>
              <a:t> </a:t>
            </a:r>
            <a:r>
              <a:rPr lang="en-US" sz="4000" dirty="0" err="1" smtClean="0">
                <a:solidFill>
                  <a:prstClr val="white"/>
                </a:solidFill>
                <a:latin typeface="Calibri" panose="020F0502020204030204"/>
                <a:cs typeface="Times New Roman" panose="02020603050405020304" pitchFamily="18" charset="0"/>
              </a:rPr>
              <a:t>huống</a:t>
            </a:r>
            <a:r>
              <a:rPr lang="en-US" sz="4000" dirty="0" smtClean="0">
                <a:solidFill>
                  <a:prstClr val="white"/>
                </a:solidFill>
                <a:latin typeface="Calibri" panose="020F0502020204030204"/>
                <a:cs typeface="Times New Roman" panose="02020603050405020304" pitchFamily="18" charset="0"/>
              </a:rPr>
              <a:t> </a:t>
            </a:r>
            <a:r>
              <a:rPr lang="en-US" sz="4000" dirty="0" err="1" smtClean="0">
                <a:solidFill>
                  <a:prstClr val="white"/>
                </a:solidFill>
                <a:latin typeface="Calibri" panose="020F0502020204030204"/>
                <a:cs typeface="Times New Roman" panose="02020603050405020304" pitchFamily="18" charset="0"/>
              </a:rPr>
              <a:t>thực</a:t>
            </a:r>
            <a:r>
              <a:rPr lang="en-US" sz="4000" dirty="0" smtClean="0">
                <a:solidFill>
                  <a:prstClr val="white"/>
                </a:solidFill>
                <a:latin typeface="Calibri" panose="020F0502020204030204"/>
                <a:cs typeface="Times New Roman" panose="02020603050405020304" pitchFamily="18" charset="0"/>
              </a:rPr>
              <a:t> </a:t>
            </a:r>
            <a:r>
              <a:rPr lang="en-US" sz="4000" dirty="0" err="1" smtClean="0">
                <a:solidFill>
                  <a:prstClr val="white"/>
                </a:solidFill>
                <a:latin typeface="Calibri" panose="020F0502020204030204"/>
                <a:cs typeface="Times New Roman" panose="02020603050405020304" pitchFamily="18" charset="0"/>
              </a:rPr>
              <a:t>tế</a:t>
            </a:r>
            <a:r>
              <a:rPr lang="en-US" sz="4000" dirty="0" smtClean="0">
                <a:solidFill>
                  <a:prstClr val="white"/>
                </a:solidFill>
                <a:latin typeface="Calibri" panose="020F0502020204030204"/>
                <a:cs typeface="Times New Roman" panose="02020603050405020304" pitchFamily="18" charset="0"/>
              </a:rPr>
              <a:t> </a:t>
            </a:r>
            <a:r>
              <a:rPr lang="en-US" sz="4000" dirty="0" err="1" smtClean="0">
                <a:solidFill>
                  <a:prstClr val="white"/>
                </a:solidFill>
                <a:latin typeface="Calibri" panose="020F0502020204030204"/>
                <a:cs typeface="Times New Roman" panose="02020603050405020304" pitchFamily="18" charset="0"/>
              </a:rPr>
              <a:t>em</a:t>
            </a:r>
            <a:r>
              <a:rPr lang="en-US" sz="4000" dirty="0" smtClean="0">
                <a:solidFill>
                  <a:prstClr val="white"/>
                </a:solidFill>
                <a:latin typeface="Calibri" panose="020F0502020204030204"/>
                <a:cs typeface="Times New Roman" panose="02020603050405020304" pitchFamily="18" charset="0"/>
              </a:rPr>
              <a:t> </a:t>
            </a:r>
            <a:r>
              <a:rPr lang="en-US" sz="4000" dirty="0" err="1" smtClean="0">
                <a:solidFill>
                  <a:prstClr val="white"/>
                </a:solidFill>
                <a:latin typeface="Calibri" panose="020F0502020204030204"/>
                <a:cs typeface="Times New Roman" panose="02020603050405020304" pitchFamily="18" charset="0"/>
              </a:rPr>
              <a:t>vừa</a:t>
            </a:r>
            <a:r>
              <a:rPr lang="en-US" sz="4000" dirty="0" smtClean="0">
                <a:solidFill>
                  <a:prstClr val="white"/>
                </a:solidFill>
                <a:latin typeface="Calibri" panose="020F0502020204030204"/>
                <a:cs typeface="Times New Roman" panose="02020603050405020304" pitchFamily="18" charset="0"/>
              </a:rPr>
              <a:t> </a:t>
            </a:r>
            <a:r>
              <a:rPr lang="en-US" sz="4000" dirty="0" err="1" smtClean="0">
                <a:solidFill>
                  <a:prstClr val="white"/>
                </a:solidFill>
                <a:latin typeface="Calibri" panose="020F0502020204030204"/>
                <a:cs typeface="Times New Roman" panose="02020603050405020304" pitchFamily="18" charset="0"/>
              </a:rPr>
              <a:t>lấy</a:t>
            </a:r>
            <a:r>
              <a:rPr lang="en-US" sz="4000" dirty="0" smtClean="0">
                <a:solidFill>
                  <a:prstClr val="white"/>
                </a:solidFill>
                <a:latin typeface="Calibri" panose="020F0502020204030204"/>
                <a:cs typeface="Times New Roman" panose="02020603050405020304" pitchFamily="18" charset="0"/>
              </a:rPr>
              <a:t> VD </a:t>
            </a:r>
            <a:r>
              <a:rPr lang="en-US" sz="4000" dirty="0" err="1" smtClean="0">
                <a:solidFill>
                  <a:prstClr val="white"/>
                </a:solidFill>
                <a:latin typeface="Calibri" panose="020F0502020204030204"/>
                <a:cs typeface="Times New Roman" panose="02020603050405020304" pitchFamily="18" charset="0"/>
              </a:rPr>
              <a:t>về</a:t>
            </a:r>
            <a:r>
              <a:rPr lang="en-US" sz="4000" dirty="0" smtClean="0">
                <a:solidFill>
                  <a:prstClr val="white"/>
                </a:solidFill>
                <a:latin typeface="Calibri" panose="020F0502020204030204"/>
                <a:cs typeface="Times New Roman" panose="02020603050405020304" pitchFamily="18" charset="0"/>
              </a:rPr>
              <a:t> </a:t>
            </a:r>
            <a:r>
              <a:rPr lang="vi-VN" sz="4000" dirty="0">
                <a:solidFill>
                  <a:prstClr val="white"/>
                </a:solidFill>
                <a:latin typeface="Calibri" panose="020F0502020204030204"/>
                <a:cs typeface="Times New Roman" panose="02020603050405020304" pitchFamily="18" charset="0"/>
              </a:rPr>
              <a:t>hiệu và tỉ số của hai số đó?</a:t>
            </a:r>
            <a:endParaRPr lang="en-US" sz="4000" dirty="0">
              <a:solidFill>
                <a:prstClr val="white"/>
              </a:solidFill>
            </a:endParaRPr>
          </a:p>
          <a:p>
            <a:pPr lvl="0" algn="ctr"/>
            <a:r>
              <a:rPr lang="en-US" sz="4000" dirty="0" smtClean="0">
                <a:solidFill>
                  <a:prstClr val="white"/>
                </a:solidFill>
                <a:latin typeface="Calibri" panose="020F0502020204030204"/>
                <a:cs typeface="Times New Roman" panose="02020603050405020304" pitchFamily="18" charset="0"/>
              </a:rPr>
              <a:t>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Hình ảnh 2" descr="Ảnh có chứa mũi tên&#10;&#10;Mô tả được tạo tự động">
            <a:extLst>
              <a:ext uri="{FF2B5EF4-FFF2-40B4-BE49-F238E27FC236}">
                <a16:creationId xmlns="" xmlns:a16="http://schemas.microsoft.com/office/drawing/2014/main" id="{2BCE0C72-2E21-8A4C-397D-EC58EAEA23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 xmlns:a16="http://schemas.microsoft.com/office/drawing/2014/main" id="{8682330C-D47A-AF5A-3848-A70AE5C46D58}"/>
              </a:ext>
            </a:extLst>
          </p:cNvPr>
          <p:cNvPicPr>
            <a:picLocks noChangeAspect="1"/>
          </p:cNvPicPr>
          <p:nvPr/>
        </p:nvPicPr>
        <p:blipFill>
          <a:blip r:embed="rId4"/>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9537267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 xmlns:a16="http://schemas.microsoft.com/office/drawing/2014/main"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sp>
        <p:nvSpPr>
          <p:cNvPr id="13" name="Hộp Văn bản 1">
            <a:extLst>
              <a:ext uri="{FF2B5EF4-FFF2-40B4-BE49-F238E27FC236}">
                <a16:creationId xmlns="" xmlns:a16="http://schemas.microsoft.com/office/drawing/2014/main" id="{7A51D327-3C85-FB84-A0AA-C21F03B09E27}"/>
              </a:ext>
            </a:extLst>
          </p:cNvPr>
          <p:cNvSpPr txBox="1"/>
          <p:nvPr/>
        </p:nvSpPr>
        <p:spPr>
          <a:xfrm>
            <a:off x="3128962" y="1600357"/>
            <a:ext cx="666121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Thứ</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a:t>
            </a:r>
            <a:r>
              <a:rPr kumimoji="0" lang="en-US" sz="3600" b="0" i="0" u="none" strike="noStrike" kern="0" cap="none" spc="0" normalizeH="0" baseline="0" noProof="0" dirty="0" err="1" smtClean="0">
                <a:ln>
                  <a:noFill/>
                </a:ln>
                <a:solidFill>
                  <a:srgbClr val="33CC33"/>
                </a:solidFill>
                <a:effectLst/>
                <a:uLnTx/>
                <a:uFillTx/>
                <a:latin typeface="Calibri" panose="020F0502020204030204"/>
                <a:ea typeface="+mn-ea"/>
                <a:cs typeface="Arial"/>
                <a:sym typeface="Arial"/>
              </a:rPr>
              <a:t>Tư</a:t>
            </a:r>
            <a:r>
              <a:rPr kumimoji="0" lang="en-US" sz="3600" b="0" i="0" u="none" strike="noStrike" kern="0" cap="none" spc="0" normalizeH="0" baseline="0" noProof="0" dirty="0" smtClean="0">
                <a:ln>
                  <a:noFill/>
                </a:ln>
                <a:solidFill>
                  <a:srgbClr val="33CC33"/>
                </a:solidFill>
                <a:effectLst/>
                <a:uLnTx/>
                <a:uFillTx/>
                <a:latin typeface="Calibri" panose="020F0502020204030204"/>
                <a:ea typeface="+mn-ea"/>
                <a:cs typeface="Arial"/>
                <a:sym typeface="Arial"/>
              </a:rPr>
              <a:t>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ngày</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a:t>
            </a:r>
            <a:r>
              <a:rPr kumimoji="0" lang="en-US" sz="3600" b="0" i="0" u="none" strike="noStrike" kern="0" cap="none" spc="0" normalizeH="0" baseline="0" noProof="0" dirty="0" smtClean="0">
                <a:ln>
                  <a:noFill/>
                </a:ln>
                <a:solidFill>
                  <a:srgbClr val="33CC33"/>
                </a:solidFill>
                <a:effectLst/>
                <a:uLnTx/>
                <a:uFillTx/>
                <a:latin typeface="Calibri" panose="020F0502020204030204"/>
                <a:ea typeface="+mn-ea"/>
                <a:cs typeface="Arial"/>
                <a:sym typeface="Arial"/>
              </a:rPr>
              <a:t>4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tháng</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a:t>
            </a:r>
            <a:r>
              <a:rPr kumimoji="0" lang="en-US" sz="3600" b="0" i="0" u="none" strike="noStrike" kern="0" cap="none" spc="0" normalizeH="0" baseline="0" noProof="0" dirty="0" smtClean="0">
                <a:ln>
                  <a:noFill/>
                </a:ln>
                <a:solidFill>
                  <a:srgbClr val="33CC33"/>
                </a:solidFill>
                <a:effectLst/>
                <a:uLnTx/>
                <a:uFillTx/>
                <a:latin typeface="Calibri" panose="020F0502020204030204"/>
                <a:ea typeface="+mn-ea"/>
                <a:cs typeface="Arial"/>
                <a:sym typeface="Arial"/>
              </a:rPr>
              <a:t>2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năm</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a:t>
            </a:r>
            <a:r>
              <a:rPr kumimoji="0" lang="en-US" sz="3600" b="0" i="0" u="none" strike="noStrike" kern="0" cap="none" spc="0" normalizeH="0" baseline="0" noProof="0" dirty="0" smtClean="0">
                <a:ln>
                  <a:noFill/>
                </a:ln>
                <a:solidFill>
                  <a:srgbClr val="33CC33"/>
                </a:solidFill>
                <a:effectLst/>
                <a:uLnTx/>
                <a:uFillTx/>
                <a:latin typeface="Calibri" panose="020F0502020204030204"/>
                <a:ea typeface="+mn-ea"/>
                <a:cs typeface="Arial"/>
                <a:sym typeface="Arial"/>
              </a:rPr>
              <a:t>2025</a:t>
            </a:r>
            <a:endPar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endParaRPr>
          </a:p>
        </p:txBody>
      </p:sp>
      <p:pic>
        <p:nvPicPr>
          <p:cNvPr id="2" name="Picture 1">
            <a:extLst>
              <a:ext uri="{FF2B5EF4-FFF2-40B4-BE49-F238E27FC236}">
                <a16:creationId xmlns="" xmlns:a16="http://schemas.microsoft.com/office/drawing/2014/main" id="{50C65A32-EB0E-37B4-91D6-8281DC75341B}"/>
              </a:ext>
            </a:extLst>
          </p:cNvPr>
          <p:cNvPicPr>
            <a:picLocks noChangeAspect="1"/>
          </p:cNvPicPr>
          <p:nvPr/>
        </p:nvPicPr>
        <p:blipFill>
          <a:blip r:embed="rId5"/>
          <a:stretch>
            <a:fillRect/>
          </a:stretch>
        </p:blipFill>
        <p:spPr>
          <a:xfrm>
            <a:off x="2836385" y="3091623"/>
            <a:ext cx="6620830" cy="1487553"/>
          </a:xfrm>
          <a:prstGeom prst="rect">
            <a:avLst/>
          </a:prstGeom>
        </p:spPr>
      </p:pic>
      <p:pic>
        <p:nvPicPr>
          <p:cNvPr id="3" name="Picture 2">
            <a:extLst>
              <a:ext uri="{FF2B5EF4-FFF2-40B4-BE49-F238E27FC236}">
                <a16:creationId xmlns="" xmlns:a16="http://schemas.microsoft.com/office/drawing/2014/main" id="{79BB5004-533A-740A-9038-4994B00A10A7}"/>
              </a:ext>
            </a:extLst>
          </p:cNvPr>
          <p:cNvPicPr>
            <a:picLocks noChangeAspect="1"/>
          </p:cNvPicPr>
          <p:nvPr/>
        </p:nvPicPr>
        <p:blipFill>
          <a:blip r:embed="rId6"/>
          <a:stretch>
            <a:fillRect/>
          </a:stretch>
        </p:blipFill>
        <p:spPr>
          <a:xfrm>
            <a:off x="5104299" y="2033976"/>
            <a:ext cx="1963082" cy="1286367"/>
          </a:xfrm>
          <a:prstGeom prst="rect">
            <a:avLst/>
          </a:prstGeom>
        </p:spPr>
      </p:pic>
      <p:sp>
        <p:nvSpPr>
          <p:cNvPr id="4" name="TextBox 3">
            <a:extLst>
              <a:ext uri="{FF2B5EF4-FFF2-40B4-BE49-F238E27FC236}">
                <a16:creationId xmlns="" xmlns:a16="http://schemas.microsoft.com/office/drawing/2014/main" id="{96BBFCE1-5800-3BE2-188B-0E077C003B9C}"/>
              </a:ext>
            </a:extLst>
          </p:cNvPr>
          <p:cNvSpPr txBox="1"/>
          <p:nvPr/>
        </p:nvSpPr>
        <p:spPr>
          <a:xfrm>
            <a:off x="5466080" y="4643120"/>
            <a:ext cx="1778000" cy="707886"/>
          </a:xfrm>
          <a:prstGeom prst="rect">
            <a:avLst/>
          </a:prstGeom>
          <a:noFill/>
        </p:spPr>
        <p:txBody>
          <a:bodyPr wrap="square" rtlCol="0">
            <a:spAutoFit/>
          </a:bodyPr>
          <a:lstStyle/>
          <a:p>
            <a:r>
              <a:rPr lang="en-US" sz="4000" b="1" dirty="0"/>
              <a:t>(TIẾT 2)</a:t>
            </a:r>
          </a:p>
        </p:txBody>
      </p:sp>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 name="Group 7"/>
          <p:cNvGrpSpPr/>
          <p:nvPr/>
        </p:nvGrpSpPr>
        <p:grpSpPr>
          <a:xfrm>
            <a:off x="579535" y="300196"/>
            <a:ext cx="11206065" cy="2856679"/>
            <a:chOff x="579535" y="300196"/>
            <a:chExt cx="11206065" cy="2856679"/>
          </a:xfrm>
        </p:grpSpPr>
        <mc:AlternateContent xmlns:mc="http://schemas.openxmlformats.org/markup-compatibility/2006" xmlns:a14="http://schemas.microsoft.com/office/drawing/2010/main">
          <mc:Choice Requires="a14">
            <p:sp>
              <p:nvSpPr>
                <p:cNvPr id="22" name="TextBox 16">
                  <a:extLst>
                    <a:ext uri="{FF2B5EF4-FFF2-40B4-BE49-F238E27FC236}">
                      <a16:creationId xmlns="" xmlns:a16="http://schemas.microsoft.com/office/drawing/2014/main" id="{26DA287F-80C3-BFDD-2792-4403BD97486B}"/>
                    </a:ext>
                  </a:extLst>
                </p:cNvPr>
                <p:cNvSpPr txBox="1"/>
                <p:nvPr/>
              </p:nvSpPr>
              <p:spPr>
                <a:xfrm>
                  <a:off x="1345310" y="300196"/>
                  <a:ext cx="10440290" cy="28566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800" dirty="0">
                      <a:solidFill>
                        <a:schemeClr val="bg2">
                          <a:lumMod val="25000"/>
                        </a:schemeClr>
                      </a:solidFill>
                      <a:latin typeface="Calibri" panose="020F0502020204030204" pitchFamily="34" charset="0"/>
                      <a:cs typeface="Calibri" panose="020F0502020204030204" pitchFamily="34" charset="0"/>
                    </a:rPr>
                    <a:t>Một lần vệ sinh thu gom rác thải, các bạn ở một trường tiểu học đã phân loại rác làm hai loại, loại A gồm giấy, bìa và loại B gồm chai lọ, vỏ hộp. Sau một đợt, cô giáo phụ trách đã cân số rác thải để đưa đi các cơ sở tái chế, có cho biết số ki-lô-gam rác thải loại A bằng </a:t>
                  </a:r>
                  <a14:m>
                    <m:oMath xmlns:m="http://schemas.openxmlformats.org/officeDocument/2006/math">
                      <m:f>
                        <m:fPr>
                          <m:ctrlPr>
                            <a:rPr lang="en-US" sz="2800" i="1" smtClean="0">
                              <a:solidFill>
                                <a:srgbClr val="002060"/>
                              </a:solidFill>
                              <a:latin typeface="Cambria Math"/>
                            </a:rPr>
                          </m:ctrlPr>
                        </m:fPr>
                        <m:num>
                          <m:r>
                            <a:rPr lang="en-US" sz="2800" b="0" i="0" smtClean="0">
                              <a:solidFill>
                                <a:srgbClr val="002060"/>
                              </a:solidFill>
                              <a:latin typeface="Cambria Math" panose="02040503050406030204" pitchFamily="18" charset="0"/>
                            </a:rPr>
                            <m:t>3</m:t>
                          </m:r>
                        </m:num>
                        <m:den>
                          <m:r>
                            <a:rPr lang="en-US" sz="2800" b="0" i="0" smtClean="0">
                              <a:solidFill>
                                <a:srgbClr val="002060"/>
                              </a:solidFill>
                              <a:latin typeface="Cambria Math" panose="02040503050406030204" pitchFamily="18" charset="0"/>
                            </a:rPr>
                            <m:t>7</m:t>
                          </m:r>
                        </m:den>
                      </m:f>
                    </m:oMath>
                  </a14:m>
                  <a:r>
                    <a:rPr lang="vi-VN" sz="2800" dirty="0">
                      <a:solidFill>
                        <a:schemeClr val="bg2">
                          <a:lumMod val="25000"/>
                        </a:schemeClr>
                      </a:solidFill>
                      <a:latin typeface="Calibri" panose="020F0502020204030204" pitchFamily="34" charset="0"/>
                      <a:cs typeface="Calibri" panose="020F0502020204030204" pitchFamily="34" charset="0"/>
                    </a:rPr>
                    <a:t> số ki-lô-gam rác thải loại B và ít hơn loại B là 8 kg. Hỏi mỗi loại có bao nhiêu ki-lô-gam rác thải?</a:t>
                  </a:r>
                </a:p>
              </p:txBody>
            </p:sp>
          </mc:Choice>
          <mc:Fallback xmlns="">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345310" y="300196"/>
                  <a:ext cx="10440290" cy="2856679"/>
                </a:xfrm>
                <a:prstGeom prst="rect">
                  <a:avLst/>
                </a:prstGeom>
                <a:blipFill>
                  <a:blip r:embed="rId3"/>
                  <a:stretch>
                    <a:fillRect l="-1227" t="-1919" r="-1227" b="-5117"/>
                  </a:stretch>
                </a:blipFill>
                <a:ln w="38100">
                  <a:noFill/>
                </a:ln>
              </p:spPr>
              <p:txBody>
                <a:bodyPr/>
                <a:lstStyle/>
                <a:p>
                  <a:r>
                    <a:rPr lang="en-US">
                      <a:noFill/>
                    </a:rPr>
                    <a:t> </a:t>
                  </a:r>
                </a:p>
              </p:txBody>
            </p:sp>
          </mc:Fallback>
        </mc:AlternateContent>
        <p:grpSp>
          <p:nvGrpSpPr>
            <p:cNvPr id="25" name="Nhóm 7">
              <a:extLst>
                <a:ext uri="{FF2B5EF4-FFF2-40B4-BE49-F238E27FC236}">
                  <a16:creationId xmlns=""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7" name="TextBox 23">
                <a:extLst>
                  <a:ext uri="{FF2B5EF4-FFF2-40B4-BE49-F238E27FC236}">
                    <a16:creationId xmlns=""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r>
                  <a:rPr lang="en-US" sz="4000" dirty="0">
                    <a:solidFill>
                      <a:schemeClr val="bg1"/>
                    </a:solidFill>
                    <a:latin typeface="UTM Cookies" panose="02040603050506020204" pitchFamily="18" charset="0"/>
                  </a:rPr>
                  <a:t>1</a:t>
                </a:r>
                <a:endParaRPr lang="vi-VN" sz="4000" dirty="0">
                  <a:solidFill>
                    <a:schemeClr val="bg1"/>
                  </a:solidFill>
                </a:endParaRPr>
              </a:p>
            </p:txBody>
          </p:sp>
        </p:grpSp>
      </p:grpSp>
      <p:pic>
        <p:nvPicPr>
          <p:cNvPr id="3" name="Picture 2">
            <a:extLst>
              <a:ext uri="{FF2B5EF4-FFF2-40B4-BE49-F238E27FC236}">
                <a16:creationId xmlns="" xmlns:a16="http://schemas.microsoft.com/office/drawing/2014/main" id="{DA8CCE2B-1D7E-7308-78D0-A0DAF3199A93}"/>
              </a:ext>
            </a:extLst>
          </p:cNvPr>
          <p:cNvPicPr>
            <a:picLocks noChangeAspect="1"/>
          </p:cNvPicPr>
          <p:nvPr/>
        </p:nvPicPr>
        <p:blipFill>
          <a:blip r:embed="rId4"/>
          <a:stretch>
            <a:fillRect/>
          </a:stretch>
        </p:blipFill>
        <p:spPr>
          <a:xfrm>
            <a:off x="7880350" y="2693035"/>
            <a:ext cx="3543300" cy="3829050"/>
          </a:xfrm>
          <a:prstGeom prst="rect">
            <a:avLst/>
          </a:prstGeom>
        </p:spPr>
      </p:pic>
      <p:sp>
        <p:nvSpPr>
          <p:cNvPr id="6" name="TextBox 5">
            <a:extLst>
              <a:ext uri="{FF2B5EF4-FFF2-40B4-BE49-F238E27FC236}">
                <a16:creationId xmlns="" xmlns:a16="http://schemas.microsoft.com/office/drawing/2014/main" id="{30FD6A7B-2117-D366-6BBB-9BE2DF78AB62}"/>
              </a:ext>
            </a:extLst>
          </p:cNvPr>
          <p:cNvSpPr txBox="1"/>
          <p:nvPr/>
        </p:nvSpPr>
        <p:spPr>
          <a:xfrm>
            <a:off x="1356360" y="32181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7" name="TextBox 6">
            <a:extLst>
              <a:ext uri="{FF2B5EF4-FFF2-40B4-BE49-F238E27FC236}">
                <a16:creationId xmlns="" xmlns:a16="http://schemas.microsoft.com/office/drawing/2014/main" id="{B2EA5541-0B47-F6ED-4653-028771FA73E3}"/>
              </a:ext>
            </a:extLst>
          </p:cNvPr>
          <p:cNvSpPr txBox="1"/>
          <p:nvPr/>
        </p:nvSpPr>
        <p:spPr>
          <a:xfrm>
            <a:off x="533400" y="417322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A</a:t>
            </a:r>
          </a:p>
        </p:txBody>
      </p:sp>
      <p:sp>
        <p:nvSpPr>
          <p:cNvPr id="9" name="TextBox 8">
            <a:extLst>
              <a:ext uri="{FF2B5EF4-FFF2-40B4-BE49-F238E27FC236}">
                <a16:creationId xmlns="" xmlns:a16="http://schemas.microsoft.com/office/drawing/2014/main" id="{335894FB-7C6F-A375-AA67-C693AC16421B}"/>
              </a:ext>
            </a:extLst>
          </p:cNvPr>
          <p:cNvSpPr txBox="1"/>
          <p:nvPr/>
        </p:nvSpPr>
        <p:spPr>
          <a:xfrm>
            <a:off x="543560" y="503174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B</a:t>
            </a:r>
          </a:p>
        </p:txBody>
      </p:sp>
      <p:grpSp>
        <p:nvGrpSpPr>
          <p:cNvPr id="10" name="Group 9">
            <a:extLst>
              <a:ext uri="{FF2B5EF4-FFF2-40B4-BE49-F238E27FC236}">
                <a16:creationId xmlns="" xmlns:a16="http://schemas.microsoft.com/office/drawing/2014/main" id="{83360570-EB78-D960-FBDA-823597C17302}"/>
              </a:ext>
            </a:extLst>
          </p:cNvPr>
          <p:cNvGrpSpPr/>
          <p:nvPr/>
        </p:nvGrpSpPr>
        <p:grpSpPr>
          <a:xfrm>
            <a:off x="3347720" y="4300220"/>
            <a:ext cx="1600200" cy="381000"/>
            <a:chOff x="2971800" y="2400300"/>
            <a:chExt cx="1600200" cy="381000"/>
          </a:xfrm>
        </p:grpSpPr>
        <p:cxnSp>
          <p:nvCxnSpPr>
            <p:cNvPr id="11" name="Straight Connector 10">
              <a:extLst>
                <a:ext uri="{FF2B5EF4-FFF2-40B4-BE49-F238E27FC236}">
                  <a16:creationId xmlns="" xmlns:a16="http://schemas.microsoft.com/office/drawing/2014/main" id="{0EF5C53F-EA21-2588-B463-14E68DF723FF}"/>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61E7A801-AD0B-ECF1-BF80-905E49E1325A}"/>
                </a:ext>
              </a:extLst>
            </p:cNvPr>
            <p:cNvCxnSpPr>
              <a:cxnSpLocks/>
            </p:cNvCxnSpPr>
            <p:nvPr/>
          </p:nvCxnSpPr>
          <p:spPr>
            <a:xfrm>
              <a:off x="2971800" y="2628900"/>
              <a:ext cx="159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0F98FB2E-D499-A31C-6CF3-BD9F19DFD8A6}"/>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30FCE21E-909D-1FC8-912B-9EE5075C36E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C1803240-C6FC-5DE1-13DC-07070EA4A533}"/>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 xmlns:a16="http://schemas.microsoft.com/office/drawing/2014/main" id="{1E4B4F2E-05B0-B8C3-9F76-3DF5007DED38}"/>
              </a:ext>
            </a:extLst>
          </p:cNvPr>
          <p:cNvGrpSpPr/>
          <p:nvPr/>
        </p:nvGrpSpPr>
        <p:grpSpPr>
          <a:xfrm>
            <a:off x="3347720" y="5214620"/>
            <a:ext cx="3672840" cy="462280"/>
            <a:chOff x="2971800" y="2400300"/>
            <a:chExt cx="3672840" cy="462280"/>
          </a:xfrm>
        </p:grpSpPr>
        <p:cxnSp>
          <p:nvCxnSpPr>
            <p:cNvPr id="19" name="Straight Connector 18">
              <a:extLst>
                <a:ext uri="{FF2B5EF4-FFF2-40B4-BE49-F238E27FC236}">
                  <a16:creationId xmlns="" xmlns:a16="http://schemas.microsoft.com/office/drawing/2014/main" id="{0B5AC7C3-E9F4-94C6-3A92-C5C2017DBB00}"/>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8E94A3C3-C030-409F-A114-11A8DA352116}"/>
                </a:ext>
              </a:extLst>
            </p:cNvPr>
            <p:cNvCxnSpPr>
              <a:cxnSpLocks/>
            </p:cNvCxnSpPr>
            <p:nvPr/>
          </p:nvCxnSpPr>
          <p:spPr>
            <a:xfrm>
              <a:off x="2971800" y="2628900"/>
              <a:ext cx="36626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23A44041-037A-C455-041B-0B79975014AA}"/>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366A1BA3-992B-58D4-BB4F-087B9709181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C545873F-9AF4-461D-CD5B-549B08145771}"/>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 xmlns:a16="http://schemas.microsoft.com/office/drawing/2014/main" id="{4D5FA9F6-F0E5-737E-0735-26AB1F340F84}"/>
                </a:ext>
              </a:extLst>
            </p:cNvPr>
            <p:cNvCxnSpPr>
              <a:cxnSpLocks/>
            </p:cNvCxnSpPr>
            <p:nvPr/>
          </p:nvCxnSpPr>
          <p:spPr>
            <a:xfrm>
              <a:off x="509016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 xmlns:a16="http://schemas.microsoft.com/office/drawing/2014/main" id="{0C46CAD2-4748-C02B-62C8-01DFFA1D4932}"/>
                </a:ext>
              </a:extLst>
            </p:cNvPr>
            <p:cNvCxnSpPr>
              <a:cxnSpLocks/>
            </p:cNvCxnSpPr>
            <p:nvPr/>
          </p:nvCxnSpPr>
          <p:spPr>
            <a:xfrm>
              <a:off x="560832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 xmlns:a16="http://schemas.microsoft.com/office/drawing/2014/main" id="{868768E0-41F6-8101-F410-5927C3737179}"/>
                </a:ext>
              </a:extLst>
            </p:cNvPr>
            <p:cNvCxnSpPr>
              <a:cxnSpLocks/>
            </p:cNvCxnSpPr>
            <p:nvPr/>
          </p:nvCxnSpPr>
          <p:spPr>
            <a:xfrm>
              <a:off x="61264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 xmlns:a16="http://schemas.microsoft.com/office/drawing/2014/main" id="{8299BCFD-352D-FCE6-31A8-69B1B33F1BFC}"/>
                </a:ext>
              </a:extLst>
            </p:cNvPr>
            <p:cNvCxnSpPr>
              <a:cxnSpLocks/>
            </p:cNvCxnSpPr>
            <p:nvPr/>
          </p:nvCxnSpPr>
          <p:spPr>
            <a:xfrm>
              <a:off x="6644640" y="24815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 xmlns:a16="http://schemas.microsoft.com/office/drawing/2014/main" id="{3260F3EE-21AF-BB9C-FBAE-CAC644AD06CA}"/>
              </a:ext>
            </a:extLst>
          </p:cNvPr>
          <p:cNvCxnSpPr>
            <a:cxnSpLocks/>
          </p:cNvCxnSpPr>
          <p:nvPr/>
        </p:nvCxnSpPr>
        <p:spPr>
          <a:xfrm>
            <a:off x="4947920" y="47320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7" name="Right Brace 106">
            <a:extLst>
              <a:ext uri="{FF2B5EF4-FFF2-40B4-BE49-F238E27FC236}">
                <a16:creationId xmlns="" xmlns:a16="http://schemas.microsoft.com/office/drawing/2014/main" id="{FB608097-C8BB-F58E-F04B-B776C4CCF38E}"/>
              </a:ext>
            </a:extLst>
          </p:cNvPr>
          <p:cNvSpPr/>
          <p:nvPr/>
        </p:nvSpPr>
        <p:spPr>
          <a:xfrm rot="16200000">
            <a:off x="5782310" y="39992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TextBox 107">
            <a:extLst>
              <a:ext uri="{FF2B5EF4-FFF2-40B4-BE49-F238E27FC236}">
                <a16:creationId xmlns="" xmlns:a16="http://schemas.microsoft.com/office/drawing/2014/main" id="{3B7DE930-54B6-3982-FDDA-80017458FA19}"/>
              </a:ext>
            </a:extLst>
          </p:cNvPr>
          <p:cNvSpPr txBox="1"/>
          <p:nvPr/>
        </p:nvSpPr>
        <p:spPr>
          <a:xfrm>
            <a:off x="5588000" y="42291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8 kg</a:t>
            </a:r>
          </a:p>
        </p:txBody>
      </p:sp>
      <p:sp>
        <p:nvSpPr>
          <p:cNvPr id="109" name="Right Brace 108">
            <a:extLst>
              <a:ext uri="{FF2B5EF4-FFF2-40B4-BE49-F238E27FC236}">
                <a16:creationId xmlns="" xmlns:a16="http://schemas.microsoft.com/office/drawing/2014/main" id="{042B25C2-50AC-C3AF-2B7E-A85F8399B41C}"/>
              </a:ext>
            </a:extLst>
          </p:cNvPr>
          <p:cNvSpPr/>
          <p:nvPr/>
        </p:nvSpPr>
        <p:spPr>
          <a:xfrm rot="16200000">
            <a:off x="3948430" y="3293110"/>
            <a:ext cx="457200" cy="158242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TextBox 109">
            <a:extLst>
              <a:ext uri="{FF2B5EF4-FFF2-40B4-BE49-F238E27FC236}">
                <a16:creationId xmlns="" xmlns:a16="http://schemas.microsoft.com/office/drawing/2014/main" id="{DF418B2F-4FE7-B67A-C7FD-B088FD2E47EB}"/>
              </a:ext>
            </a:extLst>
          </p:cNvPr>
          <p:cNvSpPr txBox="1"/>
          <p:nvPr/>
        </p:nvSpPr>
        <p:spPr>
          <a:xfrm>
            <a:off x="3962400" y="3355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
        <p:nvSpPr>
          <p:cNvPr id="111" name="Right Brace 110">
            <a:extLst>
              <a:ext uri="{FF2B5EF4-FFF2-40B4-BE49-F238E27FC236}">
                <a16:creationId xmlns="" xmlns:a16="http://schemas.microsoft.com/office/drawing/2014/main" id="{1A130ABF-D57A-0D33-C368-93F629597C16}"/>
              </a:ext>
            </a:extLst>
          </p:cNvPr>
          <p:cNvSpPr/>
          <p:nvPr/>
        </p:nvSpPr>
        <p:spPr>
          <a:xfrm rot="16200000" flipH="1">
            <a:off x="4903470" y="4060190"/>
            <a:ext cx="579120" cy="363474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a:extLst>
              <a:ext uri="{FF2B5EF4-FFF2-40B4-BE49-F238E27FC236}">
                <a16:creationId xmlns="" xmlns:a16="http://schemas.microsoft.com/office/drawing/2014/main" id="{81515CD9-2975-0F5B-1E1C-7595D7B4E329}"/>
              </a:ext>
            </a:extLst>
          </p:cNvPr>
          <p:cNvSpPr txBox="1"/>
          <p:nvPr/>
        </p:nvSpPr>
        <p:spPr>
          <a:xfrm>
            <a:off x="4612640" y="61899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Tree>
    <p:extLst>
      <p:ext uri="{BB962C8B-B14F-4D97-AF65-F5344CB8AC3E}">
        <p14:creationId xmlns:p14="http://schemas.microsoft.com/office/powerpoint/2010/main" val="14219979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down)">
                                      <p:cBhvr>
                                        <p:cTn id="41" dur="500"/>
                                        <p:tgtEl>
                                          <p:spTgt spid="10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down)">
                                      <p:cBhvr>
                                        <p:cTn id="44" dur="500"/>
                                        <p:tgtEl>
                                          <p:spTgt spid="10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wipe(down)">
                                      <p:cBhvr>
                                        <p:cTn id="49" dur="500"/>
                                        <p:tgtEl>
                                          <p:spTgt spid="1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wipe(down)">
                                      <p:cBhvr>
                                        <p:cTn id="52" dur="500"/>
                                        <p:tgtEl>
                                          <p:spTgt spid="10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down)">
                                      <p:cBhvr>
                                        <p:cTn id="6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7" grpId="0" animBg="1"/>
      <p:bldP spid="108" grpId="0"/>
      <p:bldP spid="109" grpId="0" animBg="1"/>
      <p:bldP spid="110" grpId="0"/>
      <p:bldP spid="111" grpId="0" animBg="1"/>
      <p:bldP spid="1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32536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347</TotalTime>
  <Words>762</Words>
  <Application>Microsoft Office PowerPoint</Application>
  <PresentationFormat>Custom</PresentationFormat>
  <Paragraphs>68</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https://www.hanhtranggiaovien.com/</dc:creator>
  <dc:description>9Slide.vn</dc:description>
  <cp:lastModifiedBy>quyet262@gmail.com</cp:lastModifiedBy>
  <cp:revision>30</cp:revision>
  <dcterms:created xsi:type="dcterms:W3CDTF">2022-11-18T15:12:16Z</dcterms:created>
  <dcterms:modified xsi:type="dcterms:W3CDTF">2025-02-05T03:22:43Z</dcterms:modified>
  <cp:category>9Slide.vn</cp:category>
</cp:coreProperties>
</file>